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5"/>
    <p:sldMasterId id="214748368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y="5143500" cx="9144000"/>
  <p:notesSz cx="6858000" cy="9144000"/>
  <p:embeddedFontLst>
    <p:embeddedFont>
      <p:font typeface="Montserrat"/>
      <p:regular r:id="rId42"/>
      <p:bold r:id="rId43"/>
      <p:italic r:id="rId44"/>
      <p:boldItalic r:id="rId45"/>
    </p:embeddedFont>
    <p:embeddedFont>
      <p:font typeface="Helvetica Neue"/>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EF0A638-DBC0-4FBA-A3E7-3556592E3FD4}">
  <a:tblStyle styleId="{7EF0A638-DBC0-4FBA-A3E7-3556592E3FD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Montserrat-regular.fntdata"/><Relationship Id="rId41" Type="http://schemas.openxmlformats.org/officeDocument/2006/relationships/slide" Target="slides/slide34.xml"/><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HelveticaNeue-regular.fntdata"/><Relationship Id="rId45"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aunchleague.co.za/"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14b91b7b4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14b91b7b4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Please feel free to remove the “cc by” licence logo and add your own branding. This toolkit is open licence so you can re-brand and use commercially, but please acknowledge the UK-South Africa Tech Hub and let Launch League know you are using the toolkit. We appreciate the feedback!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e8c1b82e2d_0_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e8c1b82e2d_0_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Go through the flow chart with each of the entrepreneurs. Make sure you give each entrepreneur a chance to talk about where they are in the flow chart and what this might mean for the type of financing available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e8c1b82e2d_0_9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e8c1b82e2d_0_9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e8c1b82e2d_0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e8c1b82e2d_0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want the entrepreneurs to understand that they can use internally generated finance to fuel their growth. This slide can be used in conjunction with the Stage of Business matrix</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0a719c51b1_0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0a719c51b1_0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0bc88093fe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0bc88093fe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e8c1b82e2d_0_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e8c1b82e2d_0_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e8c1b82e2d_0_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e8c1b82e2d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sz="1200">
                <a:solidFill>
                  <a:srgbClr val="666666"/>
                </a:solidFill>
                <a:latin typeface="Helvetica Neue"/>
                <a:ea typeface="Helvetica Neue"/>
                <a:cs typeface="Helvetica Neue"/>
                <a:sym typeface="Helvetica Neue"/>
              </a:rPr>
              <a:t>For example, if a business is involved in manufacturing, they are likely to need machinery and other assets to produce their products. In this case, they may be able to get asset finance to purchase the equipment or a special manufacturing loan from the government.</a:t>
            </a:r>
            <a:endParaRPr sz="1200">
              <a:solidFill>
                <a:srgbClr val="666666"/>
              </a:solidFill>
              <a:latin typeface="Helvetica Neue"/>
              <a:ea typeface="Helvetica Neue"/>
              <a:cs typeface="Helvetica Neue"/>
              <a:sym typeface="Helvetica Neue"/>
            </a:endParaRPr>
          </a:p>
          <a:p>
            <a:pPr indent="0" lvl="0" marL="0" rtl="0" algn="l">
              <a:lnSpc>
                <a:spcPct val="115000"/>
              </a:lnSpc>
              <a:spcBef>
                <a:spcPts val="600"/>
              </a:spcBef>
              <a:spcAft>
                <a:spcPts val="0"/>
              </a:spcAft>
              <a:buClr>
                <a:schemeClr val="dk1"/>
              </a:buClr>
              <a:buSzPts val="1100"/>
              <a:buFont typeface="Arial"/>
              <a:buNone/>
            </a:pPr>
            <a:r>
              <a:rPr lang="en" sz="1200">
                <a:solidFill>
                  <a:srgbClr val="666666"/>
                </a:solidFill>
                <a:latin typeface="Helvetica Neue"/>
                <a:ea typeface="Helvetica Neue"/>
                <a:cs typeface="Helvetica Neue"/>
                <a:sym typeface="Helvetica Neue"/>
              </a:rPr>
              <a:t>The flow diagram on the next page helps identify a few types of business, and the matrix shows how the types of finance varies between them.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1545ea8de2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1545ea8de2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flowchart is just an example of a few types of product and service based businesses. It is used to illustrate in the financing matrix how different types of business models can attract different types of finance.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1545ea8de2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1545ea8de2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e8c1b82e2d_0_1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e8c1b82e2d_0_1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e8c1b82e2d_0_7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e8c1b82e2d_0_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 your </a:t>
            </a:r>
            <a:r>
              <a:rPr lang="en"/>
              <a:t>workshop</a:t>
            </a:r>
            <a:r>
              <a:rPr lang="en"/>
              <a:t> with the entrepreneurs by giving them background and context on the Launch League program, with a mention to where the support comes from.</a:t>
            </a:r>
            <a:br>
              <a:rPr lang="en"/>
            </a:br>
            <a:br>
              <a:rPr lang="en"/>
            </a:br>
            <a:r>
              <a:rPr lang="en"/>
              <a:t>They can also be directed to the </a:t>
            </a:r>
            <a:r>
              <a:rPr lang="en"/>
              <a:t>Launch</a:t>
            </a:r>
            <a:r>
              <a:rPr lang="en"/>
              <a:t> League website: </a:t>
            </a:r>
            <a:r>
              <a:rPr lang="en" u="sng">
                <a:solidFill>
                  <a:schemeClr val="hlink"/>
                </a:solidFill>
                <a:hlinkClick r:id="rId2"/>
              </a:rPr>
              <a:t>https://launchleague.co.za/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part of the UK SA TECH HUB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e8c1b82e2d_0_1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e8c1b82e2d_0_1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200">
                <a:solidFill>
                  <a:srgbClr val="666666"/>
                </a:solidFill>
                <a:latin typeface="Helvetica Neue"/>
                <a:ea typeface="Helvetica Neue"/>
                <a:cs typeface="Helvetica Neue"/>
                <a:sym typeface="Helvetica Neue"/>
              </a:rPr>
              <a:t>Risk is an inherent part of the entrepreneurship journey. At every stage, the entrepreneur is taking on some level of risk in the hope that the upside (profits) is greater than the downside (loss).</a:t>
            </a:r>
            <a:endParaRPr sz="1200">
              <a:solidFill>
                <a:srgbClr val="666666"/>
              </a:solidFill>
              <a:latin typeface="Helvetica Neue"/>
              <a:ea typeface="Helvetica Neue"/>
              <a:cs typeface="Helvetica Neue"/>
              <a:sym typeface="Helvetica Neue"/>
            </a:endParaRPr>
          </a:p>
          <a:p>
            <a:pPr indent="0" lvl="0" marL="0" rtl="0" algn="l">
              <a:lnSpc>
                <a:spcPct val="115000"/>
              </a:lnSpc>
              <a:spcBef>
                <a:spcPts val="600"/>
              </a:spcBef>
              <a:spcAft>
                <a:spcPts val="0"/>
              </a:spcAft>
              <a:buNone/>
            </a:pPr>
            <a:r>
              <a:rPr lang="en" sz="1200">
                <a:solidFill>
                  <a:srgbClr val="666666"/>
                </a:solidFill>
                <a:latin typeface="Helvetica Neue"/>
                <a:ea typeface="Helvetica Neue"/>
                <a:cs typeface="Helvetica Neue"/>
                <a:sym typeface="Helvetica Neue"/>
              </a:rPr>
              <a:t>The answers to questions like these will be different for each entrepreneur, so it is important that they are aware of what their responses might be and what kind of financing they would want to take on. </a:t>
            </a:r>
            <a:endParaRPr sz="1200">
              <a:solidFill>
                <a:srgbClr val="666666"/>
              </a:solidFill>
              <a:latin typeface="Helvetica Neue"/>
              <a:ea typeface="Helvetica Neue"/>
              <a:cs typeface="Helvetica Neue"/>
              <a:sym typeface="Helvetica Neue"/>
            </a:endParaRPr>
          </a:p>
          <a:p>
            <a:pPr indent="0" lvl="0" marL="0" rtl="0" algn="l">
              <a:lnSpc>
                <a:spcPct val="115000"/>
              </a:lnSpc>
              <a:spcBef>
                <a:spcPts val="600"/>
              </a:spcBef>
              <a:spcAft>
                <a:spcPts val="0"/>
              </a:spcAft>
              <a:buNone/>
            </a:pPr>
            <a:r>
              <a:rPr lang="en" sz="1200">
                <a:solidFill>
                  <a:srgbClr val="666666"/>
                </a:solidFill>
                <a:latin typeface="Helvetica Neue"/>
                <a:ea typeface="Helvetica Neue"/>
                <a:cs typeface="Helvetica Neue"/>
                <a:sym typeface="Helvetica Neue"/>
              </a:rPr>
              <a:t>This section presents a short flow chart and a table showing potential types of secured and unsecured lending products</a:t>
            </a:r>
            <a:endParaRPr sz="1200">
              <a:solidFill>
                <a:srgbClr val="666666"/>
              </a:solidFill>
              <a:latin typeface="Helvetica Neue"/>
              <a:ea typeface="Helvetica Neue"/>
              <a:cs typeface="Helvetica Neue"/>
              <a:sym typeface="Helvetica Neue"/>
            </a:endParaRPr>
          </a:p>
          <a:p>
            <a:pPr indent="0" lvl="0" marL="0" rtl="0" algn="l">
              <a:lnSpc>
                <a:spcPct val="115000"/>
              </a:lnSpc>
              <a:spcBef>
                <a:spcPts val="600"/>
              </a:spcBef>
              <a:spcAft>
                <a:spcPts val="0"/>
              </a:spcAft>
              <a:buClr>
                <a:schemeClr val="dk1"/>
              </a:buClr>
              <a:buSzPts val="1100"/>
              <a:buFont typeface="Arial"/>
              <a:buNone/>
            </a:pPr>
            <a:r>
              <a:t/>
            </a:r>
            <a:endParaRPr sz="1200">
              <a:solidFill>
                <a:srgbClr val="666666"/>
              </a:solidFill>
              <a:latin typeface="Helvetica Neue"/>
              <a:ea typeface="Helvetica Neue"/>
              <a:cs typeface="Helvetica Neue"/>
              <a:sym typeface="Helvetica Neu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e8c1b82e2d_0_1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e8c1b82e2d_0_1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e8c1b82e2d_0_1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e8c1b82e2d_0_1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0bc88093fe_0_5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0bc88093fe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sz="1600">
                <a:solidFill>
                  <a:srgbClr val="595959"/>
                </a:solidFill>
                <a:latin typeface="Helvetica Neue"/>
                <a:ea typeface="Helvetica Neue"/>
                <a:cs typeface="Helvetica Neue"/>
                <a:sym typeface="Helvetica Neue"/>
              </a:rPr>
              <a:t>Offboarding slide, for when people don’t want debt (or another way to help here)</a:t>
            </a:r>
            <a:endParaRPr sz="1600">
              <a:solidFill>
                <a:srgbClr val="595959"/>
              </a:solidFill>
              <a:latin typeface="Helvetica Neue"/>
              <a:ea typeface="Helvetica Neue"/>
              <a:cs typeface="Helvetica Neue"/>
              <a:sym typeface="Helvetica Neue"/>
            </a:endParaRPr>
          </a:p>
          <a:p>
            <a:pPr indent="-298450" lvl="1" marL="914400" rtl="0" algn="l">
              <a:lnSpc>
                <a:spcPct val="115000"/>
              </a:lnSpc>
              <a:spcBef>
                <a:spcPts val="0"/>
              </a:spcBef>
              <a:spcAft>
                <a:spcPts val="0"/>
              </a:spcAft>
              <a:buClr>
                <a:schemeClr val="dk1"/>
              </a:buClr>
              <a:buSzPts val="1100"/>
              <a:buChar char="○"/>
            </a:pPr>
            <a:r>
              <a:rPr lang="en" sz="1600">
                <a:solidFill>
                  <a:srgbClr val="595959"/>
                </a:solidFill>
                <a:latin typeface="Helvetica Neue"/>
                <a:ea typeface="Helvetica Neue"/>
                <a:cs typeface="Helvetica Neue"/>
                <a:sym typeface="Helvetica Neue"/>
              </a:rPr>
              <a:t>How do you derisk? </a:t>
            </a:r>
            <a:endParaRPr sz="1600">
              <a:solidFill>
                <a:srgbClr val="595959"/>
              </a:solidFill>
              <a:latin typeface="Helvetica Neue"/>
              <a:ea typeface="Helvetica Neue"/>
              <a:cs typeface="Helvetica Neue"/>
              <a:sym typeface="Helvetica Neue"/>
            </a:endParaRPr>
          </a:p>
          <a:p>
            <a:pPr indent="-298450" lvl="1" marL="914400" rtl="0" algn="l">
              <a:lnSpc>
                <a:spcPct val="115000"/>
              </a:lnSpc>
              <a:spcBef>
                <a:spcPts val="0"/>
              </a:spcBef>
              <a:spcAft>
                <a:spcPts val="0"/>
              </a:spcAft>
              <a:buClr>
                <a:schemeClr val="dk1"/>
              </a:buClr>
              <a:buSzPts val="1100"/>
              <a:buChar char="○"/>
            </a:pPr>
            <a:r>
              <a:rPr lang="en" sz="1600">
                <a:solidFill>
                  <a:srgbClr val="595959"/>
                </a:solidFill>
                <a:latin typeface="Helvetica Neue"/>
                <a:ea typeface="Helvetica Neue"/>
                <a:cs typeface="Helvetica Neue"/>
                <a:sym typeface="Helvetica Neue"/>
              </a:rPr>
              <a:t>E.g. what can you do when you’re about to grow</a:t>
            </a:r>
            <a:endParaRPr sz="1600">
              <a:solidFill>
                <a:srgbClr val="595959"/>
              </a:solidFill>
              <a:latin typeface="Helvetica Neue"/>
              <a:ea typeface="Helvetica Neue"/>
              <a:cs typeface="Helvetica Neue"/>
              <a:sym typeface="Helvetica Neue"/>
            </a:endParaRPr>
          </a:p>
          <a:p>
            <a:pPr indent="-298450" lvl="1" marL="914400" rtl="0" algn="l">
              <a:lnSpc>
                <a:spcPct val="115000"/>
              </a:lnSpc>
              <a:spcBef>
                <a:spcPts val="0"/>
              </a:spcBef>
              <a:spcAft>
                <a:spcPts val="0"/>
              </a:spcAft>
              <a:buClr>
                <a:schemeClr val="dk1"/>
              </a:buClr>
              <a:buSzPts val="1100"/>
              <a:buChar char="○"/>
            </a:pPr>
            <a:r>
              <a:rPr lang="en" sz="1600">
                <a:solidFill>
                  <a:srgbClr val="595959"/>
                </a:solidFill>
                <a:latin typeface="Helvetica Neue"/>
                <a:ea typeface="Helvetica Neue"/>
                <a:cs typeface="Helvetica Neue"/>
                <a:sym typeface="Helvetica Neue"/>
              </a:rPr>
              <a:t>At which point would you consider risk? </a:t>
            </a:r>
            <a:endParaRPr sz="1600">
              <a:solidFill>
                <a:srgbClr val="595959"/>
              </a:solidFill>
              <a:latin typeface="Helvetica Neue"/>
              <a:ea typeface="Helvetica Neue"/>
              <a:cs typeface="Helvetica Neue"/>
              <a:sym typeface="Helvetica Neue"/>
            </a:endParaRPr>
          </a:p>
          <a:p>
            <a:pPr indent="-298450" lvl="1" marL="914400" rtl="0" algn="l">
              <a:lnSpc>
                <a:spcPct val="115000"/>
              </a:lnSpc>
              <a:spcBef>
                <a:spcPts val="0"/>
              </a:spcBef>
              <a:spcAft>
                <a:spcPts val="0"/>
              </a:spcAft>
              <a:buClr>
                <a:schemeClr val="dk1"/>
              </a:buClr>
              <a:buSzPts val="1100"/>
              <a:buChar char="○"/>
            </a:pPr>
            <a:r>
              <a:rPr lang="en" sz="1600">
                <a:solidFill>
                  <a:srgbClr val="595959"/>
                </a:solidFill>
                <a:latin typeface="Helvetica Neue"/>
                <a:ea typeface="Helvetica Neue"/>
                <a:cs typeface="Helvetica Neue"/>
                <a:sym typeface="Helvetica Neue"/>
              </a:rPr>
              <a:t>A few scenarios: you have a contract in place with new person (unsure of them), you have a contract with existing client and you are confident they will pay you (sure of them).... Pose question and let them think through it</a:t>
            </a:r>
            <a:endParaRPr sz="1600">
              <a:solidFill>
                <a:srgbClr val="595959"/>
              </a:solidFill>
              <a:latin typeface="Helvetica Neue"/>
              <a:ea typeface="Helvetica Neue"/>
              <a:cs typeface="Helvetica Neue"/>
              <a:sym typeface="Helvetica Neue"/>
            </a:endParaRPr>
          </a:p>
          <a:p>
            <a:pPr indent="-298450" lvl="1" marL="914400" rtl="0" algn="l">
              <a:lnSpc>
                <a:spcPct val="115000"/>
              </a:lnSpc>
              <a:spcBef>
                <a:spcPts val="0"/>
              </a:spcBef>
              <a:spcAft>
                <a:spcPts val="0"/>
              </a:spcAft>
              <a:buClr>
                <a:schemeClr val="dk1"/>
              </a:buClr>
              <a:buSzPts val="1100"/>
              <a:buChar char="○"/>
            </a:pPr>
            <a:r>
              <a:rPr lang="en" sz="1600">
                <a:solidFill>
                  <a:srgbClr val="595959"/>
                </a:solidFill>
                <a:latin typeface="Helvetica Neue"/>
                <a:ea typeface="Helvetica Neue"/>
                <a:cs typeface="Helvetica Neue"/>
                <a:sym typeface="Helvetica Neue"/>
              </a:rPr>
              <a:t>Nicki: Risks should be categorized into low, medium and high so people can identify the most critical risks and prioritize what needs urgent attention.</a:t>
            </a:r>
            <a:endParaRPr sz="1600">
              <a:solidFill>
                <a:srgbClr val="595959"/>
              </a:solidFill>
              <a:latin typeface="Helvetica Neue"/>
              <a:ea typeface="Helvetica Neue"/>
              <a:cs typeface="Helvetica Neue"/>
              <a:sym typeface="Helvetica Neue"/>
            </a:endParaRPr>
          </a:p>
          <a:p>
            <a:pPr indent="0" lvl="0" marL="0" rtl="0" algn="l">
              <a:spcBef>
                <a:spcPts val="12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e8c1b82e2d_0_1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e8c1b82e2d_0_1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e8c1b82e2d_0_1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e8c1b82e2d_0_1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sz="1200">
                <a:solidFill>
                  <a:srgbClr val="666666"/>
                </a:solidFill>
                <a:latin typeface="Helvetica Neue"/>
                <a:ea typeface="Helvetica Neue"/>
                <a:cs typeface="Helvetica Neue"/>
                <a:sym typeface="Helvetica Neue"/>
              </a:rPr>
              <a:t>In this section, we differentiate between an SMME and a startup with a table that compares them. We then look at the difference between the types of financing they might receive.</a:t>
            </a:r>
            <a:endParaRPr sz="1200">
              <a:solidFill>
                <a:srgbClr val="666666"/>
              </a:solidFill>
              <a:latin typeface="Helvetica Neue"/>
              <a:ea typeface="Helvetica Neue"/>
              <a:cs typeface="Helvetica Neue"/>
              <a:sym typeface="Helvetica Neue"/>
            </a:endParaRPr>
          </a:p>
          <a:p>
            <a:pPr indent="0" lvl="0" marL="0" rtl="0" algn="l">
              <a:lnSpc>
                <a:spcPct val="115000"/>
              </a:lnSpc>
              <a:spcBef>
                <a:spcPts val="600"/>
              </a:spcBef>
              <a:spcAft>
                <a:spcPts val="0"/>
              </a:spcAft>
              <a:buClr>
                <a:schemeClr val="dk1"/>
              </a:buClr>
              <a:buSzPts val="1100"/>
              <a:buFont typeface="Arial"/>
              <a:buNone/>
            </a:pPr>
            <a:r>
              <a:rPr lang="en" sz="1200">
                <a:solidFill>
                  <a:srgbClr val="666666"/>
                </a:solidFill>
                <a:latin typeface="Helvetica Neue"/>
                <a:ea typeface="Helvetica Neue"/>
                <a:cs typeface="Helvetica Neue"/>
                <a:sym typeface="Helvetica Neue"/>
              </a:rPr>
              <a:t>Finally, there is a matrix that matches the types of growth plans to potential types of finance. Again, it is important that an entrepreneur understands how they want to grow before they seek out finance for it.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e8c1b82e2d_0_1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e8c1b82e2d_0_1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e8c1b82e2d_0_1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e8c1b82e2d_0_1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should be a discussion with the entrepreneurs as it the framing is important to how they approach financing. Make sure you champion SMMEs and small businesses, as they may not be as “sexy” but being realistic about what type of business you are means being realistic about the types of finance you can access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fd6b8252db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fd6b8252db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e8c1b82e2d_0_1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e8c1b82e2d_0_1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14b91b7b4e_1_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14b91b7b4e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en" sz="1800">
                <a:solidFill>
                  <a:srgbClr val="595959"/>
                </a:solidFill>
                <a:latin typeface="Helvetica Neue"/>
                <a:ea typeface="Helvetica Neue"/>
                <a:cs typeface="Helvetica Neue"/>
                <a:sym typeface="Helvetica Neue"/>
              </a:rPr>
              <a:t>This toolkit will help you understand:</a:t>
            </a:r>
            <a:endParaRPr sz="1800">
              <a:solidFill>
                <a:srgbClr val="595959"/>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rgbClr val="595959"/>
              </a:buClr>
              <a:buSzPts val="1800"/>
              <a:buFont typeface="Helvetica Neue"/>
              <a:buChar char="●"/>
            </a:pPr>
            <a:r>
              <a:rPr lang="en" sz="1800">
                <a:solidFill>
                  <a:srgbClr val="595959"/>
                </a:solidFill>
                <a:latin typeface="Helvetica Neue"/>
                <a:ea typeface="Helvetica Neue"/>
                <a:cs typeface="Helvetica Neue"/>
                <a:sym typeface="Helvetica Neue"/>
              </a:rPr>
              <a:t>How to identify if a business needs finance</a:t>
            </a:r>
            <a:endParaRPr sz="1800">
              <a:solidFill>
                <a:srgbClr val="595959"/>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rgbClr val="595959"/>
              </a:buClr>
              <a:buSzPts val="1800"/>
              <a:buFont typeface="Helvetica Neue"/>
              <a:buChar char="●"/>
            </a:pPr>
            <a:r>
              <a:rPr lang="en" sz="1800">
                <a:solidFill>
                  <a:srgbClr val="595959"/>
                </a:solidFill>
                <a:latin typeface="Helvetica Neue"/>
                <a:ea typeface="Helvetica Neue"/>
                <a:cs typeface="Helvetica Neue"/>
                <a:sym typeface="Helvetica Neue"/>
              </a:rPr>
              <a:t>Ways of getting going without finance</a:t>
            </a:r>
            <a:endParaRPr sz="1800">
              <a:solidFill>
                <a:srgbClr val="595959"/>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rgbClr val="595959"/>
              </a:buClr>
              <a:buSzPts val="1800"/>
              <a:buFont typeface="Helvetica Neue"/>
              <a:buChar char="●"/>
            </a:pPr>
            <a:r>
              <a:rPr lang="en" sz="1800">
                <a:solidFill>
                  <a:srgbClr val="595959"/>
                </a:solidFill>
                <a:latin typeface="Helvetica Neue"/>
                <a:ea typeface="Helvetica Neue"/>
                <a:cs typeface="Helvetica Neue"/>
                <a:sym typeface="Helvetica Neue"/>
              </a:rPr>
              <a:t>Differences between an SMME and a startup</a:t>
            </a:r>
            <a:endParaRPr sz="1800">
              <a:solidFill>
                <a:srgbClr val="595959"/>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rgbClr val="595959"/>
              </a:buClr>
              <a:buSzPts val="1800"/>
              <a:buFont typeface="Helvetica Neue"/>
              <a:buChar char="●"/>
            </a:pPr>
            <a:r>
              <a:rPr lang="en" sz="1800">
                <a:solidFill>
                  <a:srgbClr val="595959"/>
                </a:solidFill>
                <a:latin typeface="Helvetica Neue"/>
                <a:ea typeface="Helvetica Neue"/>
                <a:cs typeface="Helvetica Neue"/>
                <a:sym typeface="Helvetica Neue"/>
              </a:rPr>
              <a:t>The key components of a business that are relevant for finance</a:t>
            </a:r>
            <a:endParaRPr sz="1800">
              <a:solidFill>
                <a:srgbClr val="595959"/>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rgbClr val="595959"/>
              </a:buClr>
              <a:buSzPts val="1800"/>
              <a:buFont typeface="Helvetica Neue"/>
              <a:buChar char="●"/>
            </a:pPr>
            <a:r>
              <a:rPr lang="en" sz="1800">
                <a:solidFill>
                  <a:srgbClr val="595959"/>
                </a:solidFill>
                <a:latin typeface="Helvetica Neue"/>
                <a:ea typeface="Helvetica Neue"/>
                <a:cs typeface="Helvetica Neue"/>
                <a:sym typeface="Helvetica Neue"/>
              </a:rPr>
              <a:t>What types of finance these components can attract (matrix)</a:t>
            </a:r>
            <a:endParaRPr sz="1800">
              <a:solidFill>
                <a:srgbClr val="595959"/>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rgbClr val="595959"/>
              </a:buClr>
              <a:buSzPts val="1800"/>
              <a:buFont typeface="Helvetica Neue"/>
              <a:buChar char="●"/>
            </a:pPr>
            <a:r>
              <a:rPr lang="en" sz="1800">
                <a:solidFill>
                  <a:srgbClr val="595959"/>
                </a:solidFill>
                <a:latin typeface="Helvetica Neue"/>
                <a:ea typeface="Helvetica Neue"/>
                <a:cs typeface="Helvetica Neue"/>
                <a:sym typeface="Helvetica Neue"/>
              </a:rPr>
              <a:t>What financiers want</a:t>
            </a:r>
            <a:endParaRPr sz="1800">
              <a:solidFill>
                <a:srgbClr val="595959"/>
              </a:solidFill>
              <a:latin typeface="Helvetica Neue"/>
              <a:ea typeface="Helvetica Neue"/>
              <a:cs typeface="Helvetica Neue"/>
              <a:sym typeface="Helvetica Neue"/>
            </a:endParaRPr>
          </a:p>
          <a:p>
            <a:pPr indent="-342900" lvl="0" marL="457200" rtl="0" algn="l">
              <a:lnSpc>
                <a:spcPct val="115000"/>
              </a:lnSpc>
              <a:spcBef>
                <a:spcPts val="0"/>
              </a:spcBef>
              <a:spcAft>
                <a:spcPts val="0"/>
              </a:spcAft>
              <a:buClr>
                <a:srgbClr val="595959"/>
              </a:buClr>
              <a:buSzPts val="1800"/>
              <a:buFont typeface="Helvetica Neue"/>
              <a:buChar char="●"/>
            </a:pPr>
            <a:r>
              <a:rPr lang="en" sz="1800">
                <a:solidFill>
                  <a:srgbClr val="595959"/>
                </a:solidFill>
                <a:latin typeface="Helvetica Neue"/>
                <a:ea typeface="Helvetica Neue"/>
                <a:cs typeface="Helvetica Neue"/>
                <a:sym typeface="Helvetica Neue"/>
              </a:rPr>
              <a:t>Documentation that is needed to apply for funding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0ce4451ad1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10ce4451ad1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100b7d13c06_0_2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100b7d13c06_0_2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e8c1b82e2d_0_1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e8c1b82e2d_0_1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Helvetica Neue"/>
                <a:ea typeface="Helvetica Neue"/>
                <a:cs typeface="Helvetica Neue"/>
                <a:sym typeface="Helvetica Neue"/>
              </a:rPr>
              <a:t>Debt funders:</a:t>
            </a:r>
            <a:endParaRPr b="1" sz="12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Debt funders, such as banks or SMME loan companies, generally make money by generating interest from loans that they issue. The interest usually depends on how long the financing is for and how risky it is to lend to a company.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The general requirements of debt funders is to either be generating revenue, often above R1 million per year, or to have an asset that they can use for surety. In each case, this helps prove to the debt funder that you will be able to pay back the loan.</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Debt funders do not take any stake in the business, but will be the first to be paid out if the </a:t>
            </a:r>
            <a:r>
              <a:rPr lang="en" sz="1200">
                <a:solidFill>
                  <a:schemeClr val="dk1"/>
                </a:solidFill>
                <a:latin typeface="Helvetica Neue"/>
                <a:ea typeface="Helvetica Neue"/>
                <a:cs typeface="Helvetica Neue"/>
                <a:sym typeface="Helvetica Neue"/>
              </a:rPr>
              <a:t>company fails.</a:t>
            </a:r>
            <a:r>
              <a:rPr lang="en" sz="1200">
                <a:solidFill>
                  <a:schemeClr val="dk1"/>
                </a:solidFill>
                <a:latin typeface="Helvetica Neue"/>
                <a:ea typeface="Helvetica Neue"/>
                <a:cs typeface="Helvetica Neue"/>
                <a:sym typeface="Helvetica Neue"/>
              </a:rPr>
              <a:t> Failure to pay a secured loan will also likely mean that they will repossess the asset that it is linked to.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200">
                <a:solidFill>
                  <a:schemeClr val="dk1"/>
                </a:solidFill>
                <a:latin typeface="Helvetica Neue"/>
                <a:ea typeface="Helvetica Neue"/>
                <a:cs typeface="Helvetica Neue"/>
                <a:sym typeface="Helvetica Neue"/>
              </a:rPr>
              <a:t>It is important that you understand the terms of any debt that you take on and that you have a proper plan in place to make repayment</a:t>
            </a:r>
            <a:endParaRPr sz="1200">
              <a:solidFill>
                <a:schemeClr val="dk1"/>
              </a:solidFill>
              <a:latin typeface="Helvetica Neue"/>
              <a:ea typeface="Helvetica Neue"/>
              <a:cs typeface="Helvetica Neue"/>
              <a:sym typeface="Helvetica Neue"/>
            </a:endParaRPr>
          </a:p>
          <a:p>
            <a:pPr indent="0" lvl="0" marL="0" rtl="0" algn="l">
              <a:spcBef>
                <a:spcPts val="1200"/>
              </a:spcBef>
              <a:spcAft>
                <a:spcPts val="0"/>
              </a:spcAft>
              <a:buNone/>
            </a:pPr>
            <a:r>
              <a:rPr lang="en" sz="1200">
                <a:solidFill>
                  <a:schemeClr val="dk1"/>
                </a:solidFill>
                <a:latin typeface="Helvetica Neue"/>
                <a:ea typeface="Helvetica Neue"/>
                <a:cs typeface="Helvetica Neue"/>
                <a:sym typeface="Helvetica Neue"/>
              </a:rPr>
              <a:t>Equity funders:</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200">
                <a:solidFill>
                  <a:schemeClr val="dk1"/>
                </a:solidFill>
                <a:latin typeface="Helvetica Neue"/>
                <a:ea typeface="Helvetica Neue"/>
                <a:cs typeface="Helvetica Neue"/>
                <a:sym typeface="Helvetica Neue"/>
              </a:rPr>
              <a:t>Equity funders provide financing to a business in exchange for a part ownership of this business. They are also likely to have some influence on business decisions, depending on the size of ownership and the agreement between the shareholders. Selling equity in your business does mean that you will give up some control</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200">
                <a:solidFill>
                  <a:schemeClr val="dk1"/>
                </a:solidFill>
                <a:latin typeface="Helvetica Neue"/>
                <a:ea typeface="Helvetica Neue"/>
                <a:cs typeface="Helvetica Neue"/>
                <a:sym typeface="Helvetica Neue"/>
              </a:rPr>
              <a:t>A person or organization that is making an equity investment is taking a higher risk than someone providing debt financing. As a result, they are often looking for a higher return on their investment than a debt funder would be looking for.</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200">
                <a:solidFill>
                  <a:schemeClr val="dk1"/>
                </a:solidFill>
                <a:latin typeface="Helvetica Neue"/>
                <a:ea typeface="Helvetica Neue"/>
                <a:cs typeface="Helvetica Neue"/>
                <a:sym typeface="Helvetica Neue"/>
              </a:rPr>
              <a:t>This means that it is important to show an equity investor that the business will make returns, either in terms of growing bigger or sharing profits with them. An equity investment usually takes longer to conclude than taking on debt financing, as the investor needs to do a proper due diligence or assessment on the business.</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e8c1b82e2d_0_1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e8c1b82e2d_0_1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14b91b7b4e_1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114b91b7b4e_1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0a719c51b1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0a719c51b1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e8c1b82e2d_0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e8c1b82e2d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quote is included to give context for entrepreneurs that getting your business ready for </a:t>
            </a:r>
            <a:r>
              <a:rPr lang="en"/>
              <a:t>finance</a:t>
            </a:r>
            <a:r>
              <a:rPr lang="en"/>
              <a:t> is an important way of making sure the business is sustainable and survives in the long term.</a:t>
            </a:r>
            <a:br>
              <a:rPr lang="en"/>
            </a:br>
            <a:br>
              <a:rPr lang="en"/>
            </a:br>
            <a:r>
              <a:rPr lang="en"/>
              <a:t>You can host a discussion here on what a business needs to do to be ready for finance. Ask the </a:t>
            </a:r>
            <a:r>
              <a:rPr lang="en"/>
              <a:t>entrepreneurs</a:t>
            </a:r>
            <a:r>
              <a:rPr lang="en"/>
              <a:t> some of these questions:</a:t>
            </a:r>
            <a:br>
              <a:rPr lang="en"/>
            </a:br>
            <a:r>
              <a:rPr lang="en"/>
              <a:t>- What do you need to do to be ready for finance?</a:t>
            </a:r>
            <a:br>
              <a:rPr lang="en"/>
            </a:br>
            <a:r>
              <a:rPr lang="en"/>
              <a:t>- Have you received any </a:t>
            </a:r>
            <a:r>
              <a:rPr lang="en"/>
              <a:t>finance</a:t>
            </a:r>
            <a:r>
              <a:rPr lang="en"/>
              <a:t> in the past?</a:t>
            </a:r>
            <a:endParaRPr/>
          </a:p>
          <a:p>
            <a:pPr indent="0" lvl="0" marL="0" rtl="0" algn="l">
              <a:spcBef>
                <a:spcPts val="0"/>
              </a:spcBef>
              <a:spcAft>
                <a:spcPts val="0"/>
              </a:spcAft>
              <a:buNone/>
            </a:pPr>
            <a:r>
              <a:rPr lang="en"/>
              <a:t>- What did you have to do to get that financing?</a:t>
            </a:r>
            <a:br>
              <a:rPr lang="en"/>
            </a:br>
            <a:r>
              <a:rPr lang="en"/>
              <a:t>- How can we make sure our business affairs are in order?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e8c1b82e2d_0_7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e8c1b82e2d_0_7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For each of the four stages listed here, have a brief overview of what the terms mean. You can allow space for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section will include a deep dive, so do not get stuck here for too long</a:t>
            </a:r>
            <a:endParaRPr/>
          </a:p>
        </p:txBody>
      </p:sp>
      <p:sp>
        <p:nvSpPr>
          <p:cNvPr id="252" name="Google Shape;252;ge8c1b82e2d_0_7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e8c1b82e2d_0_8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e8c1b82e2d_0_8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This is an opportunity for you to describe the entrepreneur funding card and how it will be used. </a:t>
            </a:r>
            <a:br>
              <a:rPr lang="en"/>
            </a:br>
            <a:br>
              <a:rPr lang="en"/>
            </a:br>
            <a:r>
              <a:rPr lang="en"/>
              <a:t>“The entrepreneur funding card is designed to help you expand your understanding of the finance that might be available for your business. It is set out in four sections: stage of business, business model, assets &amp; risk and growth plans. Start each section by going through flow charts on the next page and filling in your response in the top block. Use that response to see the types of finance available in the funding matrix and fill in the corresponding block. Lastly, use the funding database at https://cutt.ly/letstalkfinance to find funds that match the types of funding that are available.”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70" name="Google Shape;270;ge8c1b82e2d_0_8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e8c1b82e2d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e8c1b82e2d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e8c1b82e2d_0_8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e8c1b82e2d_0_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sz="1200">
                <a:solidFill>
                  <a:srgbClr val="666666"/>
                </a:solidFill>
                <a:latin typeface="Helvetica Neue"/>
                <a:ea typeface="Helvetica Neue"/>
                <a:cs typeface="Helvetica Neue"/>
                <a:sym typeface="Helvetica Neue"/>
              </a:rPr>
              <a:t>To help an entrepreneur understand the type of finance that is available to them, we need them to be realistic about the stage of business that they are in. </a:t>
            </a:r>
            <a:endParaRPr sz="1200">
              <a:solidFill>
                <a:srgbClr val="666666"/>
              </a:solidFill>
              <a:latin typeface="Helvetica Neue"/>
              <a:ea typeface="Helvetica Neue"/>
              <a:cs typeface="Helvetica Neue"/>
              <a:sym typeface="Helvetica Neue"/>
            </a:endParaRPr>
          </a:p>
          <a:p>
            <a:pPr indent="0" lvl="0" marL="0" rtl="0" algn="l">
              <a:lnSpc>
                <a:spcPct val="115000"/>
              </a:lnSpc>
              <a:spcBef>
                <a:spcPts val="600"/>
              </a:spcBef>
              <a:spcAft>
                <a:spcPts val="0"/>
              </a:spcAft>
              <a:buClr>
                <a:schemeClr val="dk1"/>
              </a:buClr>
              <a:buSzPts val="1100"/>
              <a:buFont typeface="Arial"/>
              <a:buNone/>
            </a:pPr>
            <a:r>
              <a:rPr lang="en" sz="1200">
                <a:solidFill>
                  <a:srgbClr val="666666"/>
                </a:solidFill>
                <a:latin typeface="Helvetica Neue"/>
                <a:ea typeface="Helvetica Neue"/>
                <a:cs typeface="Helvetica Neue"/>
                <a:sym typeface="Helvetica Neue"/>
              </a:rPr>
              <a:t>Getting out of the “idea” phase is difficult, but the chances of getting finance are greater when there is a track record or they have proven that there is a market for what they are doing and customers are willing to pay them for their products and services.  </a:t>
            </a:r>
            <a:endParaRPr sz="1200">
              <a:solidFill>
                <a:srgbClr val="666666"/>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11" name="Google Shape;11;p2"/>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2" name="Google Shape;12;p2"/>
          <p:cNvSpPr txBox="1"/>
          <p:nvPr>
            <p:ph type="ctrTitle"/>
          </p:nvPr>
        </p:nvSpPr>
        <p:spPr>
          <a:xfrm>
            <a:off x="648300" y="3175950"/>
            <a:ext cx="3530700" cy="11820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1" name="Shape 61"/>
        <p:cNvGrpSpPr/>
        <p:nvPr/>
      </p:nvGrpSpPr>
      <p:grpSpPr>
        <a:xfrm>
          <a:off x="0" y="0"/>
          <a:ext cx="0" cy="0"/>
          <a:chOff x="0" y="0"/>
          <a:chExt cx="0" cy="0"/>
        </a:xfrm>
      </p:grpSpPr>
      <p:sp>
        <p:nvSpPr>
          <p:cNvPr id="62" name="Google Shape;62;p11"/>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63" name="Google Shape;63;p11"/>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64" name="Google Shape;64;p11"/>
          <p:cNvSpPr txBox="1"/>
          <p:nvPr>
            <p:ph idx="1" type="body"/>
          </p:nvPr>
        </p:nvSpPr>
        <p:spPr>
          <a:xfrm>
            <a:off x="841000" y="4025300"/>
            <a:ext cx="7845900" cy="519600"/>
          </a:xfrm>
          <a:prstGeom prst="rect">
            <a:avLst/>
          </a:prstGeom>
        </p:spPr>
        <p:txBody>
          <a:bodyPr anchorCtr="0" anchor="b" bIns="91425" lIns="91425" spcFirstLastPara="1" rIns="91425" wrap="square" tIns="91425">
            <a:noAutofit/>
          </a:bodyPr>
          <a:lstStyle>
            <a:lvl1pPr indent="-228600" lvl="0" marL="457200" rtl="0">
              <a:spcBef>
                <a:spcPts val="360"/>
              </a:spcBef>
              <a:spcAft>
                <a:spcPts val="0"/>
              </a:spcAft>
              <a:buSzPts val="2000"/>
              <a:buNone/>
              <a:defRPr/>
            </a:lvl1pPr>
          </a:lstStyle>
          <a:p/>
        </p:txBody>
      </p:sp>
      <p:sp>
        <p:nvSpPr>
          <p:cNvPr id="65" name="Google Shape;65;p1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68" name="Google Shape;68;p12"/>
          <p:cNvSpPr/>
          <p:nvPr/>
        </p:nvSpPr>
        <p:spPr>
          <a:xfrm>
            <a:off x="0" y="-10425"/>
            <a:ext cx="8585683"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69" name="Google Shape;69;p12"/>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70" name="Shape 70"/>
        <p:cNvGrpSpPr/>
        <p:nvPr/>
      </p:nvGrpSpPr>
      <p:grpSpPr>
        <a:xfrm>
          <a:off x="0" y="0"/>
          <a:ext cx="0" cy="0"/>
          <a:chOff x="0" y="0"/>
          <a:chExt cx="0" cy="0"/>
        </a:xfrm>
      </p:grpSpPr>
      <p:sp>
        <p:nvSpPr>
          <p:cNvPr id="71" name="Google Shape;71;p1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bg>
      <p:bgPr>
        <a:solidFill>
          <a:schemeClr val="lt1"/>
        </a:solidFill>
      </p:bgPr>
    </p:bg>
    <p:spTree>
      <p:nvGrpSpPr>
        <p:cNvPr id="72" name="Shape 7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73" name="Shape 73"/>
        <p:cNvGrpSpPr/>
        <p:nvPr/>
      </p:nvGrpSpPr>
      <p:grpSpPr>
        <a:xfrm>
          <a:off x="0" y="0"/>
          <a:ext cx="0" cy="0"/>
          <a:chOff x="0" y="0"/>
          <a:chExt cx="0" cy="0"/>
        </a:xfrm>
      </p:grpSpPr>
      <p:sp>
        <p:nvSpPr>
          <p:cNvPr id="74" name="Google Shape;74;p15"/>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75" name="Google Shape;75;p15"/>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76" name="Google Shape;76;p15"/>
          <p:cNvSpPr txBox="1"/>
          <p:nvPr>
            <p:ph type="ctrTitle"/>
          </p:nvPr>
        </p:nvSpPr>
        <p:spPr>
          <a:xfrm>
            <a:off x="648300" y="1354750"/>
            <a:ext cx="3522300" cy="298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7" name="Google Shape;77;p15"/>
          <p:cNvSpPr txBox="1"/>
          <p:nvPr>
            <p:ph idx="1" type="subTitle"/>
          </p:nvPr>
        </p:nvSpPr>
        <p:spPr>
          <a:xfrm>
            <a:off x="6724950" y="3265700"/>
            <a:ext cx="1906200" cy="1031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1800"/>
              <a:buNone/>
              <a:defRPr sz="1800">
                <a:solidFill>
                  <a:schemeClr val="lt1"/>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p:txBody>
      </p:sp>
      <p:sp>
        <p:nvSpPr>
          <p:cNvPr id="78" name="Google Shape;78;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79" name="Shape 79"/>
        <p:cNvGrpSpPr/>
        <p:nvPr/>
      </p:nvGrpSpPr>
      <p:grpSpPr>
        <a:xfrm>
          <a:off x="0" y="0"/>
          <a:ext cx="0" cy="0"/>
          <a:chOff x="0" y="0"/>
          <a:chExt cx="0" cy="0"/>
        </a:xfrm>
      </p:grpSpPr>
      <p:grpSp>
        <p:nvGrpSpPr>
          <p:cNvPr id="80" name="Google Shape;80;p16"/>
          <p:cNvGrpSpPr/>
          <p:nvPr/>
        </p:nvGrpSpPr>
        <p:grpSpPr>
          <a:xfrm>
            <a:off x="4350279" y="2855377"/>
            <a:ext cx="443589" cy="105632"/>
            <a:chOff x="4137525" y="2915950"/>
            <a:chExt cx="869100" cy="207000"/>
          </a:xfrm>
        </p:grpSpPr>
        <p:sp>
          <p:nvSpPr>
            <p:cNvPr id="81" name="Google Shape;81;p16"/>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6"/>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85" name="Google Shape;85;p16"/>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16"/>
          <p:cNvSpPr txBox="1"/>
          <p:nvPr>
            <p:ph idx="12" type="sldNum"/>
          </p:nvPr>
        </p:nvSpPr>
        <p:spPr>
          <a:xfrm>
            <a:off x="8490250" y="4681009"/>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7"/>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9" name="Google Shape;89;p17"/>
          <p:cNvSpPr txBox="1"/>
          <p:nvPr>
            <p:ph idx="12" type="sldNum"/>
          </p:nvPr>
        </p:nvSpPr>
        <p:spPr>
          <a:xfrm>
            <a:off x="8490250" y="4681009"/>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94" name="Shape 94"/>
        <p:cNvGrpSpPr/>
        <p:nvPr/>
      </p:nvGrpSpPr>
      <p:grpSpPr>
        <a:xfrm>
          <a:off x="0" y="0"/>
          <a:ext cx="0" cy="0"/>
          <a:chOff x="0" y="0"/>
          <a:chExt cx="0" cy="0"/>
        </a:xfrm>
      </p:grpSpPr>
      <p:sp>
        <p:nvSpPr>
          <p:cNvPr id="95" name="Google Shape;95;p19"/>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txBox="1"/>
          <p:nvPr>
            <p:ph type="title"/>
          </p:nvPr>
        </p:nvSpPr>
        <p:spPr>
          <a:xfrm>
            <a:off x="1020225" y="301750"/>
            <a:ext cx="4951800" cy="663000"/>
          </a:xfrm>
          <a:prstGeom prst="rect">
            <a:avLst/>
          </a:prstGeom>
        </p:spPr>
        <p:txBody>
          <a:bodyPr anchorCtr="0" anchor="b" bIns="91425" lIns="91425" spcFirstLastPara="1" rIns="91425" wrap="square" tIns="91425">
            <a:normAutofit/>
          </a:bodyPr>
          <a:lstStyle>
            <a:lvl1pPr lvl="0" rtl="0">
              <a:spcBef>
                <a:spcPts val="0"/>
              </a:spcBef>
              <a:spcAft>
                <a:spcPts val="0"/>
              </a:spcAft>
              <a:buSzPts val="2700"/>
              <a:buNone/>
              <a:defRPr b="1" sz="27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97" name="Google Shape;97;p19"/>
          <p:cNvSpPr txBox="1"/>
          <p:nvPr>
            <p:ph idx="1" type="subTitle"/>
          </p:nvPr>
        </p:nvSpPr>
        <p:spPr>
          <a:xfrm>
            <a:off x="1054475" y="1023200"/>
            <a:ext cx="5435100" cy="729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i="1"/>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8" name="Google Shape;98;p19"/>
          <p:cNvSpPr txBox="1"/>
          <p:nvPr>
            <p:ph idx="12" type="sldNum"/>
          </p:nvPr>
        </p:nvSpPr>
        <p:spPr>
          <a:xfrm>
            <a:off x="8471608" y="4625642"/>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19"/>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solidFill>
                  <a:schemeClr val="lt1"/>
                </a:solidFill>
                <a:latin typeface="Helvetica Neue"/>
                <a:ea typeface="Helvetica Neue"/>
                <a:cs typeface="Helvetica Neue"/>
                <a:sym typeface="Helvetica Neue"/>
              </a:rPr>
              <a:t>CASE STUDY</a:t>
            </a:r>
            <a:endParaRPr b="1" sz="2900">
              <a:solidFill>
                <a:schemeClr val="lt1"/>
              </a:solidFill>
              <a:latin typeface="Helvetica Neue"/>
              <a:ea typeface="Helvetica Neue"/>
              <a:cs typeface="Helvetica Neue"/>
              <a:sym typeface="Helvetica Neue"/>
            </a:endParaRPr>
          </a:p>
        </p:txBody>
      </p:sp>
      <p:sp>
        <p:nvSpPr>
          <p:cNvPr id="100" name="Google Shape;100;p19"/>
          <p:cNvSpPr/>
          <p:nvPr>
            <p:ph idx="2" type="pic"/>
          </p:nvPr>
        </p:nvSpPr>
        <p:spPr>
          <a:xfrm>
            <a:off x="6996550" y="438550"/>
            <a:ext cx="1618200" cy="961500"/>
          </a:xfrm>
          <a:prstGeom prst="rect">
            <a:avLst/>
          </a:prstGeom>
          <a:noFill/>
          <a:ln>
            <a:noFill/>
          </a:ln>
        </p:spPr>
      </p:sp>
      <p:sp>
        <p:nvSpPr>
          <p:cNvPr id="101" name="Google Shape;101;p19"/>
          <p:cNvSpPr txBox="1"/>
          <p:nvPr>
            <p:ph idx="3" type="body"/>
          </p:nvPr>
        </p:nvSpPr>
        <p:spPr>
          <a:xfrm>
            <a:off x="1074500" y="1752800"/>
            <a:ext cx="7303200" cy="2986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2" name="Google Shape;102;p19"/>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dk2"/>
                </a:solidFill>
                <a:latin typeface="Helvetica Neue"/>
                <a:ea typeface="Helvetica Neue"/>
                <a:cs typeface="Helvetica Neue"/>
                <a:sym typeface="Helvetica Neue"/>
              </a:rPr>
              <a:t>Launch League | Let’s Talk Financing!</a:t>
            </a:r>
            <a:endParaRPr sz="1000">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103" name="Shape 103"/>
        <p:cNvGrpSpPr/>
        <p:nvPr/>
      </p:nvGrpSpPr>
      <p:grpSpPr>
        <a:xfrm>
          <a:off x="0" y="0"/>
          <a:ext cx="0" cy="0"/>
          <a:chOff x="0" y="0"/>
          <a:chExt cx="0" cy="0"/>
        </a:xfrm>
      </p:grpSpPr>
      <p:sp>
        <p:nvSpPr>
          <p:cNvPr id="104" name="Google Shape;104;p20"/>
          <p:cNvSpPr/>
          <p:nvPr>
            <p:ph idx="2" type="pic"/>
          </p:nvPr>
        </p:nvSpPr>
        <p:spPr>
          <a:xfrm>
            <a:off x="0" y="0"/>
            <a:ext cx="9144000" cy="51435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105" name="Shape 105"/>
        <p:cNvGrpSpPr/>
        <p:nvPr/>
      </p:nvGrpSpPr>
      <p:grpSpPr>
        <a:xfrm>
          <a:off x="0" y="0"/>
          <a:ext cx="0" cy="0"/>
          <a:chOff x="0" y="0"/>
          <a:chExt cx="0" cy="0"/>
        </a:xfrm>
      </p:grpSpPr>
      <p:sp>
        <p:nvSpPr>
          <p:cNvPr id="106" name="Google Shape;106;p21"/>
          <p:cNvSpPr txBox="1"/>
          <p:nvPr>
            <p:ph idx="12" type="sldNum"/>
          </p:nvPr>
        </p:nvSpPr>
        <p:spPr>
          <a:xfrm>
            <a:off x="42708" y="4625642"/>
            <a:ext cx="548700" cy="393600"/>
          </a:xfrm>
          <a:prstGeom prst="rect">
            <a:avLst/>
          </a:prstGeom>
        </p:spPr>
        <p:txBody>
          <a:bodyPr anchorCtr="0" anchor="ctr" bIns="91425" lIns="91425" spcFirstLastPara="1" rIns="91425" wrap="square" tIns="91425">
            <a:normAutofit/>
          </a:bodyPr>
          <a:lstStyle>
            <a:lvl1pPr lvl="0" rtl="0" algn="l">
              <a:buNone/>
              <a:defRPr/>
            </a:lvl1pPr>
            <a:lvl2pPr lvl="1" rtl="0" algn="l">
              <a:buNone/>
              <a:defRPr/>
            </a:lvl2pPr>
            <a:lvl3pPr lvl="2" rtl="0" algn="l">
              <a:buNone/>
              <a:defRPr/>
            </a:lvl3pPr>
            <a:lvl4pPr lvl="3" rtl="0" algn="l">
              <a:buNone/>
              <a:defRPr/>
            </a:lvl4pPr>
            <a:lvl5pPr lvl="4" rtl="0" algn="l">
              <a:buNone/>
              <a:defRPr/>
            </a:lvl5pPr>
            <a:lvl6pPr lvl="5" rtl="0" algn="l">
              <a:buNone/>
              <a:defRPr/>
            </a:lvl6pPr>
            <a:lvl7pPr lvl="6" rtl="0" algn="l">
              <a:buNone/>
              <a:defRPr/>
            </a:lvl7pPr>
            <a:lvl8pPr lvl="7" rtl="0" algn="l">
              <a:buNone/>
              <a:defRPr/>
            </a:lvl8pPr>
            <a:lvl9pPr lvl="8" rtl="0" algn="l">
              <a:buNone/>
              <a:defRPr/>
            </a:lvl9pPr>
          </a:lstStyle>
          <a:p>
            <a:pPr indent="0" lvl="0" marL="0" rtl="0" algn="l">
              <a:spcBef>
                <a:spcPts val="0"/>
              </a:spcBef>
              <a:spcAft>
                <a:spcPts val="0"/>
              </a:spcAft>
              <a:buNone/>
            </a:pPr>
            <a:fld id="{00000000-1234-1234-1234-123412341234}" type="slidenum">
              <a:rPr lang="en"/>
              <a:t>‹#›</a:t>
            </a:fld>
            <a:endParaRPr/>
          </a:p>
        </p:txBody>
      </p:sp>
      <p:sp>
        <p:nvSpPr>
          <p:cNvPr id="107" name="Google Shape;107;p21"/>
          <p:cNvSpPr txBox="1"/>
          <p:nvPr>
            <p:ph idx="2" type="sldNum"/>
          </p:nvPr>
        </p:nvSpPr>
        <p:spPr>
          <a:xfrm>
            <a:off x="484354" y="4625650"/>
            <a:ext cx="2504100" cy="393600"/>
          </a:xfrm>
          <a:prstGeom prst="rect">
            <a:avLst/>
          </a:prstGeom>
        </p:spPr>
        <p:txBody>
          <a:bodyPr anchorCtr="0" anchor="ctr" bIns="91425" lIns="91425" spcFirstLastPara="1" rIns="91425" wrap="square" tIns="91425">
            <a:normAutofit/>
          </a:bodyPr>
          <a:lstStyle>
            <a:lvl1pPr lvl="0" rtl="0" algn="l">
              <a:buNone/>
              <a:defRPr/>
            </a:lvl1pPr>
            <a:lvl2pPr lvl="1" rtl="0" algn="l">
              <a:buNone/>
              <a:defRPr/>
            </a:lvl2pPr>
            <a:lvl3pPr lvl="2" rtl="0" algn="l">
              <a:buNone/>
              <a:defRPr/>
            </a:lvl3pPr>
            <a:lvl4pPr lvl="3" rtl="0" algn="l">
              <a:buNone/>
              <a:defRPr/>
            </a:lvl4pPr>
            <a:lvl5pPr lvl="4" rtl="0" algn="l">
              <a:buNone/>
              <a:defRPr/>
            </a:lvl5pPr>
            <a:lvl6pPr lvl="5" rtl="0" algn="l">
              <a:buNone/>
              <a:defRPr/>
            </a:lvl6pPr>
            <a:lvl7pPr lvl="6" rtl="0" algn="l">
              <a:buNone/>
              <a:defRPr/>
            </a:lvl7pPr>
            <a:lvl8pPr lvl="7" rtl="0" algn="l">
              <a:buNone/>
              <a:defRPr/>
            </a:lvl8pPr>
            <a:lvl9pPr lvl="8" rtl="0" algn="l">
              <a:buNone/>
              <a:defRPr/>
            </a:lvl9pPr>
          </a:lstStyle>
          <a:p>
            <a:pPr indent="0" lvl="0" marL="0" rtl="0" algn="l">
              <a:spcBef>
                <a:spcPts val="0"/>
              </a:spcBef>
              <a:spcAft>
                <a:spcPts val="0"/>
              </a:spcAft>
              <a:buNone/>
            </a:pPr>
            <a:r>
              <a:rPr lang="en"/>
              <a:t>Launch League | Let’s Talk Financing!</a:t>
            </a:r>
            <a:endParaRPr/>
          </a:p>
        </p:txBody>
      </p:sp>
      <p:sp>
        <p:nvSpPr>
          <p:cNvPr id="108" name="Google Shape;108;p21"/>
          <p:cNvSpPr txBox="1"/>
          <p:nvPr>
            <p:ph type="title"/>
          </p:nvPr>
        </p:nvSpPr>
        <p:spPr>
          <a:xfrm>
            <a:off x="700275" y="268525"/>
            <a:ext cx="8139000" cy="5697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b="1" sz="2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09" name="Google Shape;109;p21"/>
          <p:cNvSpPr txBox="1"/>
          <p:nvPr>
            <p:ph idx="1" type="subTitle"/>
          </p:nvPr>
        </p:nvSpPr>
        <p:spPr>
          <a:xfrm>
            <a:off x="685800" y="898500"/>
            <a:ext cx="8001000" cy="549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15" name="Google Shape;15;p3"/>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6" name="Google Shape;16;p3"/>
          <p:cNvSpPr txBox="1"/>
          <p:nvPr>
            <p:ph type="ctrTitle"/>
          </p:nvPr>
        </p:nvSpPr>
        <p:spPr>
          <a:xfrm>
            <a:off x="648300" y="1354750"/>
            <a:ext cx="3522300" cy="298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7" name="Google Shape;17;p3"/>
          <p:cNvSpPr txBox="1"/>
          <p:nvPr>
            <p:ph idx="1" type="subTitle"/>
          </p:nvPr>
        </p:nvSpPr>
        <p:spPr>
          <a:xfrm>
            <a:off x="6724950" y="3265700"/>
            <a:ext cx="1906200" cy="1031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1800"/>
              <a:buNone/>
              <a:defRPr sz="1800">
                <a:solidFill>
                  <a:schemeClr val="lt1"/>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110" name="Shape 110"/>
        <p:cNvGrpSpPr/>
        <p:nvPr/>
      </p:nvGrpSpPr>
      <p:grpSpPr>
        <a:xfrm>
          <a:off x="0" y="0"/>
          <a:ext cx="0" cy="0"/>
          <a:chOff x="0" y="0"/>
          <a:chExt cx="0" cy="0"/>
        </a:xfrm>
      </p:grpSpPr>
      <p:sp>
        <p:nvSpPr>
          <p:cNvPr id="111" name="Google Shape;111;p22"/>
          <p:cNvSpPr txBox="1"/>
          <p:nvPr>
            <p:ph idx="12" type="sldNum"/>
          </p:nvPr>
        </p:nvSpPr>
        <p:spPr>
          <a:xfrm>
            <a:off x="42708" y="4625642"/>
            <a:ext cx="548700" cy="393600"/>
          </a:xfrm>
          <a:prstGeom prst="rect">
            <a:avLst/>
          </a:prstGeom>
        </p:spPr>
        <p:txBody>
          <a:bodyPr anchorCtr="0" anchor="ctr" bIns="91425" lIns="91425" spcFirstLastPara="1" rIns="91425" wrap="square" tIns="91425">
            <a:normAutofit/>
          </a:bodyPr>
          <a:lstStyle>
            <a:lvl1pPr lvl="0" rtl="0" algn="l">
              <a:buNone/>
              <a:defRPr/>
            </a:lvl1pPr>
            <a:lvl2pPr lvl="1" rtl="0" algn="l">
              <a:buNone/>
              <a:defRPr/>
            </a:lvl2pPr>
            <a:lvl3pPr lvl="2" rtl="0" algn="l">
              <a:buNone/>
              <a:defRPr/>
            </a:lvl3pPr>
            <a:lvl4pPr lvl="3" rtl="0" algn="l">
              <a:buNone/>
              <a:defRPr/>
            </a:lvl4pPr>
            <a:lvl5pPr lvl="4" rtl="0" algn="l">
              <a:buNone/>
              <a:defRPr/>
            </a:lvl5pPr>
            <a:lvl6pPr lvl="5" rtl="0" algn="l">
              <a:buNone/>
              <a:defRPr/>
            </a:lvl6pPr>
            <a:lvl7pPr lvl="6" rtl="0" algn="l">
              <a:buNone/>
              <a:defRPr/>
            </a:lvl7pPr>
            <a:lvl8pPr lvl="7" rtl="0" algn="l">
              <a:buNone/>
              <a:defRPr/>
            </a:lvl8pPr>
            <a:lvl9pPr lvl="8" rtl="0" algn="l">
              <a:buNone/>
              <a:defRPr/>
            </a:lvl9pPr>
          </a:lstStyle>
          <a:p>
            <a:pPr indent="0" lvl="0" marL="0" rtl="0" algn="l">
              <a:spcBef>
                <a:spcPts val="0"/>
              </a:spcBef>
              <a:spcAft>
                <a:spcPts val="0"/>
              </a:spcAft>
              <a:buNone/>
            </a:pPr>
            <a:fld id="{00000000-1234-1234-1234-123412341234}" type="slidenum">
              <a:rPr lang="en"/>
              <a:t>‹#›</a:t>
            </a:fld>
            <a:endParaRPr/>
          </a:p>
        </p:txBody>
      </p:sp>
      <p:sp>
        <p:nvSpPr>
          <p:cNvPr id="112" name="Google Shape;112;p22"/>
          <p:cNvSpPr txBox="1"/>
          <p:nvPr>
            <p:ph idx="2" type="sldNum"/>
          </p:nvPr>
        </p:nvSpPr>
        <p:spPr>
          <a:xfrm>
            <a:off x="484354" y="4625650"/>
            <a:ext cx="2504100" cy="393600"/>
          </a:xfrm>
          <a:prstGeom prst="rect">
            <a:avLst/>
          </a:prstGeom>
        </p:spPr>
        <p:txBody>
          <a:bodyPr anchorCtr="0" anchor="ctr" bIns="91425" lIns="91425" spcFirstLastPara="1" rIns="91425" wrap="square" tIns="91425">
            <a:normAutofit/>
          </a:bodyPr>
          <a:lstStyle>
            <a:lvl1pPr lvl="0" rtl="0" algn="l">
              <a:buNone/>
              <a:defRPr/>
            </a:lvl1pPr>
            <a:lvl2pPr lvl="1" rtl="0" algn="l">
              <a:buNone/>
              <a:defRPr/>
            </a:lvl2pPr>
            <a:lvl3pPr lvl="2" rtl="0" algn="l">
              <a:buNone/>
              <a:defRPr/>
            </a:lvl3pPr>
            <a:lvl4pPr lvl="3" rtl="0" algn="l">
              <a:buNone/>
              <a:defRPr/>
            </a:lvl4pPr>
            <a:lvl5pPr lvl="4" rtl="0" algn="l">
              <a:buNone/>
              <a:defRPr/>
            </a:lvl5pPr>
            <a:lvl6pPr lvl="5" rtl="0" algn="l">
              <a:buNone/>
              <a:defRPr/>
            </a:lvl6pPr>
            <a:lvl7pPr lvl="6" rtl="0" algn="l">
              <a:buNone/>
              <a:defRPr/>
            </a:lvl7pPr>
            <a:lvl8pPr lvl="7" rtl="0" algn="l">
              <a:buNone/>
              <a:defRPr/>
            </a:lvl8pPr>
            <a:lvl9pPr lvl="8" rtl="0" algn="l">
              <a:buNone/>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113" name="Shape 113"/>
        <p:cNvGrpSpPr/>
        <p:nvPr/>
      </p:nvGrpSpPr>
      <p:grpSpPr>
        <a:xfrm>
          <a:off x="0" y="0"/>
          <a:ext cx="0" cy="0"/>
          <a:chOff x="0" y="0"/>
          <a:chExt cx="0" cy="0"/>
        </a:xfrm>
      </p:grpSpPr>
      <p:sp>
        <p:nvSpPr>
          <p:cNvPr id="114" name="Google Shape;114;p23"/>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23"/>
          <p:cNvPicPr preferRelativeResize="0"/>
          <p:nvPr/>
        </p:nvPicPr>
        <p:blipFill>
          <a:blip r:embed="rId2">
            <a:alphaModFix/>
          </a:blip>
          <a:stretch>
            <a:fillRect/>
          </a:stretch>
        </p:blipFill>
        <p:spPr>
          <a:xfrm>
            <a:off x="8640075" y="0"/>
            <a:ext cx="367500" cy="5143499"/>
          </a:xfrm>
          <a:prstGeom prst="rect">
            <a:avLst/>
          </a:prstGeom>
          <a:noFill/>
          <a:ln>
            <a:noFill/>
          </a:ln>
        </p:spPr>
      </p:pic>
      <p:sp>
        <p:nvSpPr>
          <p:cNvPr id="116" name="Google Shape;116;p23"/>
          <p:cNvSpPr txBox="1"/>
          <p:nvPr>
            <p:ph idx="12" type="sldNum"/>
          </p:nvPr>
        </p:nvSpPr>
        <p:spPr>
          <a:xfrm>
            <a:off x="42708" y="4787992"/>
            <a:ext cx="548700" cy="393600"/>
          </a:xfrm>
          <a:prstGeom prst="rect">
            <a:avLst/>
          </a:prstGeom>
        </p:spPr>
        <p:txBody>
          <a:bodyPr anchorCtr="0" anchor="ctr" bIns="91425" lIns="91425" spcFirstLastPara="1" rIns="91425" wrap="square" tIns="91425">
            <a:normAutofit/>
          </a:bodyPr>
          <a:lstStyle>
            <a:lvl1pPr lvl="0" rtl="0" algn="l">
              <a:buNone/>
              <a:defRPr/>
            </a:lvl1pPr>
            <a:lvl2pPr lvl="1" rtl="0" algn="l">
              <a:buNone/>
              <a:defRPr/>
            </a:lvl2pPr>
            <a:lvl3pPr lvl="2" rtl="0" algn="l">
              <a:buNone/>
              <a:defRPr/>
            </a:lvl3pPr>
            <a:lvl4pPr lvl="3" rtl="0" algn="l">
              <a:buNone/>
              <a:defRPr/>
            </a:lvl4pPr>
            <a:lvl5pPr lvl="4" rtl="0" algn="l">
              <a:buNone/>
              <a:defRPr/>
            </a:lvl5pPr>
            <a:lvl6pPr lvl="5" rtl="0" algn="l">
              <a:buNone/>
              <a:defRPr/>
            </a:lvl6pPr>
            <a:lvl7pPr lvl="6" rtl="0" algn="l">
              <a:buNone/>
              <a:defRPr/>
            </a:lvl7pPr>
            <a:lvl8pPr lvl="7" rtl="0" algn="l">
              <a:buNone/>
              <a:defRPr/>
            </a:lvl8pPr>
            <a:lvl9pPr lvl="8" rtl="0" algn="l">
              <a:buNone/>
              <a:defRPr/>
            </a:lvl9pPr>
          </a:lstStyle>
          <a:p>
            <a:pPr indent="0" lvl="0" marL="0" rtl="0" algn="l">
              <a:spcBef>
                <a:spcPts val="0"/>
              </a:spcBef>
              <a:spcAft>
                <a:spcPts val="0"/>
              </a:spcAft>
              <a:buNone/>
            </a:pPr>
            <a:fld id="{00000000-1234-1234-1234-123412341234}" type="slidenum">
              <a:rPr lang="en"/>
              <a:t>‹#›</a:t>
            </a:fld>
            <a:endParaRPr/>
          </a:p>
        </p:txBody>
      </p:sp>
      <p:sp>
        <p:nvSpPr>
          <p:cNvPr id="117" name="Google Shape;117;p23"/>
          <p:cNvSpPr txBox="1"/>
          <p:nvPr>
            <p:ph idx="2" type="sldNum"/>
          </p:nvPr>
        </p:nvSpPr>
        <p:spPr>
          <a:xfrm>
            <a:off x="484354" y="4788000"/>
            <a:ext cx="2504100" cy="393600"/>
          </a:xfrm>
          <a:prstGeom prst="rect">
            <a:avLst/>
          </a:prstGeom>
        </p:spPr>
        <p:txBody>
          <a:bodyPr anchorCtr="0" anchor="ctr" bIns="91425" lIns="91425" spcFirstLastPara="1" rIns="91425" wrap="square" tIns="91425">
            <a:normAutofit/>
          </a:bodyPr>
          <a:lstStyle>
            <a:lvl1pPr lvl="0" rtl="0" algn="l">
              <a:buNone/>
              <a:defRPr sz="800"/>
            </a:lvl1pPr>
            <a:lvl2pPr lvl="1" rtl="0" algn="l">
              <a:buNone/>
              <a:defRPr sz="800"/>
            </a:lvl2pPr>
            <a:lvl3pPr lvl="2" rtl="0" algn="l">
              <a:buNone/>
              <a:defRPr sz="800"/>
            </a:lvl3pPr>
            <a:lvl4pPr lvl="3" rtl="0" algn="l">
              <a:buNone/>
              <a:defRPr sz="800"/>
            </a:lvl4pPr>
            <a:lvl5pPr lvl="4" rtl="0" algn="l">
              <a:buNone/>
              <a:defRPr sz="800"/>
            </a:lvl5pPr>
            <a:lvl6pPr lvl="5" rtl="0" algn="l">
              <a:buNone/>
              <a:defRPr sz="800"/>
            </a:lvl6pPr>
            <a:lvl7pPr lvl="6" rtl="0" algn="l">
              <a:buNone/>
              <a:defRPr sz="800"/>
            </a:lvl7pPr>
            <a:lvl8pPr lvl="7" rtl="0" algn="l">
              <a:buNone/>
              <a:defRPr sz="800"/>
            </a:lvl8pPr>
            <a:lvl9pPr lvl="8" rtl="0" algn="l">
              <a:buNone/>
              <a:defRPr sz="800"/>
            </a:lvl9pPr>
          </a:lstStyle>
          <a:p>
            <a:pPr indent="0" lvl="0" marL="0" rtl="0" algn="l">
              <a:spcBef>
                <a:spcPts val="0"/>
              </a:spcBef>
              <a:spcAft>
                <a:spcPts val="0"/>
              </a:spcAft>
              <a:buNone/>
            </a:pPr>
            <a:r>
              <a:rPr lang="en"/>
              <a:t>Launch Leag</a:t>
            </a:r>
            <a:r>
              <a:rPr lang="en"/>
              <a:t>u</a:t>
            </a:r>
            <a:r>
              <a:rPr lang="en"/>
              <a:t>e | Let’s Talk Financing!</a:t>
            </a:r>
            <a:endParaRPr/>
          </a:p>
        </p:txBody>
      </p:sp>
      <p:sp>
        <p:nvSpPr>
          <p:cNvPr id="118" name="Google Shape;118;p23"/>
          <p:cNvSpPr txBox="1"/>
          <p:nvPr>
            <p:ph type="title"/>
          </p:nvPr>
        </p:nvSpPr>
        <p:spPr>
          <a:xfrm>
            <a:off x="700275" y="268525"/>
            <a:ext cx="6386400" cy="722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b="1"/>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19" name="Google Shape;119;p23"/>
          <p:cNvSpPr txBox="1"/>
          <p:nvPr>
            <p:ph idx="1" type="subTitle"/>
          </p:nvPr>
        </p:nvSpPr>
        <p:spPr>
          <a:xfrm>
            <a:off x="700275" y="762000"/>
            <a:ext cx="7321800" cy="5334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120" name="Shape 120"/>
        <p:cNvGrpSpPr/>
        <p:nvPr/>
      </p:nvGrpSpPr>
      <p:grpSpPr>
        <a:xfrm>
          <a:off x="0" y="0"/>
          <a:ext cx="0" cy="0"/>
          <a:chOff x="0" y="0"/>
          <a:chExt cx="0" cy="0"/>
        </a:xfrm>
      </p:grpSpPr>
      <p:sp>
        <p:nvSpPr>
          <p:cNvPr id="121" name="Google Shape;121;p24"/>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24"/>
          <p:cNvPicPr preferRelativeResize="0"/>
          <p:nvPr/>
        </p:nvPicPr>
        <p:blipFill>
          <a:blip r:embed="rId2">
            <a:alphaModFix/>
          </a:blip>
          <a:stretch>
            <a:fillRect/>
          </a:stretch>
        </p:blipFill>
        <p:spPr>
          <a:xfrm>
            <a:off x="8640075" y="0"/>
            <a:ext cx="367500" cy="5143499"/>
          </a:xfrm>
          <a:prstGeom prst="rect">
            <a:avLst/>
          </a:prstGeom>
          <a:noFill/>
          <a:ln>
            <a:noFill/>
          </a:ln>
        </p:spPr>
      </p:pic>
      <p:sp>
        <p:nvSpPr>
          <p:cNvPr id="123" name="Google Shape;123;p24"/>
          <p:cNvSpPr txBox="1"/>
          <p:nvPr>
            <p:ph idx="12" type="sldNum"/>
          </p:nvPr>
        </p:nvSpPr>
        <p:spPr>
          <a:xfrm>
            <a:off x="42708" y="4787992"/>
            <a:ext cx="548700" cy="393600"/>
          </a:xfrm>
          <a:prstGeom prst="rect">
            <a:avLst/>
          </a:prstGeom>
        </p:spPr>
        <p:txBody>
          <a:bodyPr anchorCtr="0" anchor="ctr" bIns="91425" lIns="91425" spcFirstLastPara="1" rIns="91425" wrap="square" tIns="91425">
            <a:normAutofit/>
          </a:bodyPr>
          <a:lstStyle>
            <a:lvl1pPr lvl="0" rtl="0" algn="l">
              <a:buNone/>
              <a:defRPr/>
            </a:lvl1pPr>
            <a:lvl2pPr lvl="1" rtl="0" algn="l">
              <a:buNone/>
              <a:defRPr/>
            </a:lvl2pPr>
            <a:lvl3pPr lvl="2" rtl="0" algn="l">
              <a:buNone/>
              <a:defRPr/>
            </a:lvl3pPr>
            <a:lvl4pPr lvl="3" rtl="0" algn="l">
              <a:buNone/>
              <a:defRPr/>
            </a:lvl4pPr>
            <a:lvl5pPr lvl="4" rtl="0" algn="l">
              <a:buNone/>
              <a:defRPr/>
            </a:lvl5pPr>
            <a:lvl6pPr lvl="5" rtl="0" algn="l">
              <a:buNone/>
              <a:defRPr/>
            </a:lvl6pPr>
            <a:lvl7pPr lvl="6" rtl="0" algn="l">
              <a:buNone/>
              <a:defRPr/>
            </a:lvl7pPr>
            <a:lvl8pPr lvl="7" rtl="0" algn="l">
              <a:buNone/>
              <a:defRPr/>
            </a:lvl8pPr>
            <a:lvl9pPr lvl="8" rtl="0" algn="l">
              <a:buNone/>
              <a:defRPr/>
            </a:lvl9pPr>
          </a:lstStyle>
          <a:p>
            <a:pPr indent="0" lvl="0" marL="0" rtl="0" algn="l">
              <a:spcBef>
                <a:spcPts val="0"/>
              </a:spcBef>
              <a:spcAft>
                <a:spcPts val="0"/>
              </a:spcAft>
              <a:buNone/>
            </a:pPr>
            <a:fld id="{00000000-1234-1234-1234-123412341234}" type="slidenum">
              <a:rPr lang="en"/>
              <a:t>‹#›</a:t>
            </a:fld>
            <a:endParaRPr/>
          </a:p>
        </p:txBody>
      </p:sp>
      <p:sp>
        <p:nvSpPr>
          <p:cNvPr id="124" name="Google Shape;124;p24"/>
          <p:cNvSpPr txBox="1"/>
          <p:nvPr>
            <p:ph idx="2" type="sldNum"/>
          </p:nvPr>
        </p:nvSpPr>
        <p:spPr>
          <a:xfrm>
            <a:off x="484354" y="4788000"/>
            <a:ext cx="2504100" cy="393600"/>
          </a:xfrm>
          <a:prstGeom prst="rect">
            <a:avLst/>
          </a:prstGeom>
        </p:spPr>
        <p:txBody>
          <a:bodyPr anchorCtr="0" anchor="ctr" bIns="91425" lIns="91425" spcFirstLastPara="1" rIns="91425" wrap="square" tIns="91425">
            <a:normAutofit/>
          </a:bodyPr>
          <a:lstStyle>
            <a:lvl1pPr lvl="0" rtl="0" algn="l">
              <a:buNone/>
              <a:defRPr sz="800"/>
            </a:lvl1pPr>
            <a:lvl2pPr lvl="1" rtl="0" algn="l">
              <a:buNone/>
              <a:defRPr sz="800"/>
            </a:lvl2pPr>
            <a:lvl3pPr lvl="2" rtl="0" algn="l">
              <a:buNone/>
              <a:defRPr sz="800"/>
            </a:lvl3pPr>
            <a:lvl4pPr lvl="3" rtl="0" algn="l">
              <a:buNone/>
              <a:defRPr sz="800"/>
            </a:lvl4pPr>
            <a:lvl5pPr lvl="4" rtl="0" algn="l">
              <a:buNone/>
              <a:defRPr sz="800"/>
            </a:lvl5pPr>
            <a:lvl6pPr lvl="5" rtl="0" algn="l">
              <a:buNone/>
              <a:defRPr sz="800"/>
            </a:lvl6pPr>
            <a:lvl7pPr lvl="6" rtl="0" algn="l">
              <a:buNone/>
              <a:defRPr sz="800"/>
            </a:lvl7pPr>
            <a:lvl8pPr lvl="7" rtl="0" algn="l">
              <a:buNone/>
              <a:defRPr sz="800"/>
            </a:lvl8pPr>
            <a:lvl9pPr lvl="8" rtl="0" algn="l">
              <a:buNone/>
              <a:defRPr sz="800"/>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125" name="Shape 125"/>
        <p:cNvGrpSpPr/>
        <p:nvPr/>
      </p:nvGrpSpPr>
      <p:grpSpPr>
        <a:xfrm>
          <a:off x="0" y="0"/>
          <a:ext cx="0" cy="0"/>
          <a:chOff x="0" y="0"/>
          <a:chExt cx="0" cy="0"/>
        </a:xfrm>
      </p:grpSpPr>
      <p:sp>
        <p:nvSpPr>
          <p:cNvPr id="126" name="Google Shape;126;p25"/>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5"/>
          <p:cNvSpPr txBox="1"/>
          <p:nvPr>
            <p:ph type="title"/>
          </p:nvPr>
        </p:nvSpPr>
        <p:spPr>
          <a:xfrm>
            <a:off x="700275" y="268525"/>
            <a:ext cx="6386400" cy="722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b="1"/>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28" name="Google Shape;128;p25"/>
          <p:cNvSpPr txBox="1"/>
          <p:nvPr>
            <p:ph idx="1" type="subTitle"/>
          </p:nvPr>
        </p:nvSpPr>
        <p:spPr>
          <a:xfrm>
            <a:off x="700275" y="762000"/>
            <a:ext cx="7321800" cy="5334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pic>
        <p:nvPicPr>
          <p:cNvPr id="129" name="Google Shape;129;p25"/>
          <p:cNvPicPr preferRelativeResize="0"/>
          <p:nvPr/>
        </p:nvPicPr>
        <p:blipFill rotWithShape="1">
          <a:blip r:embed="rId2">
            <a:alphaModFix/>
          </a:blip>
          <a:srcRect b="3540" l="0" r="0" t="3540"/>
          <a:stretch/>
        </p:blipFill>
        <p:spPr>
          <a:xfrm>
            <a:off x="8640075" y="0"/>
            <a:ext cx="367500" cy="5143499"/>
          </a:xfrm>
          <a:prstGeom prst="rect">
            <a:avLst/>
          </a:prstGeom>
          <a:noFill/>
          <a:ln>
            <a:noFill/>
          </a:ln>
        </p:spPr>
      </p:pic>
      <p:sp>
        <p:nvSpPr>
          <p:cNvPr id="130" name="Google Shape;130;p25"/>
          <p:cNvSpPr txBox="1"/>
          <p:nvPr>
            <p:ph idx="12" type="sldNum"/>
          </p:nvPr>
        </p:nvSpPr>
        <p:spPr>
          <a:xfrm>
            <a:off x="42708" y="4787992"/>
            <a:ext cx="548700" cy="393600"/>
          </a:xfrm>
          <a:prstGeom prst="rect">
            <a:avLst/>
          </a:prstGeom>
        </p:spPr>
        <p:txBody>
          <a:bodyPr anchorCtr="0" anchor="ctr" bIns="91425" lIns="91425" spcFirstLastPara="1" rIns="91425" wrap="square" tIns="91425">
            <a:normAutofit/>
          </a:bodyPr>
          <a:lstStyle>
            <a:lvl1pPr lvl="0" rtl="0" algn="l">
              <a:buNone/>
              <a:defRPr sz="800">
                <a:solidFill>
                  <a:schemeClr val="lt1"/>
                </a:solidFill>
              </a:defRPr>
            </a:lvl1pPr>
            <a:lvl2pPr lvl="1" rtl="0" algn="l">
              <a:buNone/>
              <a:defRPr sz="800">
                <a:solidFill>
                  <a:schemeClr val="lt1"/>
                </a:solidFill>
              </a:defRPr>
            </a:lvl2pPr>
            <a:lvl3pPr lvl="2" rtl="0" algn="l">
              <a:buNone/>
              <a:defRPr sz="800">
                <a:solidFill>
                  <a:schemeClr val="lt1"/>
                </a:solidFill>
              </a:defRPr>
            </a:lvl3pPr>
            <a:lvl4pPr lvl="3" rtl="0" algn="l">
              <a:buNone/>
              <a:defRPr sz="800">
                <a:solidFill>
                  <a:schemeClr val="lt1"/>
                </a:solidFill>
              </a:defRPr>
            </a:lvl4pPr>
            <a:lvl5pPr lvl="4" rtl="0" algn="l">
              <a:buNone/>
              <a:defRPr sz="800">
                <a:solidFill>
                  <a:schemeClr val="lt1"/>
                </a:solidFill>
              </a:defRPr>
            </a:lvl5pPr>
            <a:lvl6pPr lvl="5" rtl="0" algn="l">
              <a:buNone/>
              <a:defRPr sz="800">
                <a:solidFill>
                  <a:schemeClr val="lt1"/>
                </a:solidFill>
              </a:defRPr>
            </a:lvl6pPr>
            <a:lvl7pPr lvl="6" rtl="0" algn="l">
              <a:buNone/>
              <a:defRPr sz="800">
                <a:solidFill>
                  <a:schemeClr val="lt1"/>
                </a:solidFill>
              </a:defRPr>
            </a:lvl7pPr>
            <a:lvl8pPr lvl="7" rtl="0" algn="l">
              <a:buNone/>
              <a:defRPr sz="800">
                <a:solidFill>
                  <a:schemeClr val="lt1"/>
                </a:solidFill>
              </a:defRPr>
            </a:lvl8pPr>
            <a:lvl9pPr lvl="8" rtl="0" algn="l">
              <a:buNone/>
              <a:defRPr sz="800">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
        <p:nvSpPr>
          <p:cNvPr id="131" name="Google Shape;131;p25"/>
          <p:cNvSpPr txBox="1"/>
          <p:nvPr>
            <p:ph idx="2" type="sldNum"/>
          </p:nvPr>
        </p:nvSpPr>
        <p:spPr>
          <a:xfrm>
            <a:off x="484354" y="4788000"/>
            <a:ext cx="2504100" cy="393600"/>
          </a:xfrm>
          <a:prstGeom prst="rect">
            <a:avLst/>
          </a:prstGeom>
        </p:spPr>
        <p:txBody>
          <a:bodyPr anchorCtr="0" anchor="ctr" bIns="91425" lIns="91425" spcFirstLastPara="1" rIns="91425" wrap="square" tIns="91425">
            <a:normAutofit/>
          </a:bodyPr>
          <a:lstStyle>
            <a:lvl1pPr lvl="0" rtl="0" algn="l">
              <a:buNone/>
              <a:defRPr sz="800"/>
            </a:lvl1pPr>
            <a:lvl2pPr lvl="1" rtl="0" algn="l">
              <a:buNone/>
              <a:defRPr sz="800"/>
            </a:lvl2pPr>
            <a:lvl3pPr lvl="2" rtl="0" algn="l">
              <a:buNone/>
              <a:defRPr sz="800"/>
            </a:lvl3pPr>
            <a:lvl4pPr lvl="3" rtl="0" algn="l">
              <a:buNone/>
              <a:defRPr sz="800"/>
            </a:lvl4pPr>
            <a:lvl5pPr lvl="4" rtl="0" algn="l">
              <a:buNone/>
              <a:defRPr sz="800"/>
            </a:lvl5pPr>
            <a:lvl6pPr lvl="5" rtl="0" algn="l">
              <a:buNone/>
              <a:defRPr sz="800"/>
            </a:lvl6pPr>
            <a:lvl7pPr lvl="6" rtl="0" algn="l">
              <a:buNone/>
              <a:defRPr sz="800"/>
            </a:lvl7pPr>
            <a:lvl8pPr lvl="7" rtl="0" algn="l">
              <a:buNone/>
              <a:defRPr sz="800"/>
            </a:lvl8pPr>
            <a:lvl9pPr lvl="8" rtl="0" algn="l">
              <a:buNone/>
              <a:defRPr sz="800"/>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132" name="Shape 132"/>
        <p:cNvGrpSpPr/>
        <p:nvPr/>
      </p:nvGrpSpPr>
      <p:grpSpPr>
        <a:xfrm>
          <a:off x="0" y="0"/>
          <a:ext cx="0" cy="0"/>
          <a:chOff x="0" y="0"/>
          <a:chExt cx="0" cy="0"/>
        </a:xfrm>
      </p:grpSpPr>
      <p:sp>
        <p:nvSpPr>
          <p:cNvPr id="133" name="Google Shape;133;p26"/>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26"/>
          <p:cNvPicPr preferRelativeResize="0"/>
          <p:nvPr/>
        </p:nvPicPr>
        <p:blipFill rotWithShape="1">
          <a:blip r:embed="rId2">
            <a:alphaModFix/>
          </a:blip>
          <a:srcRect b="3540" l="0" r="0" t="3540"/>
          <a:stretch/>
        </p:blipFill>
        <p:spPr>
          <a:xfrm>
            <a:off x="8640075" y="0"/>
            <a:ext cx="367500" cy="5143499"/>
          </a:xfrm>
          <a:prstGeom prst="rect">
            <a:avLst/>
          </a:prstGeom>
          <a:noFill/>
          <a:ln>
            <a:noFill/>
          </a:ln>
        </p:spPr>
      </p:pic>
      <p:sp>
        <p:nvSpPr>
          <p:cNvPr id="135" name="Google Shape;135;p26"/>
          <p:cNvSpPr txBox="1"/>
          <p:nvPr>
            <p:ph idx="12" type="sldNum"/>
          </p:nvPr>
        </p:nvSpPr>
        <p:spPr>
          <a:xfrm>
            <a:off x="42708" y="4787992"/>
            <a:ext cx="548700" cy="393600"/>
          </a:xfrm>
          <a:prstGeom prst="rect">
            <a:avLst/>
          </a:prstGeom>
        </p:spPr>
        <p:txBody>
          <a:bodyPr anchorCtr="0" anchor="ctr" bIns="91425" lIns="91425" spcFirstLastPara="1" rIns="91425" wrap="square" tIns="91425">
            <a:normAutofit/>
          </a:bodyPr>
          <a:lstStyle>
            <a:lvl1pPr lvl="0" rtl="0" algn="l">
              <a:buNone/>
              <a:defRPr sz="800">
                <a:solidFill>
                  <a:schemeClr val="lt1"/>
                </a:solidFill>
              </a:defRPr>
            </a:lvl1pPr>
            <a:lvl2pPr lvl="1" rtl="0" algn="l">
              <a:buNone/>
              <a:defRPr sz="800">
                <a:solidFill>
                  <a:schemeClr val="lt1"/>
                </a:solidFill>
              </a:defRPr>
            </a:lvl2pPr>
            <a:lvl3pPr lvl="2" rtl="0" algn="l">
              <a:buNone/>
              <a:defRPr sz="800">
                <a:solidFill>
                  <a:schemeClr val="lt1"/>
                </a:solidFill>
              </a:defRPr>
            </a:lvl3pPr>
            <a:lvl4pPr lvl="3" rtl="0" algn="l">
              <a:buNone/>
              <a:defRPr sz="800">
                <a:solidFill>
                  <a:schemeClr val="lt1"/>
                </a:solidFill>
              </a:defRPr>
            </a:lvl4pPr>
            <a:lvl5pPr lvl="4" rtl="0" algn="l">
              <a:buNone/>
              <a:defRPr sz="800">
                <a:solidFill>
                  <a:schemeClr val="lt1"/>
                </a:solidFill>
              </a:defRPr>
            </a:lvl5pPr>
            <a:lvl6pPr lvl="5" rtl="0" algn="l">
              <a:buNone/>
              <a:defRPr sz="800">
                <a:solidFill>
                  <a:schemeClr val="lt1"/>
                </a:solidFill>
              </a:defRPr>
            </a:lvl6pPr>
            <a:lvl7pPr lvl="6" rtl="0" algn="l">
              <a:buNone/>
              <a:defRPr sz="800">
                <a:solidFill>
                  <a:schemeClr val="lt1"/>
                </a:solidFill>
              </a:defRPr>
            </a:lvl7pPr>
            <a:lvl8pPr lvl="7" rtl="0" algn="l">
              <a:buNone/>
              <a:defRPr sz="800">
                <a:solidFill>
                  <a:schemeClr val="lt1"/>
                </a:solidFill>
              </a:defRPr>
            </a:lvl8pPr>
            <a:lvl9pPr lvl="8" rtl="0" algn="l">
              <a:buNone/>
              <a:defRPr sz="800">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
        <p:nvSpPr>
          <p:cNvPr id="136" name="Google Shape;136;p26"/>
          <p:cNvSpPr txBox="1"/>
          <p:nvPr>
            <p:ph idx="2" type="sldNum"/>
          </p:nvPr>
        </p:nvSpPr>
        <p:spPr>
          <a:xfrm>
            <a:off x="484354" y="4788000"/>
            <a:ext cx="2504100" cy="393600"/>
          </a:xfrm>
          <a:prstGeom prst="rect">
            <a:avLst/>
          </a:prstGeom>
        </p:spPr>
        <p:txBody>
          <a:bodyPr anchorCtr="0" anchor="ctr" bIns="91425" lIns="91425" spcFirstLastPara="1" rIns="91425" wrap="square" tIns="91425">
            <a:normAutofit/>
          </a:bodyPr>
          <a:lstStyle>
            <a:lvl1pPr lvl="0" rtl="0" algn="l">
              <a:buNone/>
              <a:defRPr sz="800"/>
            </a:lvl1pPr>
            <a:lvl2pPr lvl="1" rtl="0" algn="l">
              <a:buNone/>
              <a:defRPr sz="800"/>
            </a:lvl2pPr>
            <a:lvl3pPr lvl="2" rtl="0" algn="l">
              <a:buNone/>
              <a:defRPr sz="800"/>
            </a:lvl3pPr>
            <a:lvl4pPr lvl="3" rtl="0" algn="l">
              <a:buNone/>
              <a:defRPr sz="800"/>
            </a:lvl4pPr>
            <a:lvl5pPr lvl="4" rtl="0" algn="l">
              <a:buNone/>
              <a:defRPr sz="800"/>
            </a:lvl5pPr>
            <a:lvl6pPr lvl="5" rtl="0" algn="l">
              <a:buNone/>
              <a:defRPr sz="800"/>
            </a:lvl6pPr>
            <a:lvl7pPr lvl="6" rtl="0" algn="l">
              <a:buNone/>
              <a:defRPr sz="800"/>
            </a:lvl7pPr>
            <a:lvl8pPr lvl="7" rtl="0" algn="l">
              <a:buNone/>
              <a:defRPr sz="800"/>
            </a:lvl8pPr>
            <a:lvl9pPr lvl="8" rtl="0" algn="l">
              <a:buNone/>
              <a:defRPr sz="800"/>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137" name="Shape 137"/>
        <p:cNvGrpSpPr/>
        <p:nvPr/>
      </p:nvGrpSpPr>
      <p:grpSpPr>
        <a:xfrm>
          <a:off x="0" y="0"/>
          <a:ext cx="0" cy="0"/>
          <a:chOff x="0" y="0"/>
          <a:chExt cx="0" cy="0"/>
        </a:xfrm>
      </p:grpSpPr>
      <p:sp>
        <p:nvSpPr>
          <p:cNvPr id="138" name="Google Shape;138;p27"/>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27"/>
          <p:cNvPicPr preferRelativeResize="0"/>
          <p:nvPr/>
        </p:nvPicPr>
        <p:blipFill rotWithShape="1">
          <a:blip r:embed="rId2">
            <a:alphaModFix/>
          </a:blip>
          <a:srcRect b="3183" l="0" r="0" t="3174"/>
          <a:stretch/>
        </p:blipFill>
        <p:spPr>
          <a:xfrm>
            <a:off x="8640075" y="0"/>
            <a:ext cx="367500" cy="5143499"/>
          </a:xfrm>
          <a:prstGeom prst="rect">
            <a:avLst/>
          </a:prstGeom>
          <a:noFill/>
          <a:ln>
            <a:noFill/>
          </a:ln>
        </p:spPr>
      </p:pic>
      <p:sp>
        <p:nvSpPr>
          <p:cNvPr id="140" name="Google Shape;140;p27"/>
          <p:cNvSpPr txBox="1"/>
          <p:nvPr>
            <p:ph type="title"/>
          </p:nvPr>
        </p:nvSpPr>
        <p:spPr>
          <a:xfrm>
            <a:off x="700275" y="268525"/>
            <a:ext cx="6386400" cy="722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b="1"/>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41" name="Google Shape;141;p27"/>
          <p:cNvSpPr txBox="1"/>
          <p:nvPr>
            <p:ph idx="1" type="subTitle"/>
          </p:nvPr>
        </p:nvSpPr>
        <p:spPr>
          <a:xfrm>
            <a:off x="700275" y="762000"/>
            <a:ext cx="7321800" cy="5334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2" name="Google Shape;142;p27"/>
          <p:cNvSpPr txBox="1"/>
          <p:nvPr>
            <p:ph idx="12" type="sldNum"/>
          </p:nvPr>
        </p:nvSpPr>
        <p:spPr>
          <a:xfrm>
            <a:off x="42708" y="4787992"/>
            <a:ext cx="548700" cy="393600"/>
          </a:xfrm>
          <a:prstGeom prst="rect">
            <a:avLst/>
          </a:prstGeom>
        </p:spPr>
        <p:txBody>
          <a:bodyPr anchorCtr="0" anchor="ctr" bIns="91425" lIns="91425" spcFirstLastPara="1" rIns="91425" wrap="square" tIns="91425">
            <a:normAutofit/>
          </a:bodyPr>
          <a:lstStyle>
            <a:lvl1pPr lvl="0" rtl="0" algn="l">
              <a:buNone/>
              <a:defRPr sz="800">
                <a:solidFill>
                  <a:schemeClr val="lt1"/>
                </a:solidFill>
              </a:defRPr>
            </a:lvl1pPr>
            <a:lvl2pPr lvl="1" rtl="0" algn="l">
              <a:buNone/>
              <a:defRPr sz="800">
                <a:solidFill>
                  <a:schemeClr val="lt1"/>
                </a:solidFill>
              </a:defRPr>
            </a:lvl2pPr>
            <a:lvl3pPr lvl="2" rtl="0" algn="l">
              <a:buNone/>
              <a:defRPr sz="800">
                <a:solidFill>
                  <a:schemeClr val="lt1"/>
                </a:solidFill>
              </a:defRPr>
            </a:lvl3pPr>
            <a:lvl4pPr lvl="3" rtl="0" algn="l">
              <a:buNone/>
              <a:defRPr sz="800">
                <a:solidFill>
                  <a:schemeClr val="lt1"/>
                </a:solidFill>
              </a:defRPr>
            </a:lvl4pPr>
            <a:lvl5pPr lvl="4" rtl="0" algn="l">
              <a:buNone/>
              <a:defRPr sz="800">
                <a:solidFill>
                  <a:schemeClr val="lt1"/>
                </a:solidFill>
              </a:defRPr>
            </a:lvl5pPr>
            <a:lvl6pPr lvl="5" rtl="0" algn="l">
              <a:buNone/>
              <a:defRPr sz="800">
                <a:solidFill>
                  <a:schemeClr val="lt1"/>
                </a:solidFill>
              </a:defRPr>
            </a:lvl6pPr>
            <a:lvl7pPr lvl="6" rtl="0" algn="l">
              <a:buNone/>
              <a:defRPr sz="800">
                <a:solidFill>
                  <a:schemeClr val="lt1"/>
                </a:solidFill>
              </a:defRPr>
            </a:lvl7pPr>
            <a:lvl8pPr lvl="7" rtl="0" algn="l">
              <a:buNone/>
              <a:defRPr sz="800">
                <a:solidFill>
                  <a:schemeClr val="lt1"/>
                </a:solidFill>
              </a:defRPr>
            </a:lvl8pPr>
            <a:lvl9pPr lvl="8" rtl="0" algn="l">
              <a:buNone/>
              <a:defRPr sz="800">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
        <p:nvSpPr>
          <p:cNvPr id="143" name="Google Shape;143;p27"/>
          <p:cNvSpPr txBox="1"/>
          <p:nvPr>
            <p:ph idx="2" type="sldNum"/>
          </p:nvPr>
        </p:nvSpPr>
        <p:spPr>
          <a:xfrm>
            <a:off x="484354" y="4788000"/>
            <a:ext cx="2504100" cy="393600"/>
          </a:xfrm>
          <a:prstGeom prst="rect">
            <a:avLst/>
          </a:prstGeom>
        </p:spPr>
        <p:txBody>
          <a:bodyPr anchorCtr="0" anchor="ctr" bIns="91425" lIns="91425" spcFirstLastPara="1" rIns="91425" wrap="square" tIns="91425">
            <a:normAutofit/>
          </a:bodyPr>
          <a:lstStyle>
            <a:lvl1pPr lvl="0" rtl="0" algn="l">
              <a:buNone/>
              <a:defRPr sz="800"/>
            </a:lvl1pPr>
            <a:lvl2pPr lvl="1" rtl="0" algn="l">
              <a:buNone/>
              <a:defRPr sz="800"/>
            </a:lvl2pPr>
            <a:lvl3pPr lvl="2" rtl="0" algn="l">
              <a:buNone/>
              <a:defRPr sz="800"/>
            </a:lvl3pPr>
            <a:lvl4pPr lvl="3" rtl="0" algn="l">
              <a:buNone/>
              <a:defRPr sz="800"/>
            </a:lvl4pPr>
            <a:lvl5pPr lvl="4" rtl="0" algn="l">
              <a:buNone/>
              <a:defRPr sz="800"/>
            </a:lvl5pPr>
            <a:lvl6pPr lvl="5" rtl="0" algn="l">
              <a:buNone/>
              <a:defRPr sz="800"/>
            </a:lvl6pPr>
            <a:lvl7pPr lvl="6" rtl="0" algn="l">
              <a:buNone/>
              <a:defRPr sz="800"/>
            </a:lvl7pPr>
            <a:lvl8pPr lvl="7" rtl="0" algn="l">
              <a:buNone/>
              <a:defRPr sz="800"/>
            </a:lvl8pPr>
            <a:lvl9pPr lvl="8" rtl="0" algn="l">
              <a:buNone/>
              <a:defRPr sz="800"/>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144" name="Shape 144"/>
        <p:cNvGrpSpPr/>
        <p:nvPr/>
      </p:nvGrpSpPr>
      <p:grpSpPr>
        <a:xfrm>
          <a:off x="0" y="0"/>
          <a:ext cx="0" cy="0"/>
          <a:chOff x="0" y="0"/>
          <a:chExt cx="0" cy="0"/>
        </a:xfrm>
      </p:grpSpPr>
      <p:sp>
        <p:nvSpPr>
          <p:cNvPr id="145" name="Google Shape;145;p28"/>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 name="Google Shape;146;p28"/>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47" name="Google Shape;147;p28"/>
          <p:cNvSpPr txBox="1"/>
          <p:nvPr>
            <p:ph type="title"/>
          </p:nvPr>
        </p:nvSpPr>
        <p:spPr>
          <a:xfrm>
            <a:off x="700275" y="268525"/>
            <a:ext cx="6386400" cy="7221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b="1"/>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48" name="Google Shape;148;p28"/>
          <p:cNvSpPr txBox="1"/>
          <p:nvPr>
            <p:ph idx="1" type="subTitle"/>
          </p:nvPr>
        </p:nvSpPr>
        <p:spPr>
          <a:xfrm>
            <a:off x="700275" y="762000"/>
            <a:ext cx="7321800" cy="5334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49" name="Google Shape;149;p28"/>
          <p:cNvSpPr txBox="1"/>
          <p:nvPr>
            <p:ph idx="12" type="sldNum"/>
          </p:nvPr>
        </p:nvSpPr>
        <p:spPr>
          <a:xfrm>
            <a:off x="42708" y="4787992"/>
            <a:ext cx="548700" cy="393600"/>
          </a:xfrm>
          <a:prstGeom prst="rect">
            <a:avLst/>
          </a:prstGeom>
        </p:spPr>
        <p:txBody>
          <a:bodyPr anchorCtr="0" anchor="ctr" bIns="91425" lIns="91425" spcFirstLastPara="1" rIns="91425" wrap="square" tIns="91425">
            <a:normAutofit/>
          </a:bodyPr>
          <a:lstStyle>
            <a:lvl1pPr lvl="0" rtl="0" algn="l">
              <a:buNone/>
              <a:defRPr sz="800">
                <a:solidFill>
                  <a:schemeClr val="lt1"/>
                </a:solidFill>
              </a:defRPr>
            </a:lvl1pPr>
            <a:lvl2pPr lvl="1" rtl="0" algn="l">
              <a:buNone/>
              <a:defRPr sz="800">
                <a:solidFill>
                  <a:schemeClr val="lt1"/>
                </a:solidFill>
              </a:defRPr>
            </a:lvl2pPr>
            <a:lvl3pPr lvl="2" rtl="0" algn="l">
              <a:buNone/>
              <a:defRPr sz="800">
                <a:solidFill>
                  <a:schemeClr val="lt1"/>
                </a:solidFill>
              </a:defRPr>
            </a:lvl3pPr>
            <a:lvl4pPr lvl="3" rtl="0" algn="l">
              <a:buNone/>
              <a:defRPr sz="800">
                <a:solidFill>
                  <a:schemeClr val="lt1"/>
                </a:solidFill>
              </a:defRPr>
            </a:lvl4pPr>
            <a:lvl5pPr lvl="4" rtl="0" algn="l">
              <a:buNone/>
              <a:defRPr sz="800">
                <a:solidFill>
                  <a:schemeClr val="lt1"/>
                </a:solidFill>
              </a:defRPr>
            </a:lvl5pPr>
            <a:lvl6pPr lvl="5" rtl="0" algn="l">
              <a:buNone/>
              <a:defRPr sz="800">
                <a:solidFill>
                  <a:schemeClr val="lt1"/>
                </a:solidFill>
              </a:defRPr>
            </a:lvl6pPr>
            <a:lvl7pPr lvl="6" rtl="0" algn="l">
              <a:buNone/>
              <a:defRPr sz="800">
                <a:solidFill>
                  <a:schemeClr val="lt1"/>
                </a:solidFill>
              </a:defRPr>
            </a:lvl7pPr>
            <a:lvl8pPr lvl="7" rtl="0" algn="l">
              <a:buNone/>
              <a:defRPr sz="800">
                <a:solidFill>
                  <a:schemeClr val="lt1"/>
                </a:solidFill>
              </a:defRPr>
            </a:lvl8pPr>
            <a:lvl9pPr lvl="8" rtl="0" algn="l">
              <a:buNone/>
              <a:defRPr sz="800">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
        <p:nvSpPr>
          <p:cNvPr id="150" name="Google Shape;150;p28"/>
          <p:cNvSpPr txBox="1"/>
          <p:nvPr>
            <p:ph idx="2" type="sldNum"/>
          </p:nvPr>
        </p:nvSpPr>
        <p:spPr>
          <a:xfrm>
            <a:off x="484354" y="4788000"/>
            <a:ext cx="2504100" cy="393600"/>
          </a:xfrm>
          <a:prstGeom prst="rect">
            <a:avLst/>
          </a:prstGeom>
        </p:spPr>
        <p:txBody>
          <a:bodyPr anchorCtr="0" anchor="ctr" bIns="91425" lIns="91425" spcFirstLastPara="1" rIns="91425" wrap="square" tIns="91425">
            <a:normAutofit/>
          </a:bodyPr>
          <a:lstStyle>
            <a:lvl1pPr lvl="0" rtl="0" algn="l">
              <a:buNone/>
              <a:defRPr sz="800"/>
            </a:lvl1pPr>
            <a:lvl2pPr lvl="1" rtl="0" algn="l">
              <a:buNone/>
              <a:defRPr sz="800"/>
            </a:lvl2pPr>
            <a:lvl3pPr lvl="2" rtl="0" algn="l">
              <a:buNone/>
              <a:defRPr sz="800"/>
            </a:lvl3pPr>
            <a:lvl4pPr lvl="3" rtl="0" algn="l">
              <a:buNone/>
              <a:defRPr sz="800"/>
            </a:lvl4pPr>
            <a:lvl5pPr lvl="4" rtl="0" algn="l">
              <a:buNone/>
              <a:defRPr sz="800"/>
            </a:lvl5pPr>
            <a:lvl6pPr lvl="5" rtl="0" algn="l">
              <a:buNone/>
              <a:defRPr sz="800"/>
            </a:lvl6pPr>
            <a:lvl7pPr lvl="6" rtl="0" algn="l">
              <a:buNone/>
              <a:defRPr sz="800"/>
            </a:lvl7pPr>
            <a:lvl8pPr lvl="7" rtl="0" algn="l">
              <a:buNone/>
              <a:defRPr sz="800"/>
            </a:lvl8pPr>
            <a:lvl9pPr lvl="8" rtl="0" algn="l">
              <a:buNone/>
              <a:defRPr sz="800"/>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151" name="Shape 151"/>
        <p:cNvGrpSpPr/>
        <p:nvPr/>
      </p:nvGrpSpPr>
      <p:grpSpPr>
        <a:xfrm>
          <a:off x="0" y="0"/>
          <a:ext cx="0" cy="0"/>
          <a:chOff x="0" y="0"/>
          <a:chExt cx="0" cy="0"/>
        </a:xfrm>
      </p:grpSpPr>
      <p:sp>
        <p:nvSpPr>
          <p:cNvPr id="152" name="Google Shape;152;p29"/>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29"/>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54" name="Google Shape;154;p29"/>
          <p:cNvSpPr txBox="1"/>
          <p:nvPr>
            <p:ph idx="12" type="sldNum"/>
          </p:nvPr>
        </p:nvSpPr>
        <p:spPr>
          <a:xfrm>
            <a:off x="42708" y="4787992"/>
            <a:ext cx="548700" cy="393600"/>
          </a:xfrm>
          <a:prstGeom prst="rect">
            <a:avLst/>
          </a:prstGeom>
        </p:spPr>
        <p:txBody>
          <a:bodyPr anchorCtr="0" anchor="ctr" bIns="91425" lIns="91425" spcFirstLastPara="1" rIns="91425" wrap="square" tIns="91425">
            <a:normAutofit/>
          </a:bodyPr>
          <a:lstStyle>
            <a:lvl1pPr lvl="0" rtl="0" algn="l">
              <a:buNone/>
              <a:defRPr sz="800">
                <a:solidFill>
                  <a:schemeClr val="lt1"/>
                </a:solidFill>
              </a:defRPr>
            </a:lvl1pPr>
            <a:lvl2pPr lvl="1" rtl="0" algn="l">
              <a:buNone/>
              <a:defRPr sz="800">
                <a:solidFill>
                  <a:schemeClr val="lt1"/>
                </a:solidFill>
              </a:defRPr>
            </a:lvl2pPr>
            <a:lvl3pPr lvl="2" rtl="0" algn="l">
              <a:buNone/>
              <a:defRPr sz="800">
                <a:solidFill>
                  <a:schemeClr val="lt1"/>
                </a:solidFill>
              </a:defRPr>
            </a:lvl3pPr>
            <a:lvl4pPr lvl="3" rtl="0" algn="l">
              <a:buNone/>
              <a:defRPr sz="800">
                <a:solidFill>
                  <a:schemeClr val="lt1"/>
                </a:solidFill>
              </a:defRPr>
            </a:lvl4pPr>
            <a:lvl5pPr lvl="4" rtl="0" algn="l">
              <a:buNone/>
              <a:defRPr sz="800">
                <a:solidFill>
                  <a:schemeClr val="lt1"/>
                </a:solidFill>
              </a:defRPr>
            </a:lvl5pPr>
            <a:lvl6pPr lvl="5" rtl="0" algn="l">
              <a:buNone/>
              <a:defRPr sz="800">
                <a:solidFill>
                  <a:schemeClr val="lt1"/>
                </a:solidFill>
              </a:defRPr>
            </a:lvl6pPr>
            <a:lvl7pPr lvl="6" rtl="0" algn="l">
              <a:buNone/>
              <a:defRPr sz="800">
                <a:solidFill>
                  <a:schemeClr val="lt1"/>
                </a:solidFill>
              </a:defRPr>
            </a:lvl7pPr>
            <a:lvl8pPr lvl="7" rtl="0" algn="l">
              <a:buNone/>
              <a:defRPr sz="800">
                <a:solidFill>
                  <a:schemeClr val="lt1"/>
                </a:solidFill>
              </a:defRPr>
            </a:lvl8pPr>
            <a:lvl9pPr lvl="8" rtl="0" algn="l">
              <a:buNone/>
              <a:defRPr sz="800">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
        <p:nvSpPr>
          <p:cNvPr id="155" name="Google Shape;155;p29"/>
          <p:cNvSpPr txBox="1"/>
          <p:nvPr>
            <p:ph idx="2" type="sldNum"/>
          </p:nvPr>
        </p:nvSpPr>
        <p:spPr>
          <a:xfrm>
            <a:off x="484354" y="4788000"/>
            <a:ext cx="2504100" cy="393600"/>
          </a:xfrm>
          <a:prstGeom prst="rect">
            <a:avLst/>
          </a:prstGeom>
        </p:spPr>
        <p:txBody>
          <a:bodyPr anchorCtr="0" anchor="ctr" bIns="91425" lIns="91425" spcFirstLastPara="1" rIns="91425" wrap="square" tIns="91425">
            <a:normAutofit/>
          </a:bodyPr>
          <a:lstStyle>
            <a:lvl1pPr lvl="0" rtl="0" algn="l">
              <a:buNone/>
              <a:defRPr sz="800"/>
            </a:lvl1pPr>
            <a:lvl2pPr lvl="1" rtl="0" algn="l">
              <a:buNone/>
              <a:defRPr sz="800"/>
            </a:lvl2pPr>
            <a:lvl3pPr lvl="2" rtl="0" algn="l">
              <a:buNone/>
              <a:defRPr sz="800"/>
            </a:lvl3pPr>
            <a:lvl4pPr lvl="3" rtl="0" algn="l">
              <a:buNone/>
              <a:defRPr sz="800"/>
            </a:lvl4pPr>
            <a:lvl5pPr lvl="4" rtl="0" algn="l">
              <a:buNone/>
              <a:defRPr sz="800"/>
            </a:lvl5pPr>
            <a:lvl6pPr lvl="5" rtl="0" algn="l">
              <a:buNone/>
              <a:defRPr sz="800"/>
            </a:lvl6pPr>
            <a:lvl7pPr lvl="6" rtl="0" algn="l">
              <a:buNone/>
              <a:defRPr sz="800"/>
            </a:lvl7pPr>
            <a:lvl8pPr lvl="7" rtl="0" algn="l">
              <a:buNone/>
              <a:defRPr sz="800"/>
            </a:lvl8pPr>
            <a:lvl9pPr lvl="8" rtl="0" algn="l">
              <a:buNone/>
              <a:defRPr sz="800"/>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bg>
      <p:bgPr>
        <a:solidFill>
          <a:schemeClr val="lt2"/>
        </a:solidFill>
      </p:bgPr>
    </p:bg>
    <p:spTree>
      <p:nvGrpSpPr>
        <p:cNvPr id="156" name="Shape 156"/>
        <p:cNvGrpSpPr/>
        <p:nvPr/>
      </p:nvGrpSpPr>
      <p:grpSpPr>
        <a:xfrm>
          <a:off x="0" y="0"/>
          <a:ext cx="0" cy="0"/>
          <a:chOff x="0" y="0"/>
          <a:chExt cx="0" cy="0"/>
        </a:xfrm>
      </p:grpSpPr>
      <p:sp>
        <p:nvSpPr>
          <p:cNvPr id="157" name="Google Shape;157;p30"/>
          <p:cNvSpPr txBox="1"/>
          <p:nvPr>
            <p:ph type="title"/>
          </p:nvPr>
        </p:nvSpPr>
        <p:spPr>
          <a:xfrm>
            <a:off x="700275" y="268525"/>
            <a:ext cx="7628400" cy="8319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b="1"/>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58" name="Google Shape;158;p30"/>
          <p:cNvSpPr txBox="1"/>
          <p:nvPr>
            <p:ph idx="1" type="subTitle"/>
          </p:nvPr>
        </p:nvSpPr>
        <p:spPr>
          <a:xfrm>
            <a:off x="700275" y="955050"/>
            <a:ext cx="6286500" cy="475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159" name="Google Shape;159;p30"/>
          <p:cNvSpPr txBox="1"/>
          <p:nvPr>
            <p:ph idx="2" type="body"/>
          </p:nvPr>
        </p:nvSpPr>
        <p:spPr>
          <a:xfrm>
            <a:off x="700275" y="1942925"/>
            <a:ext cx="7628400" cy="25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60" name="Google Shape;160;p30"/>
          <p:cNvSpPr txBox="1"/>
          <p:nvPr>
            <p:ph idx="12" type="sldNum"/>
          </p:nvPr>
        </p:nvSpPr>
        <p:spPr>
          <a:xfrm>
            <a:off x="42708" y="4787992"/>
            <a:ext cx="548700" cy="393600"/>
          </a:xfrm>
          <a:prstGeom prst="rect">
            <a:avLst/>
          </a:prstGeom>
        </p:spPr>
        <p:txBody>
          <a:bodyPr anchorCtr="0" anchor="ctr" bIns="91425" lIns="91425" spcFirstLastPara="1" rIns="91425" wrap="square" tIns="91425">
            <a:normAutofit/>
          </a:bodyPr>
          <a:lstStyle>
            <a:lvl1pPr lvl="0" rtl="0" algn="l">
              <a:buNone/>
              <a:defRPr sz="800"/>
            </a:lvl1pPr>
            <a:lvl2pPr lvl="1" rtl="0" algn="l">
              <a:buNone/>
              <a:defRPr sz="800"/>
            </a:lvl2pPr>
            <a:lvl3pPr lvl="2" rtl="0" algn="l">
              <a:buNone/>
              <a:defRPr sz="800"/>
            </a:lvl3pPr>
            <a:lvl4pPr lvl="3" rtl="0" algn="l">
              <a:buNone/>
              <a:defRPr sz="800"/>
            </a:lvl4pPr>
            <a:lvl5pPr lvl="4" rtl="0" algn="l">
              <a:buNone/>
              <a:defRPr sz="800"/>
            </a:lvl5pPr>
            <a:lvl6pPr lvl="5" rtl="0" algn="l">
              <a:buNone/>
              <a:defRPr sz="800"/>
            </a:lvl6pPr>
            <a:lvl7pPr lvl="6" rtl="0" algn="l">
              <a:buNone/>
              <a:defRPr sz="800"/>
            </a:lvl7pPr>
            <a:lvl8pPr lvl="7" rtl="0" algn="l">
              <a:buNone/>
              <a:defRPr sz="800"/>
            </a:lvl8pPr>
            <a:lvl9pPr lvl="8" rtl="0" algn="l">
              <a:buNone/>
              <a:defRPr sz="800"/>
            </a:lvl9pPr>
          </a:lstStyle>
          <a:p>
            <a:pPr indent="0" lvl="0" marL="0" rtl="0" algn="l">
              <a:spcBef>
                <a:spcPts val="0"/>
              </a:spcBef>
              <a:spcAft>
                <a:spcPts val="0"/>
              </a:spcAft>
              <a:buNone/>
            </a:pPr>
            <a:fld id="{00000000-1234-1234-1234-123412341234}" type="slidenum">
              <a:rPr lang="en"/>
              <a:t>‹#›</a:t>
            </a:fld>
            <a:endParaRPr/>
          </a:p>
        </p:txBody>
      </p:sp>
      <p:sp>
        <p:nvSpPr>
          <p:cNvPr id="161" name="Google Shape;161;p30"/>
          <p:cNvSpPr txBox="1"/>
          <p:nvPr>
            <p:ph idx="3" type="sldNum"/>
          </p:nvPr>
        </p:nvSpPr>
        <p:spPr>
          <a:xfrm>
            <a:off x="484354" y="4788000"/>
            <a:ext cx="2504100" cy="393600"/>
          </a:xfrm>
          <a:prstGeom prst="rect">
            <a:avLst/>
          </a:prstGeom>
        </p:spPr>
        <p:txBody>
          <a:bodyPr anchorCtr="0" anchor="ctr" bIns="91425" lIns="91425" spcFirstLastPara="1" rIns="91425" wrap="square" tIns="91425">
            <a:normAutofit/>
          </a:bodyPr>
          <a:lstStyle>
            <a:lvl1pPr lvl="0" rtl="0" algn="l">
              <a:buNone/>
              <a:defRPr sz="800"/>
            </a:lvl1pPr>
            <a:lvl2pPr lvl="1" rtl="0" algn="l">
              <a:buNone/>
              <a:defRPr sz="800"/>
            </a:lvl2pPr>
            <a:lvl3pPr lvl="2" rtl="0" algn="l">
              <a:buNone/>
              <a:defRPr sz="800"/>
            </a:lvl3pPr>
            <a:lvl4pPr lvl="3" rtl="0" algn="l">
              <a:buNone/>
              <a:defRPr sz="800"/>
            </a:lvl4pPr>
            <a:lvl5pPr lvl="4" rtl="0" algn="l">
              <a:buNone/>
              <a:defRPr sz="800"/>
            </a:lvl5pPr>
            <a:lvl6pPr lvl="5" rtl="0" algn="l">
              <a:buNone/>
              <a:defRPr sz="800"/>
            </a:lvl6pPr>
            <a:lvl7pPr lvl="6" rtl="0" algn="l">
              <a:buNone/>
              <a:defRPr sz="800"/>
            </a:lvl7pPr>
            <a:lvl8pPr lvl="7" rtl="0" algn="l">
              <a:buNone/>
              <a:defRPr sz="800"/>
            </a:lvl8pPr>
            <a:lvl9pPr lvl="8" rtl="0" algn="l">
              <a:buNone/>
              <a:defRPr sz="800"/>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bg>
      <p:bgPr>
        <a:solidFill>
          <a:schemeClr val="accent3"/>
        </a:solidFill>
      </p:bgPr>
    </p:bg>
    <p:spTree>
      <p:nvGrpSpPr>
        <p:cNvPr id="162" name="Shape 162"/>
        <p:cNvGrpSpPr/>
        <p:nvPr/>
      </p:nvGrpSpPr>
      <p:grpSpPr>
        <a:xfrm>
          <a:off x="0" y="0"/>
          <a:ext cx="0" cy="0"/>
          <a:chOff x="0" y="0"/>
          <a:chExt cx="0" cy="0"/>
        </a:xfrm>
      </p:grpSpPr>
      <p:sp>
        <p:nvSpPr>
          <p:cNvPr id="163" name="Google Shape;163;p31"/>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rtl="0" algn="l">
              <a:spcBef>
                <a:spcPts val="0"/>
              </a:spcBef>
              <a:spcAft>
                <a:spcPts val="0"/>
              </a:spcAft>
              <a:buNone/>
            </a:pPr>
            <a:r>
              <a:rPr b="1" lang="en" sz="3500">
                <a:solidFill>
                  <a:schemeClr val="lt1"/>
                </a:solidFill>
                <a:latin typeface="Helvetica Neue"/>
                <a:ea typeface="Helvetica Neue"/>
                <a:cs typeface="Helvetica Neue"/>
                <a:sym typeface="Helvetica Neue"/>
              </a:rPr>
              <a:t>“The things you need to do to get </a:t>
            </a:r>
            <a:r>
              <a:rPr b="1" lang="en" sz="3500">
                <a:solidFill>
                  <a:schemeClr val="lt1"/>
                </a:solidFill>
                <a:latin typeface="Helvetica Neue"/>
                <a:ea typeface="Helvetica Neue"/>
                <a:cs typeface="Helvetica Neue"/>
                <a:sym typeface="Helvetica Neue"/>
              </a:rPr>
              <a:t>ready</a:t>
            </a:r>
            <a:r>
              <a:rPr b="1" lang="en" sz="3500">
                <a:solidFill>
                  <a:schemeClr val="lt1"/>
                </a:solidFill>
                <a:latin typeface="Helvetica Neue"/>
                <a:ea typeface="Helvetica Neue"/>
                <a:cs typeface="Helvetica Neue"/>
                <a:sym typeface="Helvetica Neue"/>
              </a:rPr>
              <a:t> for finance are the things you need to do to make your business sustainable.”</a:t>
            </a:r>
            <a:endParaRPr b="1" sz="3500">
              <a:solidFill>
                <a:schemeClr val="lt1"/>
              </a:solidFill>
              <a:latin typeface="Helvetica Neue"/>
              <a:ea typeface="Helvetica Neue"/>
              <a:cs typeface="Helvetica Neue"/>
              <a:sym typeface="Helvetica Neue"/>
            </a:endParaRPr>
          </a:p>
          <a:p>
            <a:pPr indent="-450850" lvl="1" marL="914400" rtl="0" algn="r">
              <a:spcBef>
                <a:spcPts val="0"/>
              </a:spcBef>
              <a:spcAft>
                <a:spcPts val="0"/>
              </a:spcAft>
              <a:buClr>
                <a:schemeClr val="lt1"/>
              </a:buClr>
              <a:buSzPts val="3500"/>
              <a:buFont typeface="Helvetica Neue"/>
              <a:buChar char="-"/>
            </a:pPr>
            <a:r>
              <a:rPr b="1" lang="en" sz="3500">
                <a:solidFill>
                  <a:schemeClr val="lt1"/>
                </a:solidFill>
                <a:latin typeface="Helvetica Neue"/>
                <a:ea typeface="Helvetica Neue"/>
                <a:cs typeface="Helvetica Neue"/>
                <a:sym typeface="Helvetica Neue"/>
              </a:rPr>
              <a:t>Ian Calvert</a:t>
            </a:r>
            <a:endParaRPr b="1" sz="3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18" name="Shape 18"/>
        <p:cNvGrpSpPr/>
        <p:nvPr/>
      </p:nvGrpSpPr>
      <p:grpSpPr>
        <a:xfrm>
          <a:off x="0" y="0"/>
          <a:ext cx="0" cy="0"/>
          <a:chOff x="0" y="0"/>
          <a:chExt cx="0" cy="0"/>
        </a:xfrm>
      </p:grpSpPr>
      <p:sp>
        <p:nvSpPr>
          <p:cNvPr id="19" name="Google Shape;19;p4"/>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20" name="Google Shape;20;p4"/>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1" name="Google Shape;21;p4"/>
          <p:cNvSpPr txBox="1"/>
          <p:nvPr>
            <p:ph type="title"/>
          </p:nvPr>
        </p:nvSpPr>
        <p:spPr>
          <a:xfrm>
            <a:off x="838309" y="1807900"/>
            <a:ext cx="3148200" cy="48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2" name="Google Shape;22;p4"/>
          <p:cNvSpPr txBox="1"/>
          <p:nvPr>
            <p:ph idx="1" type="body"/>
          </p:nvPr>
        </p:nvSpPr>
        <p:spPr>
          <a:xfrm>
            <a:off x="838250" y="2419350"/>
            <a:ext cx="3148200" cy="2255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23" name="Google Shape;23;p4"/>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64" name="Shape 164"/>
        <p:cNvGrpSpPr/>
        <p:nvPr/>
      </p:nvGrpSpPr>
      <p:grpSpPr>
        <a:xfrm>
          <a:off x="0" y="0"/>
          <a:ext cx="0" cy="0"/>
          <a:chOff x="0" y="0"/>
          <a:chExt cx="0" cy="0"/>
        </a:xfrm>
      </p:grpSpPr>
      <p:grpSp>
        <p:nvGrpSpPr>
          <p:cNvPr id="165" name="Google Shape;165;p32"/>
          <p:cNvGrpSpPr/>
          <p:nvPr/>
        </p:nvGrpSpPr>
        <p:grpSpPr>
          <a:xfrm>
            <a:off x="4350279" y="2855377"/>
            <a:ext cx="443589" cy="105632"/>
            <a:chOff x="4137525" y="2915950"/>
            <a:chExt cx="869100" cy="207000"/>
          </a:xfrm>
        </p:grpSpPr>
        <p:sp>
          <p:nvSpPr>
            <p:cNvPr id="166" name="Google Shape;166;p3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3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70" name="Google Shape;170;p3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1" name="Google Shape;171;p3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72" name="Shape 172"/>
        <p:cNvGrpSpPr/>
        <p:nvPr/>
      </p:nvGrpSpPr>
      <p:grpSpPr>
        <a:xfrm>
          <a:off x="0" y="0"/>
          <a:ext cx="0" cy="0"/>
          <a:chOff x="0" y="0"/>
          <a:chExt cx="0" cy="0"/>
        </a:xfrm>
      </p:grpSpPr>
      <p:sp>
        <p:nvSpPr>
          <p:cNvPr id="173" name="Google Shape;173;p33"/>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174" name="Google Shape;174;p33"/>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75" name="Google Shape;175;p33"/>
          <p:cNvSpPr txBox="1"/>
          <p:nvPr>
            <p:ph type="title"/>
          </p:nvPr>
        </p:nvSpPr>
        <p:spPr>
          <a:xfrm>
            <a:off x="841000" y="969700"/>
            <a:ext cx="4801500" cy="409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6" name="Google Shape;176;p33"/>
          <p:cNvSpPr txBox="1"/>
          <p:nvPr>
            <p:ph idx="1" type="body"/>
          </p:nvPr>
        </p:nvSpPr>
        <p:spPr>
          <a:xfrm>
            <a:off x="841001" y="1578025"/>
            <a:ext cx="2671800" cy="24333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7" name="Google Shape;177;p33"/>
          <p:cNvSpPr txBox="1"/>
          <p:nvPr>
            <p:ph idx="2" type="body"/>
          </p:nvPr>
        </p:nvSpPr>
        <p:spPr>
          <a:xfrm>
            <a:off x="3673842" y="1578025"/>
            <a:ext cx="2671800" cy="24333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8" name="Google Shape;178;p33"/>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bg>
      <p:bgPr>
        <a:solidFill>
          <a:schemeClr val="lt1"/>
        </a:solidFill>
      </p:bgPr>
    </p:bg>
    <p:spTree>
      <p:nvGrpSpPr>
        <p:cNvPr id="179" name="Shape 17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80" name="Shape 180"/>
        <p:cNvGrpSpPr/>
        <p:nvPr/>
      </p:nvGrpSpPr>
      <p:grpSpPr>
        <a:xfrm>
          <a:off x="0" y="0"/>
          <a:ext cx="0" cy="0"/>
          <a:chOff x="0" y="0"/>
          <a:chExt cx="0" cy="0"/>
        </a:xfrm>
      </p:grpSpPr>
      <p:sp>
        <p:nvSpPr>
          <p:cNvPr id="181" name="Google Shape;181;p35"/>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82" name="Google Shape;182;p35"/>
          <p:cNvSpPr txBox="1"/>
          <p:nvPr>
            <p:ph type="title"/>
          </p:nvPr>
        </p:nvSpPr>
        <p:spPr>
          <a:xfrm>
            <a:off x="838350" y="893500"/>
            <a:ext cx="5324100" cy="485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3" name="Google Shape;183;p35"/>
          <p:cNvSpPr txBox="1"/>
          <p:nvPr>
            <p:ph idx="1" type="body"/>
          </p:nvPr>
        </p:nvSpPr>
        <p:spPr>
          <a:xfrm>
            <a:off x="838250" y="1504950"/>
            <a:ext cx="5324100" cy="2255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84" name="Google Shape;184;p35"/>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185" name="Shape 185"/>
        <p:cNvGrpSpPr/>
        <p:nvPr/>
      </p:nvGrpSpPr>
      <p:grpSpPr>
        <a:xfrm>
          <a:off x="0" y="0"/>
          <a:ext cx="0" cy="0"/>
          <a:chOff x="0" y="0"/>
          <a:chExt cx="0" cy="0"/>
        </a:xfrm>
      </p:grpSpPr>
      <p:sp>
        <p:nvSpPr>
          <p:cNvPr id="186" name="Google Shape;186;p36"/>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7" name="Shape 187"/>
        <p:cNvGrpSpPr/>
        <p:nvPr/>
      </p:nvGrpSpPr>
      <p:grpSpPr>
        <a:xfrm>
          <a:off x="0" y="0"/>
          <a:ext cx="0" cy="0"/>
          <a:chOff x="0" y="0"/>
          <a:chExt cx="0" cy="0"/>
        </a:xfrm>
      </p:grpSpPr>
      <p:sp>
        <p:nvSpPr>
          <p:cNvPr id="188" name="Google Shape;188;p37"/>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189" name="Google Shape;189;p37"/>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90" name="Google Shape;190;p37"/>
          <p:cNvSpPr txBox="1"/>
          <p:nvPr>
            <p:ph type="title"/>
          </p:nvPr>
        </p:nvSpPr>
        <p:spPr>
          <a:xfrm>
            <a:off x="841000" y="969700"/>
            <a:ext cx="4801500" cy="409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1" name="Google Shape;191;p37"/>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192" name="Shape 192"/>
        <p:cNvGrpSpPr/>
        <p:nvPr/>
      </p:nvGrpSpPr>
      <p:grpSpPr>
        <a:xfrm>
          <a:off x="0" y="0"/>
          <a:ext cx="0" cy="0"/>
          <a:chOff x="0" y="0"/>
          <a:chExt cx="0" cy="0"/>
        </a:xfrm>
      </p:grpSpPr>
      <p:sp>
        <p:nvSpPr>
          <p:cNvPr id="193" name="Google Shape;193;p38"/>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310"/>
            </a:srgbClr>
          </a:solidFill>
          <a:ln>
            <a:noFill/>
          </a:ln>
        </p:spPr>
      </p:sp>
      <p:sp>
        <p:nvSpPr>
          <p:cNvPr id="194" name="Google Shape;194;p38"/>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95" name="Google Shape;195;p38"/>
          <p:cNvSpPr txBox="1"/>
          <p:nvPr>
            <p:ph type="ctrTitle"/>
          </p:nvPr>
        </p:nvSpPr>
        <p:spPr>
          <a:xfrm>
            <a:off x="648300" y="1354750"/>
            <a:ext cx="3522300" cy="29898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96" name="Google Shape;196;p38"/>
          <p:cNvSpPr txBox="1"/>
          <p:nvPr>
            <p:ph idx="1" type="subTitle"/>
          </p:nvPr>
        </p:nvSpPr>
        <p:spPr>
          <a:xfrm>
            <a:off x="6724950" y="3265700"/>
            <a:ext cx="1906200" cy="1031700"/>
          </a:xfrm>
          <a:prstGeom prst="rect">
            <a:avLst/>
          </a:prstGeom>
        </p:spPr>
        <p:txBody>
          <a:bodyPr anchorCtr="0" anchor="b" bIns="91425" lIns="91425" spcFirstLastPara="1" rIns="91425" wrap="square" tIns="91425">
            <a:normAutofit/>
          </a:bodyPr>
          <a:lstStyle>
            <a:lvl1pPr lvl="0" rtl="0" algn="r">
              <a:spcBef>
                <a:spcPts val="0"/>
              </a:spcBef>
              <a:spcAft>
                <a:spcPts val="0"/>
              </a:spcAft>
              <a:buClr>
                <a:schemeClr val="lt1"/>
              </a:buClr>
              <a:buSzPts val="1800"/>
              <a:buNone/>
              <a:defRPr sz="1800">
                <a:solidFill>
                  <a:schemeClr val="lt1"/>
                </a:solidFill>
              </a:defRPr>
            </a:lvl1pPr>
            <a:lvl2pPr lvl="1" rtl="0" algn="r">
              <a:spcBef>
                <a:spcPts val="0"/>
              </a:spcBef>
              <a:spcAft>
                <a:spcPts val="0"/>
              </a:spcAft>
              <a:buClr>
                <a:schemeClr val="lt1"/>
              </a:buClr>
              <a:buSzPts val="1800"/>
              <a:buNone/>
              <a:defRPr sz="1800">
                <a:solidFill>
                  <a:schemeClr val="lt1"/>
                </a:solidFill>
              </a:defRPr>
            </a:lvl2pPr>
            <a:lvl3pPr lvl="2" rtl="0" algn="r">
              <a:spcBef>
                <a:spcPts val="0"/>
              </a:spcBef>
              <a:spcAft>
                <a:spcPts val="0"/>
              </a:spcAft>
              <a:buClr>
                <a:schemeClr val="lt1"/>
              </a:buClr>
              <a:buSzPts val="1800"/>
              <a:buNone/>
              <a:defRPr sz="1800">
                <a:solidFill>
                  <a:schemeClr val="lt1"/>
                </a:solidFill>
              </a:defRPr>
            </a:lvl3pPr>
            <a:lvl4pPr lvl="3" rtl="0" algn="r">
              <a:spcBef>
                <a:spcPts val="0"/>
              </a:spcBef>
              <a:spcAft>
                <a:spcPts val="0"/>
              </a:spcAft>
              <a:buClr>
                <a:schemeClr val="lt1"/>
              </a:buClr>
              <a:buSzPts val="1800"/>
              <a:buNone/>
              <a:defRPr sz="1800">
                <a:solidFill>
                  <a:schemeClr val="lt1"/>
                </a:solidFill>
              </a:defRPr>
            </a:lvl4pPr>
            <a:lvl5pPr lvl="4" rtl="0" algn="r">
              <a:spcBef>
                <a:spcPts val="0"/>
              </a:spcBef>
              <a:spcAft>
                <a:spcPts val="0"/>
              </a:spcAft>
              <a:buClr>
                <a:schemeClr val="lt1"/>
              </a:buClr>
              <a:buSzPts val="1800"/>
              <a:buNone/>
              <a:defRPr sz="1800">
                <a:solidFill>
                  <a:schemeClr val="lt1"/>
                </a:solidFill>
              </a:defRPr>
            </a:lvl5pPr>
            <a:lvl6pPr lvl="5" rtl="0" algn="r">
              <a:spcBef>
                <a:spcPts val="0"/>
              </a:spcBef>
              <a:spcAft>
                <a:spcPts val="0"/>
              </a:spcAft>
              <a:buClr>
                <a:schemeClr val="lt1"/>
              </a:buClr>
              <a:buSzPts val="1800"/>
              <a:buNone/>
              <a:defRPr sz="1800">
                <a:solidFill>
                  <a:schemeClr val="lt1"/>
                </a:solidFill>
              </a:defRPr>
            </a:lvl6pPr>
            <a:lvl7pPr lvl="6" rtl="0" algn="r">
              <a:spcBef>
                <a:spcPts val="0"/>
              </a:spcBef>
              <a:spcAft>
                <a:spcPts val="0"/>
              </a:spcAft>
              <a:buClr>
                <a:schemeClr val="lt1"/>
              </a:buClr>
              <a:buSzPts val="1800"/>
              <a:buNone/>
              <a:defRPr sz="1800">
                <a:solidFill>
                  <a:schemeClr val="lt1"/>
                </a:solidFill>
              </a:defRPr>
            </a:lvl7pPr>
            <a:lvl8pPr lvl="7" rtl="0" algn="r">
              <a:spcBef>
                <a:spcPts val="0"/>
              </a:spcBef>
              <a:spcAft>
                <a:spcPts val="0"/>
              </a:spcAft>
              <a:buClr>
                <a:schemeClr val="lt1"/>
              </a:buClr>
              <a:buSzPts val="1800"/>
              <a:buNone/>
              <a:defRPr sz="1800">
                <a:solidFill>
                  <a:schemeClr val="lt1"/>
                </a:solidFill>
              </a:defRPr>
            </a:lvl8pPr>
            <a:lvl9pPr lvl="8" rtl="0" algn="r">
              <a:spcBef>
                <a:spcPts val="0"/>
              </a:spcBef>
              <a:spcAft>
                <a:spcPts val="0"/>
              </a:spcAft>
              <a:buClr>
                <a:schemeClr val="lt1"/>
              </a:buClr>
              <a:buSzPts val="1800"/>
              <a:buNone/>
              <a:defRPr sz="1800">
                <a:solidFill>
                  <a:schemeClr val="lt1"/>
                </a:solidFill>
              </a:defRPr>
            </a:lvl9pPr>
          </a:lstStyle>
          <a:p/>
        </p:txBody>
      </p:sp>
      <p:sp>
        <p:nvSpPr>
          <p:cNvPr id="197" name="Google Shape;197;p38"/>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198" name="Shape 198"/>
        <p:cNvGrpSpPr/>
        <p:nvPr/>
      </p:nvGrpSpPr>
      <p:grpSpPr>
        <a:xfrm>
          <a:off x="0" y="0"/>
          <a:ext cx="0" cy="0"/>
          <a:chOff x="0" y="0"/>
          <a:chExt cx="0" cy="0"/>
        </a:xfrm>
      </p:grpSpPr>
      <p:sp>
        <p:nvSpPr>
          <p:cNvPr id="199" name="Google Shape;199;p39"/>
          <p:cNvSpPr txBox="1"/>
          <p:nvPr>
            <p:ph idx="12" type="sldNum"/>
          </p:nvPr>
        </p:nvSpPr>
        <p:spPr>
          <a:xfrm>
            <a:off x="8543227"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200" name="Shape 200"/>
        <p:cNvGrpSpPr/>
        <p:nvPr/>
      </p:nvGrpSpPr>
      <p:grpSpPr>
        <a:xfrm>
          <a:off x="0" y="0"/>
          <a:ext cx="0" cy="0"/>
          <a:chOff x="0" y="0"/>
          <a:chExt cx="0" cy="0"/>
        </a:xfrm>
      </p:grpSpPr>
      <p:sp>
        <p:nvSpPr>
          <p:cNvPr id="201" name="Google Shape;201;p4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2" name="Google Shape;202;p4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3" name="Google Shape;203;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204" name="Shape 204"/>
        <p:cNvGrpSpPr/>
        <p:nvPr/>
      </p:nvGrpSpPr>
      <p:grpSpPr>
        <a:xfrm>
          <a:off x="0" y="0"/>
          <a:ext cx="0" cy="0"/>
          <a:chOff x="0" y="0"/>
          <a:chExt cx="0" cy="0"/>
        </a:xfrm>
      </p:grpSpPr>
      <p:sp>
        <p:nvSpPr>
          <p:cNvPr id="205" name="Google Shape;205;p4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6" name="Google Shape;206;p4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7" name="Google Shape;207;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24" name="Shape 24"/>
        <p:cNvGrpSpPr/>
        <p:nvPr/>
      </p:nvGrpSpPr>
      <p:grpSpPr>
        <a:xfrm>
          <a:off x="0" y="0"/>
          <a:ext cx="0" cy="0"/>
          <a:chOff x="0" y="0"/>
          <a:chExt cx="0" cy="0"/>
        </a:xfrm>
      </p:grpSpPr>
      <p:sp>
        <p:nvSpPr>
          <p:cNvPr id="25" name="Google Shape;25;p5"/>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7310"/>
            </a:srgbClr>
          </a:solidFill>
          <a:ln>
            <a:noFill/>
          </a:ln>
        </p:spPr>
      </p:sp>
      <p:sp>
        <p:nvSpPr>
          <p:cNvPr id="26" name="Google Shape;26;p5"/>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27" name="Google Shape;27;p5"/>
          <p:cNvSpPr txBox="1"/>
          <p:nvPr>
            <p:ph type="title"/>
          </p:nvPr>
        </p:nvSpPr>
        <p:spPr>
          <a:xfrm>
            <a:off x="609704" y="4116875"/>
            <a:ext cx="1609800" cy="48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8" name="Google Shape;28;p5"/>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9" name="Shape 29"/>
        <p:cNvGrpSpPr/>
        <p:nvPr/>
      </p:nvGrpSpPr>
      <p:grpSpPr>
        <a:xfrm>
          <a:off x="0" y="0"/>
          <a:ext cx="0" cy="0"/>
          <a:chOff x="0" y="0"/>
          <a:chExt cx="0" cy="0"/>
        </a:xfrm>
      </p:grpSpPr>
      <p:sp>
        <p:nvSpPr>
          <p:cNvPr id="30" name="Google Shape;30;p6"/>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31" name="Google Shape;31;p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32" name="Google Shape;32;p6"/>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0">
                <a:solidFill>
                  <a:srgbClr val="CCCCCC"/>
                </a:solidFill>
                <a:latin typeface="Montserrat"/>
                <a:ea typeface="Montserrat"/>
                <a:cs typeface="Montserrat"/>
                <a:sym typeface="Montserrat"/>
              </a:rPr>
              <a:t>“</a:t>
            </a:r>
            <a:endParaRPr sz="12000">
              <a:solidFill>
                <a:srgbClr val="CCCCCC"/>
              </a:solidFill>
              <a:latin typeface="Montserrat"/>
              <a:ea typeface="Montserrat"/>
              <a:cs typeface="Montserrat"/>
              <a:sym typeface="Montserrat"/>
            </a:endParaRPr>
          </a:p>
        </p:txBody>
      </p:sp>
      <p:sp>
        <p:nvSpPr>
          <p:cNvPr id="33" name="Google Shape;33;p6"/>
          <p:cNvSpPr txBox="1"/>
          <p:nvPr>
            <p:ph idx="1" type="body"/>
          </p:nvPr>
        </p:nvSpPr>
        <p:spPr>
          <a:xfrm>
            <a:off x="838250" y="1657350"/>
            <a:ext cx="5324100" cy="22557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0"/>
              </a:spcBef>
              <a:spcAft>
                <a:spcPts val="0"/>
              </a:spcAft>
              <a:buSzPts val="2400"/>
              <a:buFont typeface="Montserrat"/>
              <a:buChar char="■"/>
              <a:defRPr sz="2400">
                <a:latin typeface="Montserrat"/>
                <a:ea typeface="Montserrat"/>
                <a:cs typeface="Montserrat"/>
                <a:sym typeface="Montserrat"/>
              </a:defRPr>
            </a:lvl9pPr>
          </a:lstStyle>
          <a:p/>
        </p:txBody>
      </p:sp>
      <p:sp>
        <p:nvSpPr>
          <p:cNvPr id="34" name="Google Shape;34;p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atin typeface="Montserrat"/>
                <a:ea typeface="Montserrat"/>
                <a:cs typeface="Montserrat"/>
                <a:sym typeface="Montserrat"/>
              </a:defRPr>
            </a:lvl1pPr>
            <a:lvl2pPr lvl="1" rtl="0">
              <a:buNone/>
              <a:defRPr>
                <a:latin typeface="Montserrat"/>
                <a:ea typeface="Montserrat"/>
                <a:cs typeface="Montserrat"/>
                <a:sym typeface="Montserrat"/>
              </a:defRPr>
            </a:lvl2pPr>
            <a:lvl3pPr lvl="2" rtl="0">
              <a:buNone/>
              <a:defRPr>
                <a:latin typeface="Montserrat"/>
                <a:ea typeface="Montserrat"/>
                <a:cs typeface="Montserrat"/>
                <a:sym typeface="Montserrat"/>
              </a:defRPr>
            </a:lvl3pPr>
            <a:lvl4pPr lvl="3" rtl="0">
              <a:buNone/>
              <a:defRPr>
                <a:latin typeface="Montserrat"/>
                <a:ea typeface="Montserrat"/>
                <a:cs typeface="Montserrat"/>
                <a:sym typeface="Montserrat"/>
              </a:defRPr>
            </a:lvl4pPr>
            <a:lvl5pPr lvl="4" rtl="0">
              <a:buNone/>
              <a:defRPr>
                <a:latin typeface="Montserrat"/>
                <a:ea typeface="Montserrat"/>
                <a:cs typeface="Montserrat"/>
                <a:sym typeface="Montserrat"/>
              </a:defRPr>
            </a:lvl5pPr>
            <a:lvl6pPr lvl="5" rtl="0">
              <a:buNone/>
              <a:defRPr>
                <a:latin typeface="Montserrat"/>
                <a:ea typeface="Montserrat"/>
                <a:cs typeface="Montserrat"/>
                <a:sym typeface="Montserrat"/>
              </a:defRPr>
            </a:lvl6pPr>
            <a:lvl7pPr lvl="6" rtl="0">
              <a:buNone/>
              <a:defRPr>
                <a:latin typeface="Montserrat"/>
                <a:ea typeface="Montserrat"/>
                <a:cs typeface="Montserrat"/>
                <a:sym typeface="Montserrat"/>
              </a:defRPr>
            </a:lvl7pPr>
            <a:lvl8pPr lvl="7" rtl="0">
              <a:buNone/>
              <a:defRPr>
                <a:latin typeface="Montserrat"/>
                <a:ea typeface="Montserrat"/>
                <a:cs typeface="Montserrat"/>
                <a:sym typeface="Montserrat"/>
              </a:defRPr>
            </a:lvl8pPr>
            <a:lvl9pPr lvl="8" rtl="0">
              <a:buNone/>
              <a:defRPr>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5" name="Shape 35"/>
        <p:cNvGrpSpPr/>
        <p:nvPr/>
      </p:nvGrpSpPr>
      <p:grpSpPr>
        <a:xfrm>
          <a:off x="0" y="0"/>
          <a:ext cx="0" cy="0"/>
          <a:chOff x="0" y="0"/>
          <a:chExt cx="0" cy="0"/>
        </a:xfrm>
      </p:grpSpPr>
      <p:sp>
        <p:nvSpPr>
          <p:cNvPr id="36" name="Google Shape;36;p7"/>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37" name="Google Shape;37;p7"/>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38" name="Google Shape;38;p7"/>
          <p:cNvSpPr txBox="1"/>
          <p:nvPr>
            <p:ph type="title"/>
          </p:nvPr>
        </p:nvSpPr>
        <p:spPr>
          <a:xfrm>
            <a:off x="838350" y="893500"/>
            <a:ext cx="5324100" cy="48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9" name="Google Shape;39;p7"/>
          <p:cNvSpPr txBox="1"/>
          <p:nvPr>
            <p:ph idx="1" type="body"/>
          </p:nvPr>
        </p:nvSpPr>
        <p:spPr>
          <a:xfrm>
            <a:off x="838250" y="1504950"/>
            <a:ext cx="5324100" cy="2255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40" name="Google Shape;40;p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1" name="Shape 41"/>
        <p:cNvGrpSpPr/>
        <p:nvPr/>
      </p:nvGrpSpPr>
      <p:grpSpPr>
        <a:xfrm>
          <a:off x="0" y="0"/>
          <a:ext cx="0" cy="0"/>
          <a:chOff x="0" y="0"/>
          <a:chExt cx="0" cy="0"/>
        </a:xfrm>
      </p:grpSpPr>
      <p:sp>
        <p:nvSpPr>
          <p:cNvPr id="42" name="Google Shape;42;p8"/>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44" name="Google Shape;44;p8"/>
          <p:cNvSpPr txBox="1"/>
          <p:nvPr>
            <p:ph type="title"/>
          </p:nvPr>
        </p:nvSpPr>
        <p:spPr>
          <a:xfrm>
            <a:off x="841000" y="969700"/>
            <a:ext cx="4801500" cy="40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5" name="Google Shape;45;p8"/>
          <p:cNvSpPr txBox="1"/>
          <p:nvPr>
            <p:ph idx="1" type="body"/>
          </p:nvPr>
        </p:nvSpPr>
        <p:spPr>
          <a:xfrm>
            <a:off x="841001" y="1578025"/>
            <a:ext cx="2671800" cy="24333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46" name="Google Shape;46;p8"/>
          <p:cNvSpPr txBox="1"/>
          <p:nvPr>
            <p:ph idx="2" type="body"/>
          </p:nvPr>
        </p:nvSpPr>
        <p:spPr>
          <a:xfrm>
            <a:off x="3673842" y="1578025"/>
            <a:ext cx="2671800" cy="24333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a:lvl4pPr>
            <a:lvl5pPr indent="-355600" lvl="4" marL="2286000" rtl="0">
              <a:spcBef>
                <a:spcPts val="0"/>
              </a:spcBef>
              <a:spcAft>
                <a:spcPts val="0"/>
              </a:spcAft>
              <a:buSzPts val="2000"/>
              <a:buChar char="○"/>
              <a:defRPr/>
            </a:lvl5pPr>
            <a:lvl6pPr indent="-355600" lvl="5" marL="2743200" rtl="0">
              <a:spcBef>
                <a:spcPts val="0"/>
              </a:spcBef>
              <a:spcAft>
                <a:spcPts val="0"/>
              </a:spcAft>
              <a:buSzPts val="2000"/>
              <a:buChar char="■"/>
              <a:defRPr/>
            </a:lvl6pPr>
            <a:lvl7pPr indent="-355600" lvl="6" marL="3200400" rtl="0">
              <a:spcBef>
                <a:spcPts val="0"/>
              </a:spcBef>
              <a:spcAft>
                <a:spcPts val="0"/>
              </a:spcAft>
              <a:buSzPts val="2000"/>
              <a:buChar char="●"/>
              <a:defRPr/>
            </a:lvl7pPr>
            <a:lvl8pPr indent="-355600" lvl="7" marL="3657600" rtl="0">
              <a:spcBef>
                <a:spcPts val="0"/>
              </a:spcBef>
              <a:spcAft>
                <a:spcPts val="0"/>
              </a:spcAft>
              <a:buSzPts val="2000"/>
              <a:buChar char="○"/>
              <a:defRPr/>
            </a:lvl8pPr>
            <a:lvl9pPr indent="-355600" lvl="8" marL="4114800" rtl="0">
              <a:spcBef>
                <a:spcPts val="0"/>
              </a:spcBef>
              <a:spcAft>
                <a:spcPts val="0"/>
              </a:spcAft>
              <a:buSzPts val="2000"/>
              <a:buChar char="■"/>
              <a:defRPr/>
            </a:lvl9pPr>
          </a:lstStyle>
          <a:p/>
        </p:txBody>
      </p:sp>
      <p:sp>
        <p:nvSpPr>
          <p:cNvPr id="47" name="Google Shape;47;p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8" name="Shape 48"/>
        <p:cNvGrpSpPr/>
        <p:nvPr/>
      </p:nvGrpSpPr>
      <p:grpSpPr>
        <a:xfrm>
          <a:off x="0" y="0"/>
          <a:ext cx="0" cy="0"/>
          <a:chOff x="0" y="0"/>
          <a:chExt cx="0" cy="0"/>
        </a:xfrm>
      </p:grpSpPr>
      <p:sp>
        <p:nvSpPr>
          <p:cNvPr id="49" name="Google Shape;49;p9"/>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50" name="Google Shape;50;p9"/>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51" name="Google Shape;51;p9"/>
          <p:cNvSpPr txBox="1"/>
          <p:nvPr>
            <p:ph type="title"/>
          </p:nvPr>
        </p:nvSpPr>
        <p:spPr>
          <a:xfrm>
            <a:off x="841000" y="969700"/>
            <a:ext cx="4801500" cy="40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52" name="Google Shape;52;p9"/>
          <p:cNvSpPr txBox="1"/>
          <p:nvPr>
            <p:ph idx="1" type="body"/>
          </p:nvPr>
        </p:nvSpPr>
        <p:spPr>
          <a:xfrm>
            <a:off x="841000" y="1600975"/>
            <a:ext cx="2094900" cy="2410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3" name="Google Shape;53;p9"/>
          <p:cNvSpPr txBox="1"/>
          <p:nvPr>
            <p:ph idx="2" type="body"/>
          </p:nvPr>
        </p:nvSpPr>
        <p:spPr>
          <a:xfrm>
            <a:off x="3043281" y="1600975"/>
            <a:ext cx="2094900" cy="2410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4" name="Google Shape;54;p9"/>
          <p:cNvSpPr txBox="1"/>
          <p:nvPr>
            <p:ph idx="3" type="body"/>
          </p:nvPr>
        </p:nvSpPr>
        <p:spPr>
          <a:xfrm>
            <a:off x="5245562" y="1600975"/>
            <a:ext cx="2094900" cy="2410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55" name="Google Shape;55;p9"/>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0"/>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310"/>
            </a:srgbClr>
          </a:solidFill>
          <a:ln>
            <a:noFill/>
          </a:ln>
        </p:spPr>
      </p:sp>
      <p:sp>
        <p:nvSpPr>
          <p:cNvPr id="58" name="Google Shape;58;p10"/>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59" name="Google Shape;59;p10"/>
          <p:cNvSpPr txBox="1"/>
          <p:nvPr>
            <p:ph type="title"/>
          </p:nvPr>
        </p:nvSpPr>
        <p:spPr>
          <a:xfrm>
            <a:off x="841000" y="969700"/>
            <a:ext cx="4801500" cy="4095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0" name="Google Shape;60;p10"/>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6.xml"/><Relationship Id="rId11" Type="http://schemas.openxmlformats.org/officeDocument/2006/relationships/slideLayout" Target="../slideLayouts/slideLayout27.xml"/><Relationship Id="rId22" Type="http://schemas.openxmlformats.org/officeDocument/2006/relationships/slideLayout" Target="../slideLayouts/slideLayout38.xml"/><Relationship Id="rId10" Type="http://schemas.openxmlformats.org/officeDocument/2006/relationships/slideLayout" Target="../slideLayouts/slideLayout26.xml"/><Relationship Id="rId21" Type="http://schemas.openxmlformats.org/officeDocument/2006/relationships/slideLayout" Target="../slideLayouts/slideLayout37.xml"/><Relationship Id="rId13" Type="http://schemas.openxmlformats.org/officeDocument/2006/relationships/slideLayout" Target="../slideLayouts/slideLayout29.xml"/><Relationship Id="rId24" Type="http://schemas.openxmlformats.org/officeDocument/2006/relationships/theme" Target="../theme/theme3.xml"/><Relationship Id="rId12" Type="http://schemas.openxmlformats.org/officeDocument/2006/relationships/slideLayout" Target="../slideLayouts/slideLayout28.xml"/><Relationship Id="rId23" Type="http://schemas.openxmlformats.org/officeDocument/2006/relationships/slideLayout" Target="../slideLayouts/slideLayout39.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741100"/>
            <a:ext cx="5185200" cy="4746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2400"/>
              <a:buNone/>
              <a:defRPr b="1" sz="2400">
                <a:solidFill>
                  <a:schemeClr val="dk1"/>
                </a:solidFill>
              </a:defRPr>
            </a:lvl1pPr>
            <a:lvl2pPr lvl="1"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2pPr>
            <a:lvl3pPr lvl="2"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3pPr>
            <a:lvl4pPr lvl="3"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4pPr>
            <a:lvl5pPr lvl="4"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5pPr>
            <a:lvl6pPr lvl="5"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6pPr>
            <a:lvl7pPr lvl="6"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7pPr>
            <a:lvl8pPr lvl="7"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8pPr>
            <a:lvl9pPr lvl="8" rtl="0">
              <a:spcBef>
                <a:spcPts val="0"/>
              </a:spcBef>
              <a:spcAft>
                <a:spcPts val="0"/>
              </a:spcAft>
              <a:buClr>
                <a:schemeClr val="dk2"/>
              </a:buClr>
              <a:buSzPts val="2400"/>
              <a:buFont typeface="Montserrat"/>
              <a:buNone/>
              <a:defRPr b="1" sz="2400">
                <a:solidFill>
                  <a:schemeClr val="dk2"/>
                </a:solidFill>
                <a:latin typeface="Montserrat"/>
                <a:ea typeface="Montserrat"/>
                <a:cs typeface="Montserrat"/>
                <a:sym typeface="Montserrat"/>
              </a:defRPr>
            </a:lvl9pPr>
          </a:lstStyle>
          <a:p/>
        </p:txBody>
      </p:sp>
      <p:sp>
        <p:nvSpPr>
          <p:cNvPr id="7" name="Google Shape;7;p1"/>
          <p:cNvSpPr txBox="1"/>
          <p:nvPr>
            <p:ph idx="1" type="body"/>
          </p:nvPr>
        </p:nvSpPr>
        <p:spPr>
          <a:xfrm>
            <a:off x="457200" y="1352550"/>
            <a:ext cx="5185200" cy="2255700"/>
          </a:xfrm>
          <a:prstGeom prst="rect">
            <a:avLst/>
          </a:prstGeom>
          <a:noFill/>
          <a:ln>
            <a:noFill/>
          </a:ln>
        </p:spPr>
        <p:txBody>
          <a:bodyPr anchorCtr="0" anchor="t" bIns="91425" lIns="91425" spcFirstLastPara="1" rIns="91425" wrap="square" tIns="91425">
            <a:noAutofit/>
          </a:bodyPr>
          <a:lstStyle>
            <a:lvl1pPr indent="-355600" lvl="0" marL="457200" rtl="0">
              <a:spcBef>
                <a:spcPts val="600"/>
              </a:spcBef>
              <a:spcAft>
                <a:spcPts val="0"/>
              </a:spcAft>
              <a:buClr>
                <a:schemeClr val="dk1"/>
              </a:buClr>
              <a:buSzPts val="2000"/>
              <a:buChar char="▸"/>
              <a:defRPr sz="2000">
                <a:solidFill>
                  <a:schemeClr val="dk1"/>
                </a:solidFill>
              </a:defRPr>
            </a:lvl1pPr>
            <a:lvl2pPr indent="-355600" lvl="1" marL="914400" rtl="0">
              <a:spcBef>
                <a:spcPts val="0"/>
              </a:spcBef>
              <a:spcAft>
                <a:spcPts val="0"/>
              </a:spcAft>
              <a:buClr>
                <a:schemeClr val="dk1"/>
              </a:buClr>
              <a:buSzPts val="2000"/>
              <a:buChar char="▹"/>
              <a:defRPr sz="2000">
                <a:solidFill>
                  <a:schemeClr val="dk1"/>
                </a:solidFill>
              </a:defRPr>
            </a:lvl2pPr>
            <a:lvl3pPr indent="-355600" lvl="2" marL="1371600" rtl="0">
              <a:spcBef>
                <a:spcPts val="0"/>
              </a:spcBef>
              <a:spcAft>
                <a:spcPts val="0"/>
              </a:spcAft>
              <a:buClr>
                <a:schemeClr val="dk1"/>
              </a:buClr>
              <a:buSzPts val="2000"/>
              <a:buChar char="▹"/>
              <a:defRPr sz="2000">
                <a:solidFill>
                  <a:schemeClr val="dk1"/>
                </a:solidFill>
              </a:defRPr>
            </a:lvl3pPr>
            <a:lvl4pPr indent="-355600" lvl="3" marL="1828800" rtl="0">
              <a:spcBef>
                <a:spcPts val="0"/>
              </a:spcBef>
              <a:spcAft>
                <a:spcPts val="0"/>
              </a:spcAft>
              <a:buClr>
                <a:schemeClr val="dk1"/>
              </a:buClr>
              <a:buSzPts val="2000"/>
              <a:buChar char="●"/>
              <a:defRPr sz="2000">
                <a:solidFill>
                  <a:schemeClr val="dk1"/>
                </a:solidFill>
              </a:defRPr>
            </a:lvl4pPr>
            <a:lvl5pPr indent="-355600" lvl="4" marL="2286000" rtl="0">
              <a:spcBef>
                <a:spcPts val="0"/>
              </a:spcBef>
              <a:spcAft>
                <a:spcPts val="0"/>
              </a:spcAft>
              <a:buClr>
                <a:schemeClr val="dk1"/>
              </a:buClr>
              <a:buSzPts val="2000"/>
              <a:buChar char="○"/>
              <a:defRPr sz="2000">
                <a:solidFill>
                  <a:schemeClr val="dk1"/>
                </a:solidFill>
              </a:defRPr>
            </a:lvl5pPr>
            <a:lvl6pPr indent="-355600" lvl="5" marL="2743200" rtl="0">
              <a:spcBef>
                <a:spcPts val="0"/>
              </a:spcBef>
              <a:spcAft>
                <a:spcPts val="0"/>
              </a:spcAft>
              <a:buClr>
                <a:schemeClr val="dk1"/>
              </a:buClr>
              <a:buSzPts val="2000"/>
              <a:buChar char="■"/>
              <a:defRPr sz="2000">
                <a:solidFill>
                  <a:schemeClr val="dk1"/>
                </a:solidFill>
              </a:defRPr>
            </a:lvl6pPr>
            <a:lvl7pPr indent="-355600" lvl="6" marL="3200400" rtl="0">
              <a:spcBef>
                <a:spcPts val="0"/>
              </a:spcBef>
              <a:spcAft>
                <a:spcPts val="0"/>
              </a:spcAft>
              <a:buClr>
                <a:schemeClr val="dk1"/>
              </a:buClr>
              <a:buSzPts val="2000"/>
              <a:buChar char="●"/>
              <a:defRPr sz="2000">
                <a:solidFill>
                  <a:schemeClr val="dk1"/>
                </a:solidFill>
              </a:defRPr>
            </a:lvl7pPr>
            <a:lvl8pPr indent="-355600" lvl="7" marL="3657600" rtl="0">
              <a:spcBef>
                <a:spcPts val="0"/>
              </a:spcBef>
              <a:spcAft>
                <a:spcPts val="0"/>
              </a:spcAft>
              <a:buClr>
                <a:schemeClr val="dk1"/>
              </a:buClr>
              <a:buSzPts val="2000"/>
              <a:buChar char="○"/>
              <a:defRPr sz="2000">
                <a:solidFill>
                  <a:schemeClr val="dk1"/>
                </a:solidFill>
              </a:defRPr>
            </a:lvl8pPr>
            <a:lvl9pPr indent="-355600" lvl="8" marL="4114800" rtl="0">
              <a:spcBef>
                <a:spcPts val="0"/>
              </a:spcBef>
              <a:spcAft>
                <a:spcPts val="0"/>
              </a:spcAft>
              <a:buClr>
                <a:schemeClr val="dk1"/>
              </a:buClr>
              <a:buSzPts val="2000"/>
              <a:buChar char="■"/>
              <a:defRPr sz="2000">
                <a:solidFill>
                  <a:schemeClr val="dk1"/>
                </a:solidFill>
              </a:defRPr>
            </a:lvl9pPr>
          </a:lstStyle>
          <a:p/>
        </p:txBody>
      </p:sp>
      <p:sp>
        <p:nvSpPr>
          <p:cNvPr id="8" name="Google Shape;8;p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lvl="0" rtl="0" algn="r">
              <a:buNone/>
              <a:defRPr b="1" sz="1300">
                <a:solidFill>
                  <a:schemeClr val="lt1"/>
                </a:solidFill>
                <a:latin typeface="Montserrat"/>
                <a:ea typeface="Montserrat"/>
                <a:cs typeface="Montserrat"/>
                <a:sym typeface="Montserrat"/>
              </a:defRPr>
            </a:lvl1pPr>
            <a:lvl2pPr lvl="1" rtl="0" algn="r">
              <a:buNone/>
              <a:defRPr b="1" sz="1300">
                <a:solidFill>
                  <a:schemeClr val="lt1"/>
                </a:solidFill>
                <a:latin typeface="Montserrat"/>
                <a:ea typeface="Montserrat"/>
                <a:cs typeface="Montserrat"/>
                <a:sym typeface="Montserrat"/>
              </a:defRPr>
            </a:lvl2pPr>
            <a:lvl3pPr lvl="2" rtl="0" algn="r">
              <a:buNone/>
              <a:defRPr b="1" sz="1300">
                <a:solidFill>
                  <a:schemeClr val="lt1"/>
                </a:solidFill>
                <a:latin typeface="Montserrat"/>
                <a:ea typeface="Montserrat"/>
                <a:cs typeface="Montserrat"/>
                <a:sym typeface="Montserrat"/>
              </a:defRPr>
            </a:lvl3pPr>
            <a:lvl4pPr lvl="3" rtl="0" algn="r">
              <a:buNone/>
              <a:defRPr b="1" sz="1300">
                <a:solidFill>
                  <a:schemeClr val="lt1"/>
                </a:solidFill>
                <a:latin typeface="Montserrat"/>
                <a:ea typeface="Montserrat"/>
                <a:cs typeface="Montserrat"/>
                <a:sym typeface="Montserrat"/>
              </a:defRPr>
            </a:lvl4pPr>
            <a:lvl5pPr lvl="4" rtl="0" algn="r">
              <a:buNone/>
              <a:defRPr b="1" sz="1300">
                <a:solidFill>
                  <a:schemeClr val="lt1"/>
                </a:solidFill>
                <a:latin typeface="Montserrat"/>
                <a:ea typeface="Montserrat"/>
                <a:cs typeface="Montserrat"/>
                <a:sym typeface="Montserrat"/>
              </a:defRPr>
            </a:lvl5pPr>
            <a:lvl6pPr lvl="5" rtl="0" algn="r">
              <a:buNone/>
              <a:defRPr b="1" sz="1300">
                <a:solidFill>
                  <a:schemeClr val="lt1"/>
                </a:solidFill>
                <a:latin typeface="Montserrat"/>
                <a:ea typeface="Montserrat"/>
                <a:cs typeface="Montserrat"/>
                <a:sym typeface="Montserrat"/>
              </a:defRPr>
            </a:lvl6pPr>
            <a:lvl7pPr lvl="6" rtl="0" algn="r">
              <a:buNone/>
              <a:defRPr b="1" sz="1300">
                <a:solidFill>
                  <a:schemeClr val="lt1"/>
                </a:solidFill>
                <a:latin typeface="Montserrat"/>
                <a:ea typeface="Montserrat"/>
                <a:cs typeface="Montserrat"/>
                <a:sym typeface="Montserrat"/>
              </a:defRPr>
            </a:lvl7pPr>
            <a:lvl8pPr lvl="7" rtl="0" algn="r">
              <a:buNone/>
              <a:defRPr b="1" sz="1300">
                <a:solidFill>
                  <a:schemeClr val="lt1"/>
                </a:solidFill>
                <a:latin typeface="Montserrat"/>
                <a:ea typeface="Montserrat"/>
                <a:cs typeface="Montserrat"/>
                <a:sym typeface="Montserrat"/>
              </a:defRPr>
            </a:lvl8pPr>
            <a:lvl9pPr lvl="8" rtl="0" algn="r">
              <a:buNone/>
              <a:defRPr b="1" sz="13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Helvetica Neue"/>
              <a:buNone/>
              <a:defRPr b="1" sz="2800">
                <a:solidFill>
                  <a:schemeClr val="dk1"/>
                </a:solidFill>
                <a:latin typeface="Helvetica Neue"/>
                <a:ea typeface="Helvetica Neue"/>
                <a:cs typeface="Helvetica Neue"/>
                <a:sym typeface="Helvetica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92" name="Google Shape;92;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1pPr>
            <a:lvl2pPr indent="-317500" lvl="1" marL="9144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2pPr>
            <a:lvl3pPr indent="-317500" lvl="2" marL="13716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3pPr>
            <a:lvl4pPr indent="-317500" lvl="3" marL="18288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4pPr>
            <a:lvl5pPr indent="-317500" lvl="4" marL="22860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5pPr>
            <a:lvl6pPr indent="-317500" lvl="5" marL="27432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indent="-317500" lvl="6" marL="32004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indent="-317500" lvl="7" marL="36576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indent="-317500" lvl="8" marL="41148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p:txBody>
      </p:sp>
      <p:sp>
        <p:nvSpPr>
          <p:cNvPr id="93" name="Google Shape;9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13.png"/><Relationship Id="rId7"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hyperlink" Target="https://www.asbfeo.gov.au/sites/default/files/FitsME-Guide%20-%20latest%20version.pdf" TargetMode="External"/><Relationship Id="rId4" Type="http://schemas.openxmlformats.org/officeDocument/2006/relationships/hyperlink" Target="https://www.asbfeo.gov.au/sites/default/files/FitsME-Guide%20-%20latest%20version.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 Id="rId3" Type="http://schemas.openxmlformats.org/officeDocument/2006/relationships/image" Target="../media/image21.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0.xml"/><Relationship Id="rId3" Type="http://schemas.openxmlformats.org/officeDocument/2006/relationships/hyperlink" Target="https://southafrica.angloamerican.com/about-us/history/our-centenary-hub/stories/boosting-small-businesses" TargetMode="External"/><Relationship Id="rId4" Type="http://schemas.openxmlformats.org/officeDocument/2006/relationships/hyperlink" Target="http://www.thedtic.gov.za/wp-content/uploads/Agro-Processing_Support_Scheme_Guidelines.pdf" TargetMode="External"/><Relationship Id="rId5" Type="http://schemas.openxmlformats.org/officeDocument/2006/relationships/hyperlink" Target="https://www.idc.co.za/wp-content/uploads/2019/02/Light-Manufacturing.pdf" TargetMode="External"/><Relationship Id="rId6" Type="http://schemas.openxmlformats.org/officeDocument/2006/relationships/hyperlink" Target="https://www.tourism.gov.za/CurrentProjects/PastProjects/TIP/Pages/Tourism%20Incentive%20Programme.aspx" TargetMode="External"/><Relationship Id="rId7" Type="http://schemas.openxmlformats.org/officeDocument/2006/relationships/hyperlink" Target="https://www.safcec.org.za/page/cares_fun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42"/>
          <p:cNvPicPr preferRelativeResize="0"/>
          <p:nvPr/>
        </p:nvPicPr>
        <p:blipFill rotWithShape="1">
          <a:blip r:embed="rId3">
            <a:alphaModFix/>
          </a:blip>
          <a:srcRect b="0" l="2410" r="0" t="0"/>
          <a:stretch/>
        </p:blipFill>
        <p:spPr>
          <a:xfrm>
            <a:off x="0" y="-33325"/>
            <a:ext cx="9144000" cy="5210150"/>
          </a:xfrm>
          <a:prstGeom prst="rect">
            <a:avLst/>
          </a:prstGeom>
          <a:noFill/>
          <a:ln>
            <a:noFill/>
          </a:ln>
        </p:spPr>
      </p:pic>
      <p:pic>
        <p:nvPicPr>
          <p:cNvPr id="213" name="Google Shape;213;p42"/>
          <p:cNvPicPr preferRelativeResize="0"/>
          <p:nvPr/>
        </p:nvPicPr>
        <p:blipFill rotWithShape="1">
          <a:blip r:embed="rId4">
            <a:alphaModFix/>
          </a:blip>
          <a:srcRect b="0" l="0" r="42319" t="0"/>
          <a:stretch/>
        </p:blipFill>
        <p:spPr>
          <a:xfrm>
            <a:off x="3309600" y="219750"/>
            <a:ext cx="2608622" cy="1256660"/>
          </a:xfrm>
          <a:prstGeom prst="rect">
            <a:avLst/>
          </a:prstGeom>
          <a:noFill/>
          <a:ln>
            <a:noFill/>
          </a:ln>
        </p:spPr>
      </p:pic>
      <p:sp>
        <p:nvSpPr>
          <p:cNvPr id="214" name="Google Shape;214;p42"/>
          <p:cNvSpPr txBox="1"/>
          <p:nvPr/>
        </p:nvSpPr>
        <p:spPr>
          <a:xfrm>
            <a:off x="2080425" y="1968650"/>
            <a:ext cx="6604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lt1"/>
                </a:solidFill>
                <a:latin typeface="Helvetica Neue"/>
                <a:ea typeface="Helvetica Neue"/>
                <a:cs typeface="Helvetica Neue"/>
                <a:sym typeface="Helvetica Neue"/>
              </a:rPr>
              <a:t>LET’S TALK </a:t>
            </a:r>
            <a:r>
              <a:rPr b="1" lang="en" sz="3600">
                <a:solidFill>
                  <a:srgbClr val="CD1E18"/>
                </a:solidFill>
                <a:latin typeface="Helvetica Neue"/>
                <a:ea typeface="Helvetica Neue"/>
                <a:cs typeface="Helvetica Neue"/>
                <a:sym typeface="Helvetica Neue"/>
              </a:rPr>
              <a:t>FINANCING </a:t>
            </a:r>
            <a:endParaRPr b="1" sz="3600">
              <a:solidFill>
                <a:srgbClr val="FFC000"/>
              </a:solidFill>
              <a:latin typeface="Helvetica Neue"/>
              <a:ea typeface="Helvetica Neue"/>
              <a:cs typeface="Helvetica Neue"/>
              <a:sym typeface="Helvetica Neue"/>
            </a:endParaRPr>
          </a:p>
        </p:txBody>
      </p:sp>
      <p:pic>
        <p:nvPicPr>
          <p:cNvPr id="215" name="Google Shape;215;p42"/>
          <p:cNvPicPr preferRelativeResize="0"/>
          <p:nvPr/>
        </p:nvPicPr>
        <p:blipFill rotWithShape="1">
          <a:blip r:embed="rId5">
            <a:alphaModFix/>
          </a:blip>
          <a:srcRect b="0" l="0" r="0" t="15038"/>
          <a:stretch/>
        </p:blipFill>
        <p:spPr>
          <a:xfrm>
            <a:off x="113700" y="4035300"/>
            <a:ext cx="2608625" cy="1108200"/>
          </a:xfrm>
          <a:prstGeom prst="rect">
            <a:avLst/>
          </a:prstGeom>
          <a:noFill/>
          <a:ln>
            <a:noFill/>
          </a:ln>
        </p:spPr>
      </p:pic>
      <p:pic>
        <p:nvPicPr>
          <p:cNvPr id="216" name="Google Shape;216;p42"/>
          <p:cNvPicPr preferRelativeResize="0"/>
          <p:nvPr/>
        </p:nvPicPr>
        <p:blipFill>
          <a:blip r:embed="rId6">
            <a:alphaModFix/>
          </a:blip>
          <a:stretch>
            <a:fillRect/>
          </a:stretch>
        </p:blipFill>
        <p:spPr>
          <a:xfrm>
            <a:off x="723370" y="1901538"/>
            <a:ext cx="1768775" cy="1340416"/>
          </a:xfrm>
          <a:prstGeom prst="rect">
            <a:avLst/>
          </a:prstGeom>
          <a:noFill/>
          <a:ln>
            <a:noFill/>
          </a:ln>
        </p:spPr>
      </p:pic>
      <p:pic>
        <p:nvPicPr>
          <p:cNvPr id="217" name="Google Shape;217;p42"/>
          <p:cNvPicPr preferRelativeResize="0"/>
          <p:nvPr/>
        </p:nvPicPr>
        <p:blipFill>
          <a:blip r:embed="rId7">
            <a:alphaModFix/>
          </a:blip>
          <a:stretch>
            <a:fillRect/>
          </a:stretch>
        </p:blipFill>
        <p:spPr>
          <a:xfrm>
            <a:off x="7519775" y="4355177"/>
            <a:ext cx="1558326" cy="54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295" name="Shape 295"/>
        <p:cNvGrpSpPr/>
        <p:nvPr/>
      </p:nvGrpSpPr>
      <p:grpSpPr>
        <a:xfrm>
          <a:off x="0" y="0"/>
          <a:ext cx="0" cy="0"/>
          <a:chOff x="0" y="0"/>
          <a:chExt cx="0" cy="0"/>
        </a:xfrm>
      </p:grpSpPr>
      <p:sp>
        <p:nvSpPr>
          <p:cNvPr id="296" name="Google Shape;296;p51"/>
          <p:cNvSpPr txBox="1"/>
          <p:nvPr/>
        </p:nvSpPr>
        <p:spPr>
          <a:xfrm>
            <a:off x="548640" y="779567"/>
            <a:ext cx="7572600" cy="4212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a:solidFill>
                  <a:srgbClr val="595959"/>
                </a:solidFill>
                <a:latin typeface="Helvetica Neue"/>
                <a:ea typeface="Helvetica Neue"/>
                <a:cs typeface="Helvetica Neue"/>
                <a:sym typeface="Helvetica Neue"/>
              </a:rPr>
              <a:t>The type of financing that is available for a business is highly dependent on the stage of business. Use this flowchart to understand what stage of business the entrepreneur is in.</a:t>
            </a:r>
            <a:endParaRPr>
              <a:solidFill>
                <a:srgbClr val="595959"/>
              </a:solidFill>
              <a:latin typeface="Helvetica Neue"/>
              <a:ea typeface="Helvetica Neue"/>
              <a:cs typeface="Helvetica Neue"/>
              <a:sym typeface="Helvetica Neue"/>
            </a:endParaRPr>
          </a:p>
        </p:txBody>
      </p:sp>
      <p:sp>
        <p:nvSpPr>
          <p:cNvPr id="297" name="Google Shape;297;p51"/>
          <p:cNvSpPr txBox="1"/>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sz="800">
                <a:solidFill>
                  <a:srgbClr val="FFFFFF"/>
                </a:solidFill>
              </a:rPr>
              <a:t>‹#›</a:t>
            </a:fld>
            <a:endParaRPr sz="800">
              <a:solidFill>
                <a:srgbClr val="FFFFFF"/>
              </a:solidFill>
            </a:endParaRPr>
          </a:p>
        </p:txBody>
      </p:sp>
      <p:sp>
        <p:nvSpPr>
          <p:cNvPr id="298" name="Google Shape;298;p51"/>
          <p:cNvSpPr txBox="1"/>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800">
                <a:solidFill>
                  <a:srgbClr val="595959"/>
                </a:solidFill>
              </a:rPr>
              <a:t>Launch League | Let’s Talk Financing!</a:t>
            </a:r>
            <a:endParaRPr sz="800">
              <a:solidFill>
                <a:srgbClr val="595959"/>
              </a:solidFill>
            </a:endParaRPr>
          </a:p>
        </p:txBody>
      </p:sp>
      <p:sp>
        <p:nvSpPr>
          <p:cNvPr id="299" name="Google Shape;299;p51"/>
          <p:cNvSpPr/>
          <p:nvPr/>
        </p:nvSpPr>
        <p:spPr>
          <a:xfrm>
            <a:off x="3802943" y="1450850"/>
            <a:ext cx="1538100" cy="540900"/>
          </a:xfrm>
          <a:prstGeom prst="roundRect">
            <a:avLst>
              <a:gd fmla="val 26124" name="adj"/>
            </a:avLst>
          </a:prstGeom>
          <a:solidFill>
            <a:srgbClr val="FFFFFF"/>
          </a:solidFill>
          <a:ln cap="flat" cmpd="sng" w="9525">
            <a:solidFill>
              <a:srgbClr val="133A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33AA1"/>
                </a:solidFill>
                <a:latin typeface="Helvetica Neue"/>
                <a:ea typeface="Helvetica Neue"/>
                <a:cs typeface="Helvetica Neue"/>
                <a:sym typeface="Helvetica Neue"/>
              </a:rPr>
              <a:t>Has your business earned any money from a customer?</a:t>
            </a:r>
            <a:endParaRPr sz="1000">
              <a:solidFill>
                <a:srgbClr val="133AA1"/>
              </a:solidFill>
              <a:latin typeface="Helvetica Neue"/>
              <a:ea typeface="Helvetica Neue"/>
              <a:cs typeface="Helvetica Neue"/>
              <a:sym typeface="Helvetica Neue"/>
            </a:endParaRPr>
          </a:p>
        </p:txBody>
      </p:sp>
      <p:sp>
        <p:nvSpPr>
          <p:cNvPr id="300" name="Google Shape;300;p51"/>
          <p:cNvSpPr/>
          <p:nvPr/>
        </p:nvSpPr>
        <p:spPr>
          <a:xfrm>
            <a:off x="4083165" y="2306866"/>
            <a:ext cx="1538100" cy="540900"/>
          </a:xfrm>
          <a:prstGeom prst="roundRect">
            <a:avLst>
              <a:gd fmla="val 19275" name="adj"/>
            </a:avLst>
          </a:prstGeom>
          <a:solidFill>
            <a:srgbClr val="FFFFFF"/>
          </a:solidFill>
          <a:ln cap="flat" cmpd="sng" w="9525">
            <a:solidFill>
              <a:srgbClr val="133AA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000">
                <a:solidFill>
                  <a:srgbClr val="133AA1"/>
                </a:solidFill>
                <a:latin typeface="Helvetica Neue"/>
                <a:ea typeface="Helvetica Neue"/>
                <a:cs typeface="Helvetica Neue"/>
                <a:sym typeface="Helvetica Neue"/>
              </a:rPr>
              <a:t>Is your business able to cover costs with the money it generates?</a:t>
            </a:r>
            <a:endParaRPr sz="1000">
              <a:solidFill>
                <a:srgbClr val="133AA1"/>
              </a:solidFill>
              <a:latin typeface="Helvetica Neue"/>
              <a:ea typeface="Helvetica Neue"/>
              <a:cs typeface="Helvetica Neue"/>
              <a:sym typeface="Helvetica Neue"/>
            </a:endParaRPr>
          </a:p>
        </p:txBody>
      </p:sp>
      <p:sp>
        <p:nvSpPr>
          <p:cNvPr id="301" name="Google Shape;301;p51"/>
          <p:cNvSpPr/>
          <p:nvPr/>
        </p:nvSpPr>
        <p:spPr>
          <a:xfrm>
            <a:off x="2265340" y="4204200"/>
            <a:ext cx="1437300" cy="540900"/>
          </a:xfrm>
          <a:prstGeom prst="roundRect">
            <a:avLst>
              <a:gd fmla="val 24912" name="adj"/>
            </a:avLst>
          </a:prstGeom>
          <a:solidFill>
            <a:srgbClr val="133AA1"/>
          </a:solidFill>
          <a:ln cap="flat" cmpd="sng" w="9525">
            <a:solidFill>
              <a:srgbClr val="133A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Helvetica Neue"/>
                <a:ea typeface="Helvetica Neue"/>
                <a:cs typeface="Helvetica Neue"/>
                <a:sym typeface="Helvetica Neue"/>
              </a:rPr>
              <a:t>Pre-profit</a:t>
            </a:r>
            <a:endParaRPr>
              <a:solidFill>
                <a:srgbClr val="FFFFFF"/>
              </a:solidFill>
              <a:latin typeface="Helvetica Neue"/>
              <a:ea typeface="Helvetica Neue"/>
              <a:cs typeface="Helvetica Neue"/>
              <a:sym typeface="Helvetica Neue"/>
            </a:endParaRPr>
          </a:p>
        </p:txBody>
      </p:sp>
      <p:sp>
        <p:nvSpPr>
          <p:cNvPr id="302" name="Google Shape;302;p51"/>
          <p:cNvSpPr/>
          <p:nvPr/>
        </p:nvSpPr>
        <p:spPr>
          <a:xfrm>
            <a:off x="3844874" y="4204200"/>
            <a:ext cx="1437300" cy="540900"/>
          </a:xfrm>
          <a:prstGeom prst="roundRect">
            <a:avLst>
              <a:gd fmla="val 20495" name="adj"/>
            </a:avLst>
          </a:prstGeom>
          <a:solidFill>
            <a:srgbClr val="133AA1"/>
          </a:solidFill>
          <a:ln cap="flat" cmpd="sng" w="9525">
            <a:solidFill>
              <a:srgbClr val="133A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Helvetica Neue"/>
                <a:ea typeface="Helvetica Neue"/>
                <a:cs typeface="Helvetica Neue"/>
                <a:sym typeface="Helvetica Neue"/>
              </a:rPr>
              <a:t>Established but stressed</a:t>
            </a:r>
            <a:endParaRPr>
              <a:solidFill>
                <a:srgbClr val="FFFFFF"/>
              </a:solidFill>
              <a:latin typeface="Helvetica Neue"/>
              <a:ea typeface="Helvetica Neue"/>
              <a:cs typeface="Helvetica Neue"/>
              <a:sym typeface="Helvetica Neue"/>
            </a:endParaRPr>
          </a:p>
        </p:txBody>
      </p:sp>
      <p:sp>
        <p:nvSpPr>
          <p:cNvPr id="303" name="Google Shape;303;p51"/>
          <p:cNvSpPr/>
          <p:nvPr/>
        </p:nvSpPr>
        <p:spPr>
          <a:xfrm>
            <a:off x="5573545" y="4204200"/>
            <a:ext cx="1437300" cy="540900"/>
          </a:xfrm>
          <a:prstGeom prst="roundRect">
            <a:avLst>
              <a:gd fmla="val 17378" name="adj"/>
            </a:avLst>
          </a:prstGeom>
          <a:solidFill>
            <a:srgbClr val="133AA1"/>
          </a:solidFill>
          <a:ln cap="flat" cmpd="sng" w="9525">
            <a:solidFill>
              <a:srgbClr val="133A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Helvetica Neue"/>
                <a:ea typeface="Helvetica Neue"/>
                <a:cs typeface="Helvetica Neue"/>
                <a:sym typeface="Helvetica Neue"/>
              </a:rPr>
              <a:t>Established and stable</a:t>
            </a:r>
            <a:endParaRPr>
              <a:solidFill>
                <a:srgbClr val="FFFFFF"/>
              </a:solidFill>
              <a:latin typeface="Helvetica Neue"/>
              <a:ea typeface="Helvetica Neue"/>
              <a:cs typeface="Helvetica Neue"/>
              <a:sym typeface="Helvetica Neue"/>
            </a:endParaRPr>
          </a:p>
        </p:txBody>
      </p:sp>
      <p:sp>
        <p:nvSpPr>
          <p:cNvPr id="304" name="Google Shape;304;p51"/>
          <p:cNvSpPr/>
          <p:nvPr/>
        </p:nvSpPr>
        <p:spPr>
          <a:xfrm>
            <a:off x="7153079" y="4204200"/>
            <a:ext cx="1437300" cy="540900"/>
          </a:xfrm>
          <a:prstGeom prst="roundRect">
            <a:avLst>
              <a:gd fmla="val 21174" name="adj"/>
            </a:avLst>
          </a:prstGeom>
          <a:solidFill>
            <a:srgbClr val="133AA1"/>
          </a:solidFill>
          <a:ln cap="flat" cmpd="sng" w="9525">
            <a:solidFill>
              <a:srgbClr val="133A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Helvetica Neue"/>
                <a:ea typeface="Helvetica Neue"/>
                <a:cs typeface="Helvetica Neue"/>
                <a:sym typeface="Helvetica Neue"/>
              </a:rPr>
              <a:t>Profitable and growing</a:t>
            </a:r>
            <a:endParaRPr>
              <a:solidFill>
                <a:srgbClr val="FFFFFF"/>
              </a:solidFill>
              <a:latin typeface="Helvetica Neue"/>
              <a:ea typeface="Helvetica Neue"/>
              <a:cs typeface="Helvetica Neue"/>
              <a:sym typeface="Helvetica Neue"/>
            </a:endParaRPr>
          </a:p>
        </p:txBody>
      </p:sp>
      <p:cxnSp>
        <p:nvCxnSpPr>
          <p:cNvPr id="305" name="Google Shape;305;p51"/>
          <p:cNvCxnSpPr>
            <a:stCxn id="306" idx="4"/>
            <a:endCxn id="300" idx="0"/>
          </p:cNvCxnSpPr>
          <p:nvPr/>
        </p:nvCxnSpPr>
        <p:spPr>
          <a:xfrm rot="5400000">
            <a:off x="5174075" y="1590050"/>
            <a:ext cx="395100" cy="1038600"/>
          </a:xfrm>
          <a:prstGeom prst="bentConnector3">
            <a:avLst>
              <a:gd fmla="val 49996" name="adj1"/>
            </a:avLst>
          </a:prstGeom>
          <a:noFill/>
          <a:ln cap="flat" cmpd="sng" w="9525">
            <a:solidFill>
              <a:srgbClr val="133AA1"/>
            </a:solidFill>
            <a:prstDash val="solid"/>
            <a:round/>
            <a:headEnd len="sm" w="sm" type="none"/>
            <a:tailEnd len="sm" w="sm" type="triangle"/>
          </a:ln>
        </p:spPr>
      </p:cxnSp>
      <p:cxnSp>
        <p:nvCxnSpPr>
          <p:cNvPr id="307" name="Google Shape;307;p51"/>
          <p:cNvCxnSpPr>
            <a:stCxn id="308" idx="0"/>
            <a:endCxn id="299" idx="1"/>
          </p:cNvCxnSpPr>
          <p:nvPr/>
        </p:nvCxnSpPr>
        <p:spPr>
          <a:xfrm rot="-5400000">
            <a:off x="1362325" y="1763550"/>
            <a:ext cx="2482800" cy="2398500"/>
          </a:xfrm>
          <a:prstGeom prst="bentConnector2">
            <a:avLst/>
          </a:prstGeom>
          <a:noFill/>
          <a:ln cap="flat" cmpd="sng" w="9525">
            <a:solidFill>
              <a:srgbClr val="133AA1"/>
            </a:solidFill>
            <a:prstDash val="solid"/>
            <a:round/>
            <a:headEnd len="sm" w="sm" type="triangle"/>
            <a:tailEnd len="sm" w="sm" type="none"/>
          </a:ln>
        </p:spPr>
      </p:cxnSp>
      <p:cxnSp>
        <p:nvCxnSpPr>
          <p:cNvPr id="309" name="Google Shape;309;p51"/>
          <p:cNvCxnSpPr>
            <a:stCxn id="310" idx="3"/>
            <a:endCxn id="302" idx="0"/>
          </p:cNvCxnSpPr>
          <p:nvPr/>
        </p:nvCxnSpPr>
        <p:spPr>
          <a:xfrm>
            <a:off x="3557272" y="3243879"/>
            <a:ext cx="1006200" cy="960300"/>
          </a:xfrm>
          <a:prstGeom prst="bentConnector2">
            <a:avLst/>
          </a:prstGeom>
          <a:noFill/>
          <a:ln cap="flat" cmpd="sng" w="9525">
            <a:solidFill>
              <a:srgbClr val="133AA1"/>
            </a:solidFill>
            <a:prstDash val="solid"/>
            <a:round/>
            <a:headEnd len="sm" w="sm" type="none"/>
            <a:tailEnd len="sm" w="sm" type="triangle"/>
          </a:ln>
        </p:spPr>
      </p:cxnSp>
      <p:cxnSp>
        <p:nvCxnSpPr>
          <p:cNvPr id="311" name="Google Shape;311;p51"/>
          <p:cNvCxnSpPr>
            <a:stCxn id="301" idx="0"/>
            <a:endCxn id="310" idx="1"/>
          </p:cNvCxnSpPr>
          <p:nvPr/>
        </p:nvCxnSpPr>
        <p:spPr>
          <a:xfrm flipH="1" rot="5400000">
            <a:off x="2021440" y="3241650"/>
            <a:ext cx="960300" cy="964800"/>
          </a:xfrm>
          <a:prstGeom prst="bentConnector4">
            <a:avLst>
              <a:gd fmla="val 35920" name="adj1"/>
              <a:gd fmla="val 124683" name="adj2"/>
            </a:avLst>
          </a:prstGeom>
          <a:noFill/>
          <a:ln cap="flat" cmpd="sng" w="9525">
            <a:solidFill>
              <a:srgbClr val="133AA1"/>
            </a:solidFill>
            <a:prstDash val="solid"/>
            <a:round/>
            <a:headEnd len="sm" w="sm" type="triangle"/>
            <a:tailEnd len="sm" w="sm" type="none"/>
          </a:ln>
        </p:spPr>
      </p:cxnSp>
      <p:cxnSp>
        <p:nvCxnSpPr>
          <p:cNvPr id="312" name="Google Shape;312;p51"/>
          <p:cNvCxnSpPr>
            <a:stCxn id="313" idx="3"/>
            <a:endCxn id="304" idx="0"/>
          </p:cNvCxnSpPr>
          <p:nvPr/>
        </p:nvCxnSpPr>
        <p:spPr>
          <a:xfrm>
            <a:off x="7238515" y="3390754"/>
            <a:ext cx="633300" cy="813300"/>
          </a:xfrm>
          <a:prstGeom prst="bentConnector2">
            <a:avLst/>
          </a:prstGeom>
          <a:noFill/>
          <a:ln cap="flat" cmpd="sng" w="9525">
            <a:solidFill>
              <a:srgbClr val="133AA1"/>
            </a:solidFill>
            <a:prstDash val="solid"/>
            <a:round/>
            <a:headEnd len="sm" w="sm" type="none"/>
            <a:tailEnd len="sm" w="sm" type="triangle"/>
          </a:ln>
        </p:spPr>
      </p:cxnSp>
      <p:cxnSp>
        <p:nvCxnSpPr>
          <p:cNvPr id="314" name="Google Shape;314;p51"/>
          <p:cNvCxnSpPr>
            <a:stCxn id="315" idx="4"/>
            <a:endCxn id="313" idx="0"/>
          </p:cNvCxnSpPr>
          <p:nvPr/>
        </p:nvCxnSpPr>
        <p:spPr>
          <a:xfrm flipH="1" rot="-5400000">
            <a:off x="6293525" y="2943766"/>
            <a:ext cx="352500" cy="600"/>
          </a:xfrm>
          <a:prstGeom prst="bentConnector3">
            <a:avLst>
              <a:gd fmla="val 49998" name="adj1"/>
            </a:avLst>
          </a:prstGeom>
          <a:noFill/>
          <a:ln cap="flat" cmpd="sng" w="9525">
            <a:solidFill>
              <a:srgbClr val="133AA1"/>
            </a:solidFill>
            <a:prstDash val="solid"/>
            <a:round/>
            <a:headEnd len="sm" w="sm" type="none"/>
            <a:tailEnd len="sm" w="sm" type="triangle"/>
          </a:ln>
        </p:spPr>
      </p:cxnSp>
      <p:sp>
        <p:nvSpPr>
          <p:cNvPr id="316" name="Google Shape;316;p51"/>
          <p:cNvSpPr/>
          <p:nvPr/>
        </p:nvSpPr>
        <p:spPr>
          <a:xfrm>
            <a:off x="3135550" y="1530800"/>
            <a:ext cx="381000" cy="381000"/>
          </a:xfrm>
          <a:prstGeom prst="ellipse">
            <a:avLst/>
          </a:prstGeom>
          <a:solidFill>
            <a:srgbClr val="F3F3F3"/>
          </a:solidFill>
          <a:ln cap="flat" cmpd="sng" w="9525">
            <a:solidFill>
              <a:srgbClr val="133AA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700">
                <a:solidFill>
                  <a:srgbClr val="133AA1"/>
                </a:solidFill>
                <a:latin typeface="Helvetica Neue"/>
                <a:ea typeface="Helvetica Neue"/>
                <a:cs typeface="Helvetica Neue"/>
                <a:sym typeface="Helvetica Neue"/>
              </a:rPr>
              <a:t>N</a:t>
            </a:r>
            <a:r>
              <a:rPr b="1" lang="en" sz="700">
                <a:solidFill>
                  <a:srgbClr val="133AA1"/>
                </a:solidFill>
                <a:latin typeface="Helvetica Neue"/>
                <a:ea typeface="Helvetica Neue"/>
                <a:cs typeface="Helvetica Neue"/>
                <a:sym typeface="Helvetica Neue"/>
              </a:rPr>
              <a:t>o</a:t>
            </a:r>
            <a:endParaRPr b="1" sz="700">
              <a:solidFill>
                <a:srgbClr val="133AA1"/>
              </a:solidFill>
              <a:latin typeface="Helvetica Neue"/>
              <a:ea typeface="Helvetica Neue"/>
              <a:cs typeface="Helvetica Neue"/>
              <a:sym typeface="Helvetica Neue"/>
            </a:endParaRPr>
          </a:p>
        </p:txBody>
      </p:sp>
      <p:sp>
        <p:nvSpPr>
          <p:cNvPr id="308" name="Google Shape;308;p51"/>
          <p:cNvSpPr/>
          <p:nvPr/>
        </p:nvSpPr>
        <p:spPr>
          <a:xfrm>
            <a:off x="685825" y="4204200"/>
            <a:ext cx="1437300" cy="540900"/>
          </a:xfrm>
          <a:prstGeom prst="roundRect">
            <a:avLst>
              <a:gd fmla="val 24912" name="adj"/>
            </a:avLst>
          </a:prstGeom>
          <a:solidFill>
            <a:srgbClr val="133AA1"/>
          </a:solidFill>
          <a:ln cap="flat" cmpd="sng" w="9525">
            <a:solidFill>
              <a:srgbClr val="133AA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Helvetica Neue"/>
                <a:ea typeface="Helvetica Neue"/>
                <a:cs typeface="Helvetica Neue"/>
                <a:sym typeface="Helvetica Neue"/>
              </a:rPr>
              <a:t>Pre-trading / </a:t>
            </a:r>
            <a:endParaRPr>
              <a:solidFill>
                <a:srgbClr val="FFFFFF"/>
              </a:solidFill>
              <a:latin typeface="Helvetica Neue"/>
              <a:ea typeface="Helvetica Neue"/>
              <a:cs typeface="Helvetica Neue"/>
              <a:sym typeface="Helvetica Neue"/>
            </a:endParaRPr>
          </a:p>
          <a:p>
            <a:pPr indent="0" lvl="0" marL="0" rtl="0" algn="ctr">
              <a:spcBef>
                <a:spcPts val="0"/>
              </a:spcBef>
              <a:spcAft>
                <a:spcPts val="0"/>
              </a:spcAft>
              <a:buNone/>
            </a:pPr>
            <a:r>
              <a:rPr lang="en">
                <a:solidFill>
                  <a:srgbClr val="FFFFFF"/>
                </a:solidFill>
                <a:latin typeface="Helvetica Neue"/>
                <a:ea typeface="Helvetica Neue"/>
                <a:cs typeface="Helvetica Neue"/>
                <a:sym typeface="Helvetica Neue"/>
              </a:rPr>
              <a:t>Idea stage</a:t>
            </a:r>
            <a:endParaRPr>
              <a:solidFill>
                <a:srgbClr val="FFFFFF"/>
              </a:solidFill>
              <a:latin typeface="Helvetica Neue"/>
              <a:ea typeface="Helvetica Neue"/>
              <a:cs typeface="Helvetica Neue"/>
              <a:sym typeface="Helvetica Neue"/>
            </a:endParaRPr>
          </a:p>
        </p:txBody>
      </p:sp>
      <p:sp>
        <p:nvSpPr>
          <p:cNvPr id="306" name="Google Shape;306;p51"/>
          <p:cNvSpPr/>
          <p:nvPr/>
        </p:nvSpPr>
        <p:spPr>
          <a:xfrm>
            <a:off x="5700425" y="1530800"/>
            <a:ext cx="381000" cy="381000"/>
          </a:xfrm>
          <a:prstGeom prst="ellipse">
            <a:avLst/>
          </a:prstGeom>
          <a:solidFill>
            <a:srgbClr val="F3F3F3"/>
          </a:solidFill>
          <a:ln cap="flat" cmpd="sng" w="9525">
            <a:solidFill>
              <a:srgbClr val="133AA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700">
                <a:solidFill>
                  <a:srgbClr val="133AA1"/>
                </a:solidFill>
                <a:latin typeface="Helvetica Neue"/>
                <a:ea typeface="Helvetica Neue"/>
                <a:cs typeface="Helvetica Neue"/>
                <a:sym typeface="Helvetica Neue"/>
              </a:rPr>
              <a:t>Yes</a:t>
            </a:r>
            <a:endParaRPr b="1" sz="700">
              <a:solidFill>
                <a:srgbClr val="133AA1"/>
              </a:solidFill>
              <a:latin typeface="Helvetica Neue"/>
              <a:ea typeface="Helvetica Neue"/>
              <a:cs typeface="Helvetica Neue"/>
              <a:sym typeface="Helvetica Neue"/>
            </a:endParaRPr>
          </a:p>
        </p:txBody>
      </p:sp>
      <p:sp>
        <p:nvSpPr>
          <p:cNvPr id="315" name="Google Shape;315;p51"/>
          <p:cNvSpPr/>
          <p:nvPr/>
        </p:nvSpPr>
        <p:spPr>
          <a:xfrm>
            <a:off x="6278975" y="2386816"/>
            <a:ext cx="381000" cy="381000"/>
          </a:xfrm>
          <a:prstGeom prst="ellipse">
            <a:avLst/>
          </a:prstGeom>
          <a:solidFill>
            <a:srgbClr val="F3F3F3"/>
          </a:solidFill>
          <a:ln cap="flat" cmpd="sng" w="9525">
            <a:solidFill>
              <a:srgbClr val="133AA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700">
                <a:solidFill>
                  <a:srgbClr val="133AA1"/>
                </a:solidFill>
                <a:latin typeface="Helvetica Neue"/>
                <a:ea typeface="Helvetica Neue"/>
                <a:cs typeface="Helvetica Neue"/>
                <a:sym typeface="Helvetica Neue"/>
              </a:rPr>
              <a:t>Yes</a:t>
            </a:r>
            <a:endParaRPr b="1" sz="700">
              <a:solidFill>
                <a:srgbClr val="133AA1"/>
              </a:solidFill>
              <a:latin typeface="Helvetica Neue"/>
              <a:ea typeface="Helvetica Neue"/>
              <a:cs typeface="Helvetica Neue"/>
              <a:sym typeface="Helvetica Neue"/>
            </a:endParaRPr>
          </a:p>
        </p:txBody>
      </p:sp>
      <p:sp>
        <p:nvSpPr>
          <p:cNvPr id="310" name="Google Shape;310;p51"/>
          <p:cNvSpPr/>
          <p:nvPr/>
        </p:nvSpPr>
        <p:spPr>
          <a:xfrm>
            <a:off x="2019172" y="2973429"/>
            <a:ext cx="1538100" cy="540900"/>
          </a:xfrm>
          <a:prstGeom prst="roundRect">
            <a:avLst>
              <a:gd fmla="val 20651" name="adj"/>
            </a:avLst>
          </a:prstGeom>
          <a:solidFill>
            <a:srgbClr val="FFFFFF"/>
          </a:solidFill>
          <a:ln cap="flat" cmpd="sng" w="9525">
            <a:solidFill>
              <a:srgbClr val="133AA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1000">
                <a:solidFill>
                  <a:srgbClr val="133AA1"/>
                </a:solidFill>
                <a:latin typeface="Helvetica Neue"/>
                <a:ea typeface="Helvetica Neue"/>
                <a:cs typeface="Helvetica Neue"/>
                <a:sym typeface="Helvetica Neue"/>
              </a:rPr>
              <a:t>Has your business generated a profit in the past?</a:t>
            </a:r>
            <a:endParaRPr sz="1000">
              <a:solidFill>
                <a:srgbClr val="133AA1"/>
              </a:solidFill>
              <a:latin typeface="Helvetica Neue"/>
              <a:ea typeface="Helvetica Neue"/>
              <a:cs typeface="Helvetica Neue"/>
              <a:sym typeface="Helvetica Neue"/>
            </a:endParaRPr>
          </a:p>
        </p:txBody>
      </p:sp>
      <p:cxnSp>
        <p:nvCxnSpPr>
          <p:cNvPr id="317" name="Google Shape;317;p51"/>
          <p:cNvCxnSpPr>
            <a:stCxn id="300" idx="1"/>
            <a:endCxn id="310" idx="0"/>
          </p:cNvCxnSpPr>
          <p:nvPr/>
        </p:nvCxnSpPr>
        <p:spPr>
          <a:xfrm flipH="1">
            <a:off x="2788365" y="2577316"/>
            <a:ext cx="1294800" cy="396000"/>
          </a:xfrm>
          <a:prstGeom prst="bentConnector2">
            <a:avLst/>
          </a:prstGeom>
          <a:noFill/>
          <a:ln cap="flat" cmpd="sng" w="9525">
            <a:solidFill>
              <a:srgbClr val="133AA1"/>
            </a:solidFill>
            <a:prstDash val="solid"/>
            <a:round/>
            <a:headEnd len="sm" w="sm" type="none"/>
            <a:tailEnd len="sm" w="sm" type="triangle"/>
          </a:ln>
        </p:spPr>
      </p:cxnSp>
      <p:sp>
        <p:nvSpPr>
          <p:cNvPr id="313" name="Google Shape;313;p51"/>
          <p:cNvSpPr/>
          <p:nvPr/>
        </p:nvSpPr>
        <p:spPr>
          <a:xfrm>
            <a:off x="5700415" y="3120304"/>
            <a:ext cx="1538100" cy="540900"/>
          </a:xfrm>
          <a:prstGeom prst="roundRect">
            <a:avLst>
              <a:gd fmla="val 19275" name="adj"/>
            </a:avLst>
          </a:prstGeom>
          <a:solidFill>
            <a:srgbClr val="FFFFFF"/>
          </a:solidFill>
          <a:ln cap="flat" cmpd="sng" w="9525">
            <a:solidFill>
              <a:srgbClr val="133AA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950">
                <a:solidFill>
                  <a:srgbClr val="133AA1"/>
                </a:solidFill>
                <a:latin typeface="Helvetica Neue"/>
                <a:ea typeface="Helvetica Neue"/>
                <a:cs typeface="Helvetica Neue"/>
                <a:sym typeface="Helvetica Neue"/>
              </a:rPr>
              <a:t>Do you plan to grow your business in the short to medium term?</a:t>
            </a:r>
            <a:endParaRPr sz="950">
              <a:solidFill>
                <a:srgbClr val="133AA1"/>
              </a:solidFill>
              <a:latin typeface="Helvetica Neue"/>
              <a:ea typeface="Helvetica Neue"/>
              <a:cs typeface="Helvetica Neue"/>
              <a:sym typeface="Helvetica Neue"/>
            </a:endParaRPr>
          </a:p>
        </p:txBody>
      </p:sp>
      <p:sp>
        <p:nvSpPr>
          <p:cNvPr id="318" name="Google Shape;318;p51"/>
          <p:cNvSpPr/>
          <p:nvPr/>
        </p:nvSpPr>
        <p:spPr>
          <a:xfrm>
            <a:off x="3176275" y="2386816"/>
            <a:ext cx="381000" cy="381000"/>
          </a:xfrm>
          <a:prstGeom prst="ellipse">
            <a:avLst/>
          </a:prstGeom>
          <a:solidFill>
            <a:srgbClr val="F3F3F3"/>
          </a:solidFill>
          <a:ln cap="flat" cmpd="sng" w="9525">
            <a:solidFill>
              <a:srgbClr val="133AA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700">
                <a:solidFill>
                  <a:srgbClr val="133AA1"/>
                </a:solidFill>
                <a:latin typeface="Helvetica Neue"/>
                <a:ea typeface="Helvetica Neue"/>
                <a:cs typeface="Helvetica Neue"/>
                <a:sym typeface="Helvetica Neue"/>
              </a:rPr>
              <a:t>No</a:t>
            </a:r>
            <a:endParaRPr b="1" sz="700">
              <a:solidFill>
                <a:srgbClr val="133AA1"/>
              </a:solidFill>
              <a:latin typeface="Helvetica Neue"/>
              <a:ea typeface="Helvetica Neue"/>
              <a:cs typeface="Helvetica Neue"/>
              <a:sym typeface="Helvetica Neue"/>
            </a:endParaRPr>
          </a:p>
        </p:txBody>
      </p:sp>
      <p:sp>
        <p:nvSpPr>
          <p:cNvPr id="319" name="Google Shape;319;p51"/>
          <p:cNvSpPr/>
          <p:nvPr/>
        </p:nvSpPr>
        <p:spPr>
          <a:xfrm>
            <a:off x="2060775" y="3668763"/>
            <a:ext cx="381000" cy="381000"/>
          </a:xfrm>
          <a:prstGeom prst="ellipse">
            <a:avLst/>
          </a:prstGeom>
          <a:solidFill>
            <a:srgbClr val="F3F3F3"/>
          </a:solidFill>
          <a:ln cap="flat" cmpd="sng" w="9525">
            <a:solidFill>
              <a:srgbClr val="133AA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700">
                <a:solidFill>
                  <a:srgbClr val="133AA1"/>
                </a:solidFill>
                <a:latin typeface="Helvetica Neue"/>
                <a:ea typeface="Helvetica Neue"/>
                <a:cs typeface="Helvetica Neue"/>
                <a:sym typeface="Helvetica Neue"/>
              </a:rPr>
              <a:t>No</a:t>
            </a:r>
            <a:endParaRPr b="1" sz="700">
              <a:solidFill>
                <a:srgbClr val="133AA1"/>
              </a:solidFill>
              <a:latin typeface="Helvetica Neue"/>
              <a:ea typeface="Helvetica Neue"/>
              <a:cs typeface="Helvetica Neue"/>
              <a:sym typeface="Helvetica Neue"/>
            </a:endParaRPr>
          </a:p>
        </p:txBody>
      </p:sp>
      <p:sp>
        <p:nvSpPr>
          <p:cNvPr id="320" name="Google Shape;320;p51"/>
          <p:cNvSpPr/>
          <p:nvPr/>
        </p:nvSpPr>
        <p:spPr>
          <a:xfrm>
            <a:off x="4373025" y="3053363"/>
            <a:ext cx="381000" cy="381000"/>
          </a:xfrm>
          <a:prstGeom prst="ellipse">
            <a:avLst/>
          </a:prstGeom>
          <a:solidFill>
            <a:srgbClr val="F3F3F3"/>
          </a:solidFill>
          <a:ln cap="flat" cmpd="sng" w="9525">
            <a:solidFill>
              <a:srgbClr val="133AA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700">
                <a:solidFill>
                  <a:srgbClr val="133AA1"/>
                </a:solidFill>
                <a:latin typeface="Helvetica Neue"/>
                <a:ea typeface="Helvetica Neue"/>
                <a:cs typeface="Helvetica Neue"/>
                <a:sym typeface="Helvetica Neue"/>
              </a:rPr>
              <a:t>Yes</a:t>
            </a:r>
            <a:endParaRPr b="1" sz="700">
              <a:solidFill>
                <a:srgbClr val="133AA1"/>
              </a:solidFill>
              <a:latin typeface="Helvetica Neue"/>
              <a:ea typeface="Helvetica Neue"/>
              <a:cs typeface="Helvetica Neue"/>
              <a:sym typeface="Helvetica Neue"/>
            </a:endParaRPr>
          </a:p>
        </p:txBody>
      </p:sp>
      <p:cxnSp>
        <p:nvCxnSpPr>
          <p:cNvPr id="321" name="Google Shape;321;p51"/>
          <p:cNvCxnSpPr>
            <a:stCxn id="313" idx="1"/>
            <a:endCxn id="303" idx="0"/>
          </p:cNvCxnSpPr>
          <p:nvPr/>
        </p:nvCxnSpPr>
        <p:spPr>
          <a:xfrm>
            <a:off x="5700415" y="3390754"/>
            <a:ext cx="591900" cy="813300"/>
          </a:xfrm>
          <a:prstGeom prst="bentConnector4">
            <a:avLst>
              <a:gd fmla="val -40231" name="adj1"/>
              <a:gd fmla="val 66636" name="adj2"/>
            </a:avLst>
          </a:prstGeom>
          <a:noFill/>
          <a:ln cap="flat" cmpd="sng" w="9525">
            <a:solidFill>
              <a:srgbClr val="133AA1"/>
            </a:solidFill>
            <a:prstDash val="solid"/>
            <a:round/>
            <a:headEnd len="sm" w="sm" type="none"/>
            <a:tailEnd len="sm" w="sm" type="triangle"/>
          </a:ln>
        </p:spPr>
      </p:cxnSp>
      <p:sp>
        <p:nvSpPr>
          <p:cNvPr id="322" name="Google Shape;322;p51"/>
          <p:cNvSpPr/>
          <p:nvPr/>
        </p:nvSpPr>
        <p:spPr>
          <a:xfrm>
            <a:off x="5207400" y="3514313"/>
            <a:ext cx="381000" cy="381000"/>
          </a:xfrm>
          <a:prstGeom prst="ellipse">
            <a:avLst/>
          </a:prstGeom>
          <a:solidFill>
            <a:srgbClr val="F3F3F3"/>
          </a:solidFill>
          <a:ln cap="flat" cmpd="sng" w="9525">
            <a:solidFill>
              <a:srgbClr val="133AA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700">
                <a:solidFill>
                  <a:srgbClr val="133AA1"/>
                </a:solidFill>
                <a:latin typeface="Helvetica Neue"/>
                <a:ea typeface="Helvetica Neue"/>
                <a:cs typeface="Helvetica Neue"/>
                <a:sym typeface="Helvetica Neue"/>
              </a:rPr>
              <a:t>No</a:t>
            </a:r>
            <a:endParaRPr b="1" sz="700">
              <a:solidFill>
                <a:srgbClr val="133AA1"/>
              </a:solidFill>
              <a:latin typeface="Helvetica Neue"/>
              <a:ea typeface="Helvetica Neue"/>
              <a:cs typeface="Helvetica Neue"/>
              <a:sym typeface="Helvetica Neue"/>
            </a:endParaRPr>
          </a:p>
        </p:txBody>
      </p:sp>
      <p:sp>
        <p:nvSpPr>
          <p:cNvPr id="323" name="Google Shape;323;p51"/>
          <p:cNvSpPr/>
          <p:nvPr/>
        </p:nvSpPr>
        <p:spPr>
          <a:xfrm>
            <a:off x="7681225" y="3514313"/>
            <a:ext cx="381000" cy="381000"/>
          </a:xfrm>
          <a:prstGeom prst="ellipse">
            <a:avLst/>
          </a:prstGeom>
          <a:solidFill>
            <a:srgbClr val="F3F3F3"/>
          </a:solidFill>
          <a:ln cap="flat" cmpd="sng" w="9525">
            <a:solidFill>
              <a:srgbClr val="133AA1"/>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600">
                <a:solidFill>
                  <a:srgbClr val="133AA1"/>
                </a:solidFill>
                <a:latin typeface="Helvetica Neue"/>
                <a:ea typeface="Helvetica Neue"/>
                <a:cs typeface="Helvetica Neue"/>
                <a:sym typeface="Helvetica Neue"/>
              </a:rPr>
              <a:t>Yes</a:t>
            </a:r>
            <a:endParaRPr b="1" sz="600">
              <a:solidFill>
                <a:srgbClr val="133AA1"/>
              </a:solidFill>
              <a:latin typeface="Helvetica Neue"/>
              <a:ea typeface="Helvetica Neue"/>
              <a:cs typeface="Helvetica Neue"/>
              <a:sym typeface="Helvetica Neue"/>
            </a:endParaRPr>
          </a:p>
        </p:txBody>
      </p:sp>
      <p:cxnSp>
        <p:nvCxnSpPr>
          <p:cNvPr id="324" name="Google Shape;324;p51"/>
          <p:cNvCxnSpPr>
            <a:stCxn id="299" idx="3"/>
            <a:endCxn id="306" idx="2"/>
          </p:cNvCxnSpPr>
          <p:nvPr/>
        </p:nvCxnSpPr>
        <p:spPr>
          <a:xfrm>
            <a:off x="5341043" y="1721300"/>
            <a:ext cx="359400" cy="0"/>
          </a:xfrm>
          <a:prstGeom prst="straightConnector1">
            <a:avLst/>
          </a:prstGeom>
          <a:noFill/>
          <a:ln cap="flat" cmpd="sng" w="9525">
            <a:solidFill>
              <a:schemeClr val="accent3"/>
            </a:solidFill>
            <a:prstDash val="solid"/>
            <a:round/>
            <a:headEnd len="med" w="med" type="none"/>
            <a:tailEnd len="med" w="med" type="none"/>
          </a:ln>
        </p:spPr>
      </p:cxnSp>
      <p:cxnSp>
        <p:nvCxnSpPr>
          <p:cNvPr id="325" name="Google Shape;325;p51"/>
          <p:cNvCxnSpPr>
            <a:stCxn id="300" idx="3"/>
            <a:endCxn id="315" idx="2"/>
          </p:cNvCxnSpPr>
          <p:nvPr/>
        </p:nvCxnSpPr>
        <p:spPr>
          <a:xfrm>
            <a:off x="5621265" y="2577316"/>
            <a:ext cx="657600" cy="0"/>
          </a:xfrm>
          <a:prstGeom prst="straightConnector1">
            <a:avLst/>
          </a:prstGeom>
          <a:noFill/>
          <a:ln cap="flat" cmpd="sng" w="9525">
            <a:solidFill>
              <a:schemeClr val="accent3"/>
            </a:solidFill>
            <a:prstDash val="solid"/>
            <a:round/>
            <a:headEnd len="med" w="med" type="none"/>
            <a:tailEnd len="med" w="med" type="none"/>
          </a:ln>
        </p:spPr>
      </p:cxnSp>
      <p:sp>
        <p:nvSpPr>
          <p:cNvPr id="326" name="Google Shape;326;p51"/>
          <p:cNvSpPr txBox="1"/>
          <p:nvPr/>
        </p:nvSpPr>
        <p:spPr>
          <a:xfrm>
            <a:off x="520015" y="106880"/>
            <a:ext cx="6386400" cy="7221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latin typeface="Helvetica Neue"/>
                <a:ea typeface="Helvetica Neue"/>
                <a:cs typeface="Helvetica Neue"/>
                <a:sym typeface="Helvetica Neue"/>
              </a:rPr>
              <a:t>[FLOW</a:t>
            </a:r>
            <a:r>
              <a:rPr b="1" lang="en">
                <a:solidFill>
                  <a:srgbClr val="000000"/>
                </a:solidFill>
                <a:latin typeface="Helvetica Neue"/>
                <a:ea typeface="Helvetica Neue"/>
                <a:cs typeface="Helvetica Neue"/>
                <a:sym typeface="Helvetica Neue"/>
              </a:rPr>
              <a:t> </a:t>
            </a:r>
            <a:r>
              <a:rPr b="1" lang="en">
                <a:latin typeface="Helvetica Neue"/>
                <a:ea typeface="Helvetica Neue"/>
                <a:cs typeface="Helvetica Neue"/>
                <a:sym typeface="Helvetica Neue"/>
              </a:rPr>
              <a:t>CHART</a:t>
            </a:r>
            <a:r>
              <a:rPr b="1" lang="en">
                <a:solidFill>
                  <a:srgbClr val="000000"/>
                </a:solidFill>
                <a:latin typeface="Helvetica Neue"/>
                <a:ea typeface="Helvetica Neue"/>
                <a:cs typeface="Helvetica Neue"/>
                <a:sym typeface="Helvetica Neue"/>
              </a:rPr>
              <a:t> 1</a:t>
            </a:r>
            <a:r>
              <a:rPr b="1" lang="en">
                <a:latin typeface="Helvetica Neue"/>
                <a:ea typeface="Helvetica Neue"/>
                <a:cs typeface="Helvetica Neue"/>
                <a:sym typeface="Helvetica Neue"/>
              </a:rPr>
              <a:t>] </a:t>
            </a:r>
            <a:endParaRPr b="1">
              <a:latin typeface="Helvetica Neue"/>
              <a:ea typeface="Helvetica Neue"/>
              <a:cs typeface="Helvetica Neue"/>
              <a:sym typeface="Helvetica Neue"/>
            </a:endParaRPr>
          </a:p>
          <a:p>
            <a:pPr indent="0" lvl="0" marL="0" rtl="0" algn="l">
              <a:spcBef>
                <a:spcPts val="0"/>
              </a:spcBef>
              <a:spcAft>
                <a:spcPts val="0"/>
              </a:spcAft>
              <a:buNone/>
            </a:pPr>
            <a:r>
              <a:rPr b="1" lang="en" sz="2400">
                <a:solidFill>
                  <a:srgbClr val="000000"/>
                </a:solidFill>
                <a:latin typeface="Helvetica Neue"/>
                <a:ea typeface="Helvetica Neue"/>
                <a:cs typeface="Helvetica Neue"/>
                <a:sym typeface="Helvetica Neue"/>
              </a:rPr>
              <a:t>Stage of Business</a:t>
            </a:r>
            <a:endParaRPr b="1" sz="2400">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sp>
        <p:nvSpPr>
          <p:cNvPr id="331" name="Google Shape;331;p52"/>
          <p:cNvSpPr txBox="1"/>
          <p:nvPr>
            <p:ph idx="4294967295" type="body"/>
          </p:nvPr>
        </p:nvSpPr>
        <p:spPr>
          <a:xfrm>
            <a:off x="4415500" y="4767000"/>
            <a:ext cx="4416000" cy="3765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1200"/>
              </a:spcAft>
              <a:buNone/>
            </a:pPr>
            <a:r>
              <a:rPr lang="en" sz="1000">
                <a:latin typeface="Helvetica Neue"/>
                <a:ea typeface="Helvetica Neue"/>
                <a:cs typeface="Helvetica Neue"/>
                <a:sym typeface="Helvetica Neue"/>
              </a:rPr>
              <a:t>*Startup competitions and pitching events may provide some early </a:t>
            </a:r>
            <a:r>
              <a:rPr lang="en" sz="1000"/>
              <a:t>financing</a:t>
            </a:r>
            <a:r>
              <a:rPr lang="en" sz="1000">
                <a:latin typeface="Helvetica Neue"/>
                <a:ea typeface="Helvetica Neue"/>
                <a:cs typeface="Helvetica Neue"/>
                <a:sym typeface="Helvetica Neue"/>
              </a:rPr>
              <a:t> to help kick off an idea, but they are often highly competitiv</a:t>
            </a:r>
            <a:r>
              <a:rPr lang="en" sz="1000"/>
              <a:t>e </a:t>
            </a:r>
            <a:r>
              <a:rPr lang="en" sz="1000">
                <a:latin typeface="Helvetica Neue"/>
                <a:ea typeface="Helvetica Neue"/>
                <a:cs typeface="Helvetica Neue"/>
                <a:sym typeface="Helvetica Neue"/>
              </a:rPr>
              <a:t>** Government or NGO grants exist but often involve a complex application process and can sometimes be restrictive in nature</a:t>
            </a:r>
            <a:endParaRPr sz="1000">
              <a:latin typeface="Helvetica Neue"/>
              <a:ea typeface="Helvetica Neue"/>
              <a:cs typeface="Helvetica Neue"/>
              <a:sym typeface="Helvetica Neue"/>
            </a:endParaRPr>
          </a:p>
        </p:txBody>
      </p:sp>
      <p:sp>
        <p:nvSpPr>
          <p:cNvPr id="332" name="Google Shape;332;p52"/>
          <p:cNvSpPr txBox="1"/>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sz="800">
                <a:solidFill>
                  <a:srgbClr val="FFFFFF"/>
                </a:solidFill>
              </a:rPr>
              <a:t>‹#›</a:t>
            </a:fld>
            <a:endParaRPr sz="800">
              <a:solidFill>
                <a:srgbClr val="FFFFFF"/>
              </a:solidFill>
            </a:endParaRPr>
          </a:p>
        </p:txBody>
      </p:sp>
      <p:sp>
        <p:nvSpPr>
          <p:cNvPr id="333" name="Google Shape;333;p52"/>
          <p:cNvSpPr txBox="1"/>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800">
                <a:solidFill>
                  <a:srgbClr val="595959"/>
                </a:solidFill>
              </a:rPr>
              <a:t>Launch League | Let’s Talk Financing!</a:t>
            </a:r>
            <a:endParaRPr sz="800">
              <a:solidFill>
                <a:srgbClr val="595959"/>
              </a:solidFill>
            </a:endParaRPr>
          </a:p>
        </p:txBody>
      </p:sp>
      <p:sp>
        <p:nvSpPr>
          <p:cNvPr id="334" name="Google Shape;334;p52"/>
          <p:cNvSpPr txBox="1"/>
          <p:nvPr/>
        </p:nvSpPr>
        <p:spPr>
          <a:xfrm>
            <a:off x="520015" y="106880"/>
            <a:ext cx="6386400" cy="7221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latin typeface="Helvetica Neue"/>
                <a:ea typeface="Helvetica Neue"/>
                <a:cs typeface="Helvetica Neue"/>
                <a:sym typeface="Helvetica Neue"/>
              </a:rPr>
              <a:t>[</a:t>
            </a:r>
            <a:r>
              <a:rPr b="1" lang="en">
                <a:solidFill>
                  <a:srgbClr val="000000"/>
                </a:solidFill>
                <a:latin typeface="Helvetica Neue"/>
                <a:ea typeface="Helvetica Neue"/>
                <a:cs typeface="Helvetica Neue"/>
                <a:sym typeface="Helvetica Neue"/>
              </a:rPr>
              <a:t>FUNDING MATRIX 1</a:t>
            </a:r>
            <a:r>
              <a:rPr b="1" lang="en">
                <a:latin typeface="Helvetica Neue"/>
                <a:ea typeface="Helvetica Neue"/>
                <a:cs typeface="Helvetica Neue"/>
                <a:sym typeface="Helvetica Neue"/>
              </a:rPr>
              <a:t>] </a:t>
            </a:r>
            <a:endParaRPr b="1">
              <a:latin typeface="Helvetica Neue"/>
              <a:ea typeface="Helvetica Neue"/>
              <a:cs typeface="Helvetica Neue"/>
              <a:sym typeface="Helvetica Neue"/>
            </a:endParaRPr>
          </a:p>
          <a:p>
            <a:pPr indent="0" lvl="0" marL="0" rtl="0" algn="l">
              <a:spcBef>
                <a:spcPts val="0"/>
              </a:spcBef>
              <a:spcAft>
                <a:spcPts val="0"/>
              </a:spcAft>
              <a:buNone/>
            </a:pPr>
            <a:r>
              <a:rPr b="1" lang="en" sz="2400">
                <a:solidFill>
                  <a:srgbClr val="000000"/>
                </a:solidFill>
                <a:latin typeface="Helvetica Neue"/>
                <a:ea typeface="Helvetica Neue"/>
                <a:cs typeface="Helvetica Neue"/>
                <a:sym typeface="Helvetica Neue"/>
              </a:rPr>
              <a:t>Stage of Business</a:t>
            </a:r>
            <a:endParaRPr b="1" sz="2400">
              <a:solidFill>
                <a:srgbClr val="000000"/>
              </a:solidFill>
              <a:latin typeface="Helvetica Neue"/>
              <a:ea typeface="Helvetica Neue"/>
              <a:cs typeface="Helvetica Neue"/>
              <a:sym typeface="Helvetica Neue"/>
            </a:endParaRPr>
          </a:p>
        </p:txBody>
      </p:sp>
      <p:sp>
        <p:nvSpPr>
          <p:cNvPr id="335" name="Google Shape;335;p52"/>
          <p:cNvSpPr txBox="1"/>
          <p:nvPr/>
        </p:nvSpPr>
        <p:spPr>
          <a:xfrm>
            <a:off x="548640" y="828980"/>
            <a:ext cx="7784100" cy="5334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200">
                <a:solidFill>
                  <a:srgbClr val="595959"/>
                </a:solidFill>
                <a:latin typeface="Helvetica Neue"/>
                <a:ea typeface="Helvetica Neue"/>
                <a:cs typeface="Helvetica Neue"/>
                <a:sym typeface="Helvetica Neue"/>
              </a:rPr>
              <a:t>The </a:t>
            </a:r>
            <a:r>
              <a:rPr lang="en" sz="1200">
                <a:solidFill>
                  <a:srgbClr val="595959"/>
                </a:solidFill>
                <a:latin typeface="Helvetica Neue"/>
                <a:ea typeface="Helvetica Neue"/>
                <a:cs typeface="Helvetica Neue"/>
                <a:sym typeface="Helvetica Neue"/>
              </a:rPr>
              <a:t>financing</a:t>
            </a:r>
            <a:r>
              <a:rPr lang="en" sz="1200">
                <a:solidFill>
                  <a:srgbClr val="595959"/>
                </a:solidFill>
                <a:latin typeface="Helvetica Neue"/>
                <a:ea typeface="Helvetica Neue"/>
                <a:cs typeface="Helvetica Neue"/>
                <a:sym typeface="Helvetica Neue"/>
              </a:rPr>
              <a:t> matrix below shows examples of the types of </a:t>
            </a:r>
            <a:r>
              <a:rPr lang="en" sz="1200">
                <a:solidFill>
                  <a:srgbClr val="595959"/>
                </a:solidFill>
                <a:latin typeface="Helvetica Neue"/>
                <a:ea typeface="Helvetica Neue"/>
                <a:cs typeface="Helvetica Neue"/>
                <a:sym typeface="Helvetica Neue"/>
              </a:rPr>
              <a:t>financing</a:t>
            </a:r>
            <a:r>
              <a:rPr lang="en" sz="1200">
                <a:solidFill>
                  <a:srgbClr val="595959"/>
                </a:solidFill>
                <a:latin typeface="Helvetica Neue"/>
                <a:ea typeface="Helvetica Neue"/>
                <a:cs typeface="Helvetica Neue"/>
                <a:sym typeface="Helvetica Neue"/>
              </a:rPr>
              <a:t> that are available for each stage of business.</a:t>
            </a:r>
            <a:endParaRPr sz="1200">
              <a:solidFill>
                <a:srgbClr val="595959"/>
              </a:solidFill>
              <a:latin typeface="Helvetica Neue"/>
              <a:ea typeface="Helvetica Neue"/>
              <a:cs typeface="Helvetica Neue"/>
              <a:sym typeface="Helvetica Neue"/>
            </a:endParaRPr>
          </a:p>
        </p:txBody>
      </p:sp>
      <p:graphicFrame>
        <p:nvGraphicFramePr>
          <p:cNvPr id="336" name="Google Shape;336;p52"/>
          <p:cNvGraphicFramePr/>
          <p:nvPr/>
        </p:nvGraphicFramePr>
        <p:xfrm>
          <a:off x="548640" y="1524025"/>
          <a:ext cx="3000000" cy="3000000"/>
        </p:xfrm>
        <a:graphic>
          <a:graphicData uri="http://schemas.openxmlformats.org/drawingml/2006/table">
            <a:tbl>
              <a:tblPr>
                <a:noFill/>
                <a:tableStyleId>{7EF0A638-DBC0-4FBA-A3E7-3556592E3FD4}</a:tableStyleId>
              </a:tblPr>
              <a:tblGrid>
                <a:gridCol w="722925"/>
                <a:gridCol w="549125"/>
                <a:gridCol w="510400"/>
                <a:gridCol w="592625"/>
                <a:gridCol w="578300"/>
                <a:gridCol w="548075"/>
                <a:gridCol w="535400"/>
                <a:gridCol w="501850"/>
                <a:gridCol w="506650"/>
                <a:gridCol w="506075"/>
                <a:gridCol w="560700"/>
                <a:gridCol w="593975"/>
                <a:gridCol w="508175"/>
                <a:gridCol w="568825"/>
              </a:tblGrid>
              <a:tr h="324050">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gridSpan="2">
                  <a:txBody>
                    <a:bodyPr/>
                    <a:lstStyle/>
                    <a:p>
                      <a:pPr indent="0" lvl="0" marL="0" rtl="0" algn="ctr">
                        <a:spcBef>
                          <a:spcPts val="0"/>
                        </a:spcBef>
                        <a:spcAft>
                          <a:spcPts val="0"/>
                        </a:spcAft>
                        <a:buNone/>
                      </a:pPr>
                      <a:r>
                        <a:rPr b="1" lang="en" sz="1000">
                          <a:solidFill>
                            <a:srgbClr val="FFFFFF"/>
                          </a:solidFill>
                          <a:latin typeface="Helvetica Neue"/>
                          <a:ea typeface="Helvetica Neue"/>
                          <a:cs typeface="Helvetica Neue"/>
                          <a:sym typeface="Helvetica Neue"/>
                        </a:rPr>
                        <a:t>INTERNAL</a:t>
                      </a:r>
                      <a:endParaRPr b="1" sz="1000">
                        <a:solidFill>
                          <a:srgbClr val="FFFFFF"/>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33AA1"/>
                    </a:solidFill>
                  </a:tcPr>
                </a:tc>
                <a:tc hMerge="1"/>
                <a:tc gridSpan="2">
                  <a:txBody>
                    <a:bodyPr/>
                    <a:lstStyle/>
                    <a:p>
                      <a:pPr indent="0" lvl="0" marL="0" rtl="0" algn="ctr">
                        <a:spcBef>
                          <a:spcPts val="0"/>
                        </a:spcBef>
                        <a:spcAft>
                          <a:spcPts val="0"/>
                        </a:spcAft>
                        <a:buNone/>
                      </a:pPr>
                      <a:r>
                        <a:rPr b="1" lang="en" sz="1000">
                          <a:solidFill>
                            <a:srgbClr val="FFFFFF"/>
                          </a:solidFill>
                          <a:latin typeface="Helvetica Neue"/>
                          <a:ea typeface="Helvetica Neue"/>
                          <a:cs typeface="Helvetica Neue"/>
                          <a:sym typeface="Helvetica Neue"/>
                        </a:rPr>
                        <a:t>GRANTS</a:t>
                      </a:r>
                      <a:endParaRPr b="1" sz="1000">
                        <a:solidFill>
                          <a:srgbClr val="FFFFFF"/>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33AA1"/>
                    </a:solidFill>
                  </a:tcPr>
                </a:tc>
                <a:tc hMerge="1"/>
                <a:tc gridSpan="5">
                  <a:txBody>
                    <a:bodyPr/>
                    <a:lstStyle/>
                    <a:p>
                      <a:pPr indent="0" lvl="0" marL="0" rtl="0" algn="ctr">
                        <a:spcBef>
                          <a:spcPts val="0"/>
                        </a:spcBef>
                        <a:spcAft>
                          <a:spcPts val="0"/>
                        </a:spcAft>
                        <a:buNone/>
                      </a:pPr>
                      <a:r>
                        <a:rPr b="1" lang="en" sz="1000">
                          <a:solidFill>
                            <a:srgbClr val="FFFFFF"/>
                          </a:solidFill>
                          <a:latin typeface="Helvetica Neue"/>
                          <a:ea typeface="Helvetica Neue"/>
                          <a:cs typeface="Helvetica Neue"/>
                          <a:sym typeface="Helvetica Neue"/>
                        </a:rPr>
                        <a:t>DEBT</a:t>
                      </a:r>
                      <a:endParaRPr b="1" sz="1000">
                        <a:solidFill>
                          <a:srgbClr val="FFFFFF"/>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33AA1"/>
                    </a:solidFill>
                  </a:tcPr>
                </a:tc>
                <a:tc hMerge="1"/>
                <a:tc hMerge="1"/>
                <a:tc hMerge="1"/>
                <a:tc hMerge="1"/>
                <a:tc gridSpan="4">
                  <a:txBody>
                    <a:bodyPr/>
                    <a:lstStyle/>
                    <a:p>
                      <a:pPr indent="0" lvl="0" marL="0" rtl="0" algn="ctr">
                        <a:spcBef>
                          <a:spcPts val="0"/>
                        </a:spcBef>
                        <a:spcAft>
                          <a:spcPts val="0"/>
                        </a:spcAft>
                        <a:buNone/>
                      </a:pPr>
                      <a:r>
                        <a:rPr b="1" lang="en" sz="1000">
                          <a:solidFill>
                            <a:srgbClr val="FFFFFF"/>
                          </a:solidFill>
                          <a:latin typeface="Helvetica Neue"/>
                          <a:ea typeface="Helvetica Neue"/>
                          <a:cs typeface="Helvetica Neue"/>
                          <a:sym typeface="Helvetica Neue"/>
                        </a:rPr>
                        <a:t>INVESTMENT</a:t>
                      </a:r>
                      <a:endParaRPr b="1" sz="1000">
                        <a:solidFill>
                          <a:srgbClr val="FFFFFF"/>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133AA1"/>
                    </a:solidFill>
                  </a:tcPr>
                </a:tc>
                <a:tc hMerge="1"/>
                <a:tc hMerge="1"/>
                <a:tc hMerge="1"/>
              </a:tr>
              <a:tr h="463875">
                <a:tc>
                  <a:txBody>
                    <a:bodyPr/>
                    <a:lstStyle/>
                    <a:p>
                      <a:pPr indent="0" lvl="0" marL="0" rtl="0" algn="ctr">
                        <a:spcBef>
                          <a:spcPts val="0"/>
                        </a:spcBef>
                        <a:spcAft>
                          <a:spcPts val="0"/>
                        </a:spcAft>
                        <a:buNone/>
                      </a:pPr>
                      <a:r>
                        <a:rPr b="1" lang="en" sz="1000">
                          <a:solidFill>
                            <a:srgbClr val="595959"/>
                          </a:solidFill>
                          <a:latin typeface="Helvetica Neue"/>
                          <a:ea typeface="Helvetica Neue"/>
                          <a:cs typeface="Helvetica Neue"/>
                          <a:sym typeface="Helvetica Neue"/>
                        </a:rPr>
                        <a:t>STAGE</a:t>
                      </a:r>
                      <a:endParaRPr b="1">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BF0FD"/>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Bootstrap</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Sales</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Pre-launch events*</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Gov/NGO funds**</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Bank overdraft</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Bank </a:t>
                      </a:r>
                      <a:br>
                        <a:rPr lang="en" sz="900">
                          <a:solidFill>
                            <a:srgbClr val="FFFFFF"/>
                          </a:solidFill>
                          <a:latin typeface="Helvetica Neue"/>
                          <a:ea typeface="Helvetica Neue"/>
                          <a:cs typeface="Helvetica Neue"/>
                          <a:sym typeface="Helvetica Neue"/>
                        </a:rPr>
                      </a:br>
                      <a:r>
                        <a:rPr lang="en" sz="900">
                          <a:solidFill>
                            <a:srgbClr val="FFFFFF"/>
                          </a:solidFill>
                          <a:latin typeface="Helvetica Neue"/>
                          <a:ea typeface="Helvetica Neue"/>
                          <a:cs typeface="Helvetica Neue"/>
                          <a:sym typeface="Helvetica Neue"/>
                        </a:rPr>
                        <a:t>loan</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SMME Finance</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Secured loan</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Gov </a:t>
                      </a:r>
                      <a:br>
                        <a:rPr lang="en" sz="900">
                          <a:solidFill>
                            <a:srgbClr val="FFFFFF"/>
                          </a:solidFill>
                          <a:latin typeface="Helvetica Neue"/>
                          <a:ea typeface="Helvetica Neue"/>
                          <a:cs typeface="Helvetica Neue"/>
                          <a:sym typeface="Helvetica Neue"/>
                        </a:rPr>
                      </a:br>
                      <a:r>
                        <a:rPr lang="en" sz="900">
                          <a:solidFill>
                            <a:srgbClr val="FFFFFF"/>
                          </a:solidFill>
                          <a:latin typeface="Helvetica Neue"/>
                          <a:ea typeface="Helvetica Neue"/>
                          <a:cs typeface="Helvetica Neue"/>
                          <a:sym typeface="Helvetica Neue"/>
                        </a:rPr>
                        <a:t>loan</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Family/</a:t>
                      </a:r>
                      <a:br>
                        <a:rPr lang="en" sz="900">
                          <a:solidFill>
                            <a:srgbClr val="FFFFFF"/>
                          </a:solidFill>
                          <a:latin typeface="Helvetica Neue"/>
                          <a:ea typeface="Helvetica Neue"/>
                          <a:cs typeface="Helvetica Neue"/>
                          <a:sym typeface="Helvetica Neue"/>
                        </a:rPr>
                      </a:br>
                      <a:r>
                        <a:rPr lang="en" sz="900">
                          <a:solidFill>
                            <a:srgbClr val="FFFFFF"/>
                          </a:solidFill>
                          <a:latin typeface="Helvetica Neue"/>
                          <a:ea typeface="Helvetica Neue"/>
                          <a:cs typeface="Helvetica Neue"/>
                          <a:sym typeface="Helvetica Neue"/>
                        </a:rPr>
                        <a:t>Friends</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Incubator/</a:t>
                      </a:r>
                      <a:br>
                        <a:rPr lang="en" sz="900">
                          <a:solidFill>
                            <a:srgbClr val="FFFFFF"/>
                          </a:solidFill>
                          <a:latin typeface="Helvetica Neue"/>
                          <a:ea typeface="Helvetica Neue"/>
                          <a:cs typeface="Helvetica Neue"/>
                          <a:sym typeface="Helvetica Neue"/>
                        </a:rPr>
                      </a:br>
                      <a:r>
                        <a:rPr lang="en" sz="900">
                          <a:solidFill>
                            <a:srgbClr val="FFFFFF"/>
                          </a:solidFill>
                          <a:latin typeface="Helvetica Neue"/>
                          <a:ea typeface="Helvetica Neue"/>
                          <a:cs typeface="Helvetica Neue"/>
                          <a:sym typeface="Helvetica Neue"/>
                        </a:rPr>
                        <a:t>Accelerator</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Angel Investor</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c>
                  <a:txBody>
                    <a:bodyPr/>
                    <a:lstStyle/>
                    <a:p>
                      <a:pPr indent="0" lvl="0" marL="0" rtl="0" algn="ctr">
                        <a:spcBef>
                          <a:spcPts val="0"/>
                        </a:spcBef>
                        <a:spcAft>
                          <a:spcPts val="0"/>
                        </a:spcAft>
                        <a:buNone/>
                      </a:pPr>
                      <a:r>
                        <a:rPr lang="en" sz="900">
                          <a:solidFill>
                            <a:srgbClr val="FFFFFF"/>
                          </a:solidFill>
                          <a:latin typeface="Helvetica Neue"/>
                          <a:ea typeface="Helvetica Neue"/>
                          <a:cs typeface="Helvetica Neue"/>
                          <a:sym typeface="Helvetica Neue"/>
                        </a:rPr>
                        <a:t>Venture Capital</a:t>
                      </a:r>
                      <a:endParaRPr sz="900">
                        <a:solidFill>
                          <a:srgbClr val="FFFFFF"/>
                        </a:solidFill>
                        <a:latin typeface="Helvetica Neue"/>
                        <a:ea typeface="Helvetica Neue"/>
                        <a:cs typeface="Helvetica Neue"/>
                        <a:sym typeface="Helvetica Neue"/>
                      </a:endParaRPr>
                    </a:p>
                  </a:txBody>
                  <a:tcPr marT="91425" marB="91425" marR="0" marL="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solidFill>
                      <a:srgbClr val="133AA1"/>
                    </a:solidFill>
                  </a:tcPr>
                </a:tc>
              </a:tr>
              <a:tr h="463875">
                <a:tc>
                  <a:txBody>
                    <a:bodyPr/>
                    <a:lstStyle/>
                    <a:p>
                      <a:pPr indent="0" lvl="0" marL="0" rtl="0" algn="ctr">
                        <a:spcBef>
                          <a:spcPts val="0"/>
                        </a:spcBef>
                        <a:spcAft>
                          <a:spcPts val="0"/>
                        </a:spcAft>
                        <a:buNone/>
                      </a:pPr>
                      <a:r>
                        <a:rPr lang="en" sz="800">
                          <a:solidFill>
                            <a:srgbClr val="595959"/>
                          </a:solidFill>
                          <a:latin typeface="Helvetica Neue"/>
                          <a:ea typeface="Helvetica Neue"/>
                          <a:cs typeface="Helvetica Neue"/>
                          <a:sym typeface="Helvetica Neue"/>
                        </a:rPr>
                        <a:t>Idea</a:t>
                      </a:r>
                      <a:endParaRPr sz="800">
                        <a:solidFill>
                          <a:srgbClr val="595959"/>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BF0FD"/>
                    </a:solidFill>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63875">
                <a:tc>
                  <a:txBody>
                    <a:bodyPr/>
                    <a:lstStyle/>
                    <a:p>
                      <a:pPr indent="0" lvl="0" marL="0" rtl="0" algn="ctr">
                        <a:spcBef>
                          <a:spcPts val="0"/>
                        </a:spcBef>
                        <a:spcAft>
                          <a:spcPts val="0"/>
                        </a:spcAft>
                        <a:buNone/>
                      </a:pPr>
                      <a:r>
                        <a:rPr lang="en" sz="800">
                          <a:solidFill>
                            <a:srgbClr val="595959"/>
                          </a:solidFill>
                          <a:latin typeface="Helvetica Neue"/>
                          <a:ea typeface="Helvetica Neue"/>
                          <a:cs typeface="Helvetica Neue"/>
                          <a:sym typeface="Helvetica Neue"/>
                        </a:rPr>
                        <a:t>Pre-profit</a:t>
                      </a:r>
                      <a:endParaRPr sz="800">
                        <a:solidFill>
                          <a:srgbClr val="595959"/>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BF0FD"/>
                    </a:solidFill>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63875">
                <a:tc>
                  <a:txBody>
                    <a:bodyPr/>
                    <a:lstStyle/>
                    <a:p>
                      <a:pPr indent="0" lvl="0" marL="0" rtl="0" algn="ctr">
                        <a:spcBef>
                          <a:spcPts val="0"/>
                        </a:spcBef>
                        <a:spcAft>
                          <a:spcPts val="0"/>
                        </a:spcAft>
                        <a:buNone/>
                      </a:pPr>
                      <a:r>
                        <a:rPr lang="en" sz="800">
                          <a:solidFill>
                            <a:srgbClr val="595959"/>
                          </a:solidFill>
                          <a:latin typeface="Helvetica Neue"/>
                          <a:ea typeface="Helvetica Neue"/>
                          <a:cs typeface="Helvetica Neue"/>
                          <a:sym typeface="Helvetica Neue"/>
                        </a:rPr>
                        <a:t>Established (stressed)</a:t>
                      </a:r>
                      <a:endParaRPr sz="800">
                        <a:solidFill>
                          <a:srgbClr val="595959"/>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BF0FD"/>
                    </a:solidFill>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63875">
                <a:tc>
                  <a:txBody>
                    <a:bodyPr/>
                    <a:lstStyle/>
                    <a:p>
                      <a:pPr indent="0" lvl="0" marL="0" rtl="0" algn="ctr">
                        <a:spcBef>
                          <a:spcPts val="0"/>
                        </a:spcBef>
                        <a:spcAft>
                          <a:spcPts val="0"/>
                        </a:spcAft>
                        <a:buNone/>
                      </a:pPr>
                      <a:r>
                        <a:rPr lang="en" sz="800">
                          <a:solidFill>
                            <a:srgbClr val="595959"/>
                          </a:solidFill>
                          <a:latin typeface="Helvetica Neue"/>
                          <a:ea typeface="Helvetica Neue"/>
                          <a:cs typeface="Helvetica Neue"/>
                          <a:sym typeface="Helvetica Neue"/>
                        </a:rPr>
                        <a:t>Established (stable)</a:t>
                      </a:r>
                      <a:endParaRPr sz="800">
                        <a:solidFill>
                          <a:srgbClr val="595959"/>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BF0FD"/>
                    </a:solidFill>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26700">
                <a:tc>
                  <a:txBody>
                    <a:bodyPr/>
                    <a:lstStyle/>
                    <a:p>
                      <a:pPr indent="0" lvl="0" marL="0" rtl="0" algn="ctr">
                        <a:spcBef>
                          <a:spcPts val="0"/>
                        </a:spcBef>
                        <a:spcAft>
                          <a:spcPts val="0"/>
                        </a:spcAft>
                        <a:buNone/>
                      </a:pPr>
                      <a:r>
                        <a:rPr lang="en" sz="800">
                          <a:solidFill>
                            <a:srgbClr val="595959"/>
                          </a:solidFill>
                          <a:latin typeface="Helvetica Neue"/>
                          <a:ea typeface="Helvetica Neue"/>
                          <a:cs typeface="Helvetica Neue"/>
                          <a:sym typeface="Helvetica Neue"/>
                        </a:rPr>
                        <a:t>Profitable &amp; growing</a:t>
                      </a:r>
                      <a:endParaRPr sz="800">
                        <a:solidFill>
                          <a:srgbClr val="595959"/>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BF0FD"/>
                    </a:solidFill>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000">
                        <a:solidFill>
                          <a:srgbClr val="595959"/>
                        </a:solidFill>
                        <a:latin typeface="Helvetica Neue"/>
                        <a:ea typeface="Helvetica Neue"/>
                        <a:cs typeface="Helvetica Neue"/>
                        <a:sym typeface="Helvetica Neue"/>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37" name="Google Shape;337;p52"/>
          <p:cNvSpPr/>
          <p:nvPr/>
        </p:nvSpPr>
        <p:spPr>
          <a:xfrm>
            <a:off x="1615475" y="29330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2"/>
          <p:cNvSpPr/>
          <p:nvPr/>
        </p:nvSpPr>
        <p:spPr>
          <a:xfrm>
            <a:off x="1615475" y="24939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2"/>
          <p:cNvSpPr/>
          <p:nvPr/>
        </p:nvSpPr>
        <p:spPr>
          <a:xfrm>
            <a:off x="2704325" y="29330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2"/>
          <p:cNvSpPr/>
          <p:nvPr/>
        </p:nvSpPr>
        <p:spPr>
          <a:xfrm>
            <a:off x="2704325" y="24939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2"/>
          <p:cNvSpPr/>
          <p:nvPr/>
        </p:nvSpPr>
        <p:spPr>
          <a:xfrm>
            <a:off x="3304300" y="29330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2"/>
          <p:cNvSpPr/>
          <p:nvPr/>
        </p:nvSpPr>
        <p:spPr>
          <a:xfrm>
            <a:off x="3304300" y="24939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2"/>
          <p:cNvSpPr/>
          <p:nvPr/>
        </p:nvSpPr>
        <p:spPr>
          <a:xfrm>
            <a:off x="2113200" y="29330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2"/>
          <p:cNvSpPr/>
          <p:nvPr/>
        </p:nvSpPr>
        <p:spPr>
          <a:xfrm>
            <a:off x="3826725" y="29330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2"/>
          <p:cNvSpPr/>
          <p:nvPr/>
        </p:nvSpPr>
        <p:spPr>
          <a:xfrm>
            <a:off x="7002525" y="292075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2"/>
          <p:cNvSpPr/>
          <p:nvPr/>
        </p:nvSpPr>
        <p:spPr>
          <a:xfrm>
            <a:off x="7602500" y="292075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2"/>
          <p:cNvSpPr/>
          <p:nvPr/>
        </p:nvSpPr>
        <p:spPr>
          <a:xfrm>
            <a:off x="6458100" y="292075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2"/>
          <p:cNvSpPr/>
          <p:nvPr/>
        </p:nvSpPr>
        <p:spPr>
          <a:xfrm>
            <a:off x="8124925" y="292075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2"/>
          <p:cNvSpPr/>
          <p:nvPr/>
        </p:nvSpPr>
        <p:spPr>
          <a:xfrm>
            <a:off x="7002525" y="25050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2"/>
          <p:cNvSpPr/>
          <p:nvPr/>
        </p:nvSpPr>
        <p:spPr>
          <a:xfrm>
            <a:off x="6458100" y="25050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2"/>
          <p:cNvSpPr/>
          <p:nvPr/>
        </p:nvSpPr>
        <p:spPr>
          <a:xfrm>
            <a:off x="7002525" y="343182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2"/>
          <p:cNvSpPr/>
          <p:nvPr/>
        </p:nvSpPr>
        <p:spPr>
          <a:xfrm>
            <a:off x="7602500" y="343182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2"/>
          <p:cNvSpPr/>
          <p:nvPr/>
        </p:nvSpPr>
        <p:spPr>
          <a:xfrm>
            <a:off x="7602500" y="38667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2"/>
          <p:cNvSpPr/>
          <p:nvPr/>
        </p:nvSpPr>
        <p:spPr>
          <a:xfrm>
            <a:off x="8124925" y="38667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2"/>
          <p:cNvSpPr/>
          <p:nvPr/>
        </p:nvSpPr>
        <p:spPr>
          <a:xfrm>
            <a:off x="8124925" y="43226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2"/>
          <p:cNvSpPr/>
          <p:nvPr/>
        </p:nvSpPr>
        <p:spPr>
          <a:xfrm>
            <a:off x="7002525" y="43226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2"/>
          <p:cNvSpPr/>
          <p:nvPr/>
        </p:nvSpPr>
        <p:spPr>
          <a:xfrm>
            <a:off x="3826725" y="343182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2"/>
          <p:cNvSpPr/>
          <p:nvPr/>
        </p:nvSpPr>
        <p:spPr>
          <a:xfrm>
            <a:off x="3826725" y="38667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2"/>
          <p:cNvSpPr/>
          <p:nvPr/>
        </p:nvSpPr>
        <p:spPr>
          <a:xfrm>
            <a:off x="3826725" y="43226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2"/>
          <p:cNvSpPr/>
          <p:nvPr/>
        </p:nvSpPr>
        <p:spPr>
          <a:xfrm>
            <a:off x="2113200" y="343182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2"/>
          <p:cNvSpPr/>
          <p:nvPr/>
        </p:nvSpPr>
        <p:spPr>
          <a:xfrm>
            <a:off x="2113200" y="38667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2"/>
          <p:cNvSpPr/>
          <p:nvPr/>
        </p:nvSpPr>
        <p:spPr>
          <a:xfrm>
            <a:off x="2113200" y="43226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2"/>
          <p:cNvSpPr/>
          <p:nvPr/>
        </p:nvSpPr>
        <p:spPr>
          <a:xfrm>
            <a:off x="4875363" y="343182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2"/>
          <p:cNvSpPr/>
          <p:nvPr/>
        </p:nvSpPr>
        <p:spPr>
          <a:xfrm>
            <a:off x="5414625" y="343182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2"/>
          <p:cNvSpPr/>
          <p:nvPr/>
        </p:nvSpPr>
        <p:spPr>
          <a:xfrm>
            <a:off x="5902025" y="343182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2"/>
          <p:cNvSpPr/>
          <p:nvPr/>
        </p:nvSpPr>
        <p:spPr>
          <a:xfrm>
            <a:off x="4875363" y="38667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2"/>
          <p:cNvSpPr/>
          <p:nvPr/>
        </p:nvSpPr>
        <p:spPr>
          <a:xfrm>
            <a:off x="5414625" y="38667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2"/>
          <p:cNvSpPr/>
          <p:nvPr/>
        </p:nvSpPr>
        <p:spPr>
          <a:xfrm>
            <a:off x="4336100" y="38667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2"/>
          <p:cNvSpPr/>
          <p:nvPr/>
        </p:nvSpPr>
        <p:spPr>
          <a:xfrm>
            <a:off x="5902025" y="3866700"/>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2"/>
          <p:cNvSpPr/>
          <p:nvPr/>
        </p:nvSpPr>
        <p:spPr>
          <a:xfrm>
            <a:off x="4875363" y="43226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2"/>
          <p:cNvSpPr/>
          <p:nvPr/>
        </p:nvSpPr>
        <p:spPr>
          <a:xfrm>
            <a:off x="5414625" y="43226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2"/>
          <p:cNvSpPr/>
          <p:nvPr/>
        </p:nvSpPr>
        <p:spPr>
          <a:xfrm>
            <a:off x="4336100" y="43226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2"/>
          <p:cNvSpPr/>
          <p:nvPr/>
        </p:nvSpPr>
        <p:spPr>
          <a:xfrm>
            <a:off x="5902025" y="43226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2"/>
          <p:cNvSpPr/>
          <p:nvPr/>
        </p:nvSpPr>
        <p:spPr>
          <a:xfrm>
            <a:off x="7602500" y="4322675"/>
            <a:ext cx="133500" cy="133500"/>
          </a:xfrm>
          <a:prstGeom prst="ellipse">
            <a:avLst/>
          </a:prstGeom>
          <a:solidFill>
            <a:srgbClr val="133AA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378" name="Shape 378"/>
        <p:cNvGrpSpPr/>
        <p:nvPr/>
      </p:nvGrpSpPr>
      <p:grpSpPr>
        <a:xfrm>
          <a:off x="0" y="0"/>
          <a:ext cx="0" cy="0"/>
          <a:chOff x="0" y="0"/>
          <a:chExt cx="0" cy="0"/>
        </a:xfrm>
      </p:grpSpPr>
      <p:sp>
        <p:nvSpPr>
          <p:cNvPr id="379" name="Google Shape;379;p53"/>
          <p:cNvSpPr txBox="1"/>
          <p:nvPr>
            <p:ph idx="4294967295" type="title"/>
          </p:nvPr>
        </p:nvSpPr>
        <p:spPr>
          <a:xfrm>
            <a:off x="457200" y="91450"/>
            <a:ext cx="6341700" cy="47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Helvetica Neue"/>
                <a:ea typeface="Helvetica Neue"/>
                <a:cs typeface="Helvetica Neue"/>
                <a:sym typeface="Helvetica Neue"/>
              </a:rPr>
              <a:t>Internally generated finance</a:t>
            </a:r>
            <a:endParaRPr sz="3000">
              <a:latin typeface="Helvetica Neue"/>
              <a:ea typeface="Helvetica Neue"/>
              <a:cs typeface="Helvetica Neue"/>
              <a:sym typeface="Helvetica Neue"/>
            </a:endParaRPr>
          </a:p>
        </p:txBody>
      </p:sp>
      <p:sp>
        <p:nvSpPr>
          <p:cNvPr id="380" name="Google Shape;380;p53"/>
          <p:cNvSpPr txBox="1"/>
          <p:nvPr>
            <p:ph idx="4294967295" type="body"/>
          </p:nvPr>
        </p:nvSpPr>
        <p:spPr>
          <a:xfrm>
            <a:off x="457200" y="646350"/>
            <a:ext cx="3628800" cy="429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Helvetica Neue"/>
                <a:ea typeface="Helvetica Neue"/>
                <a:cs typeface="Helvetica Neue"/>
                <a:sym typeface="Helvetica Neue"/>
              </a:rPr>
              <a:t>Bootstrapping</a:t>
            </a:r>
            <a:endParaRPr b="1">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200">
                <a:latin typeface="Helvetica Neue"/>
                <a:ea typeface="Helvetica Neue"/>
                <a:cs typeface="Helvetica Neue"/>
                <a:sym typeface="Helvetica Neue"/>
              </a:rPr>
              <a:t>This is a way of building a company using limited resources, usually just personal savings, until the business starts to generate revenue. Bootstrapping may also involve tapping into other non-financial resources around you.</a:t>
            </a:r>
            <a:endParaRPr sz="1200">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200">
                <a:latin typeface="Helvetica Neue"/>
                <a:ea typeface="Helvetica Neue"/>
                <a:cs typeface="Helvetica Neue"/>
                <a:sym typeface="Helvetica Neue"/>
              </a:rPr>
              <a:t>If an entrepreneur is unable to access finance early on, it may be helpful for them to map the resources that they have available to them. They can think wider about how they might start their business without having large amounts of starting capita</a:t>
            </a:r>
            <a:r>
              <a:rPr lang="en" sz="1200"/>
              <a:t>l</a:t>
            </a:r>
            <a:endParaRPr sz="1200"/>
          </a:p>
          <a:p>
            <a:pPr indent="0" lvl="0" marL="0" rtl="0" algn="l">
              <a:spcBef>
                <a:spcPts val="1200"/>
              </a:spcBef>
              <a:spcAft>
                <a:spcPts val="0"/>
              </a:spcAft>
              <a:buNone/>
            </a:pPr>
            <a:r>
              <a:rPr b="1" lang="en"/>
              <a:t>Bartering </a:t>
            </a:r>
            <a:endParaRPr b="1"/>
          </a:p>
          <a:p>
            <a:pPr indent="0" lvl="0" marL="0" rtl="0" algn="l">
              <a:spcBef>
                <a:spcPts val="0"/>
              </a:spcBef>
              <a:spcAft>
                <a:spcPts val="0"/>
              </a:spcAft>
              <a:buClr>
                <a:schemeClr val="dk1"/>
              </a:buClr>
              <a:buSzPts val="1100"/>
              <a:buFont typeface="Arial"/>
              <a:buNone/>
            </a:pPr>
            <a:r>
              <a:rPr lang="en" sz="1200"/>
              <a:t>Some businesses get support from bartering, which means exchanging goods/services for other goods/services. No money changes hands when bartering, and it can be a useful way to get started</a:t>
            </a:r>
            <a:endParaRPr sz="1500"/>
          </a:p>
        </p:txBody>
      </p:sp>
      <p:sp>
        <p:nvSpPr>
          <p:cNvPr id="381" name="Google Shape;381;p53"/>
          <p:cNvSpPr txBox="1"/>
          <p:nvPr>
            <p:ph idx="4294967295" type="body"/>
          </p:nvPr>
        </p:nvSpPr>
        <p:spPr>
          <a:xfrm>
            <a:off x="4114800" y="646450"/>
            <a:ext cx="3380400" cy="411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Helvetica Neue"/>
                <a:ea typeface="Helvetica Neue"/>
                <a:cs typeface="Helvetica Neue"/>
                <a:sym typeface="Helvetica Neue"/>
              </a:rPr>
              <a:t>Customers</a:t>
            </a:r>
            <a:endParaRPr b="1">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200">
                <a:latin typeface="Helvetica Neue"/>
                <a:ea typeface="Helvetica Neue"/>
                <a:cs typeface="Helvetica Neue"/>
                <a:sym typeface="Helvetica Neue"/>
              </a:rPr>
              <a:t>One of the ways to generate finances early is to focus on sales to your customers. Finding customers early on might be difficult, but there are some big advantages to having them:</a:t>
            </a:r>
            <a:endParaRPr sz="1200">
              <a:latin typeface="Helvetica Neue"/>
              <a:ea typeface="Helvetica Neue"/>
              <a:cs typeface="Helvetica Neue"/>
              <a:sym typeface="Helvetica Neue"/>
            </a:endParaRPr>
          </a:p>
          <a:p>
            <a:pPr indent="-304800" lvl="0" marL="457200" rtl="0" algn="l">
              <a:lnSpc>
                <a:spcPct val="115000"/>
              </a:lnSpc>
              <a:spcBef>
                <a:spcPts val="1200"/>
              </a:spcBef>
              <a:spcAft>
                <a:spcPts val="0"/>
              </a:spcAft>
              <a:buSzPts val="1200"/>
              <a:buFont typeface="Helvetica Neue"/>
              <a:buChar char="●"/>
            </a:pPr>
            <a:r>
              <a:rPr lang="en" sz="1200">
                <a:latin typeface="Helvetica Neue"/>
                <a:ea typeface="Helvetica Neue"/>
                <a:cs typeface="Helvetica Neue"/>
                <a:sym typeface="Helvetica Neue"/>
              </a:rPr>
              <a:t>Don’t take equity or want control</a:t>
            </a:r>
            <a:endParaRPr sz="1200">
              <a:latin typeface="Helvetica Neue"/>
              <a:ea typeface="Helvetica Neue"/>
              <a:cs typeface="Helvetica Neue"/>
              <a:sym typeface="Helvetica Neue"/>
            </a:endParaRPr>
          </a:p>
          <a:p>
            <a:pPr indent="-304800" lvl="0" marL="457200" rtl="0" algn="l">
              <a:lnSpc>
                <a:spcPct val="115000"/>
              </a:lnSpc>
              <a:spcBef>
                <a:spcPts val="0"/>
              </a:spcBef>
              <a:spcAft>
                <a:spcPts val="0"/>
              </a:spcAft>
              <a:buSzPts val="1200"/>
              <a:buFont typeface="Helvetica Neue"/>
              <a:buChar char="●"/>
            </a:pPr>
            <a:r>
              <a:rPr lang="en" sz="1200">
                <a:latin typeface="Helvetica Neue"/>
                <a:ea typeface="Helvetica Neue"/>
                <a:cs typeface="Helvetica Neue"/>
                <a:sym typeface="Helvetica Neue"/>
              </a:rPr>
              <a:t>Invest in your business again and again through purchases</a:t>
            </a:r>
            <a:endParaRPr sz="1200">
              <a:latin typeface="Helvetica Neue"/>
              <a:ea typeface="Helvetica Neue"/>
              <a:cs typeface="Helvetica Neue"/>
              <a:sym typeface="Helvetica Neue"/>
            </a:endParaRPr>
          </a:p>
          <a:p>
            <a:pPr indent="-304800" lvl="0" marL="457200" rtl="0" algn="l">
              <a:lnSpc>
                <a:spcPct val="115000"/>
              </a:lnSpc>
              <a:spcBef>
                <a:spcPts val="0"/>
              </a:spcBef>
              <a:spcAft>
                <a:spcPts val="0"/>
              </a:spcAft>
              <a:buSzPts val="1200"/>
              <a:buFont typeface="Helvetica Neue"/>
              <a:buChar char="●"/>
            </a:pPr>
            <a:r>
              <a:rPr lang="en" sz="1200">
                <a:latin typeface="Helvetica Neue"/>
                <a:ea typeface="Helvetica Neue"/>
                <a:cs typeface="Helvetica Neue"/>
                <a:sym typeface="Helvetica Neue"/>
              </a:rPr>
              <a:t>Will bring more customers to you</a:t>
            </a:r>
            <a:endParaRPr sz="1200">
              <a:latin typeface="Helvetica Neue"/>
              <a:ea typeface="Helvetica Neue"/>
              <a:cs typeface="Helvetica Neue"/>
              <a:sym typeface="Helvetica Neue"/>
            </a:endParaRPr>
          </a:p>
          <a:p>
            <a:pPr indent="-304800" lvl="0" marL="457200" rtl="0" algn="l">
              <a:lnSpc>
                <a:spcPct val="115000"/>
              </a:lnSpc>
              <a:spcBef>
                <a:spcPts val="0"/>
              </a:spcBef>
              <a:spcAft>
                <a:spcPts val="0"/>
              </a:spcAft>
              <a:buSzPts val="1200"/>
              <a:buFont typeface="Helvetica Neue"/>
              <a:buChar char="●"/>
            </a:pPr>
            <a:r>
              <a:rPr lang="en" sz="1200">
                <a:latin typeface="Helvetica Neue"/>
                <a:ea typeface="Helvetica Neue"/>
                <a:cs typeface="Helvetica Neue"/>
                <a:sym typeface="Helvetica Neue"/>
              </a:rPr>
              <a:t>Want your business to succeed</a:t>
            </a:r>
            <a:endParaRPr sz="1200">
              <a:latin typeface="Helvetica Neue"/>
              <a:ea typeface="Helvetica Neue"/>
              <a:cs typeface="Helvetica Neue"/>
              <a:sym typeface="Helvetica Neue"/>
            </a:endParaRPr>
          </a:p>
          <a:p>
            <a:pPr indent="-304800" lvl="0" marL="457200" rtl="0" algn="l">
              <a:lnSpc>
                <a:spcPct val="115000"/>
              </a:lnSpc>
              <a:spcBef>
                <a:spcPts val="0"/>
              </a:spcBef>
              <a:spcAft>
                <a:spcPts val="0"/>
              </a:spcAft>
              <a:buSzPts val="1200"/>
              <a:buFont typeface="Helvetica Neue"/>
              <a:buChar char="●"/>
            </a:pPr>
            <a:r>
              <a:rPr lang="en" sz="1200">
                <a:latin typeface="Helvetica Neue"/>
                <a:ea typeface="Helvetica Neue"/>
                <a:cs typeface="Helvetica Neue"/>
                <a:sym typeface="Helvetica Neue"/>
              </a:rPr>
              <a:t>Plentiful if you hit product market fit</a:t>
            </a:r>
            <a:endParaRPr sz="1200">
              <a:latin typeface="Helvetica Neue"/>
              <a:ea typeface="Helvetica Neue"/>
              <a:cs typeface="Helvetica Neue"/>
              <a:sym typeface="Helvetica Neue"/>
            </a:endParaRPr>
          </a:p>
          <a:p>
            <a:pPr indent="-304800" lvl="0" marL="457200" rtl="0" algn="l">
              <a:lnSpc>
                <a:spcPct val="115000"/>
              </a:lnSpc>
              <a:spcBef>
                <a:spcPts val="0"/>
              </a:spcBef>
              <a:spcAft>
                <a:spcPts val="0"/>
              </a:spcAft>
              <a:buSzPts val="1200"/>
              <a:buFont typeface="Helvetica Neue"/>
              <a:buChar char="●"/>
            </a:pPr>
            <a:r>
              <a:rPr lang="en" sz="1200">
                <a:latin typeface="Helvetica Neue"/>
                <a:ea typeface="Helvetica Neue"/>
                <a:cs typeface="Helvetica Neue"/>
                <a:sym typeface="Helvetica Neue"/>
              </a:rPr>
              <a:t>Need less from the SMME to make an investment</a:t>
            </a:r>
            <a:endParaRPr sz="1200">
              <a:latin typeface="Helvetica Neue"/>
              <a:ea typeface="Helvetica Neue"/>
              <a:cs typeface="Helvetica Neue"/>
              <a:sym typeface="Helvetica Neue"/>
            </a:endParaRPr>
          </a:p>
          <a:p>
            <a:pPr indent="0" lvl="0" marL="0" rtl="0" algn="l">
              <a:spcBef>
                <a:spcPts val="1200"/>
              </a:spcBef>
              <a:spcAft>
                <a:spcPts val="1200"/>
              </a:spcAft>
              <a:buNone/>
            </a:pPr>
            <a:r>
              <a:t/>
            </a:r>
            <a:endParaRPr sz="1500"/>
          </a:p>
        </p:txBody>
      </p:sp>
      <p:pic>
        <p:nvPicPr>
          <p:cNvPr id="382" name="Google Shape;382;p53"/>
          <p:cNvPicPr preferRelativeResize="0"/>
          <p:nvPr/>
        </p:nvPicPr>
        <p:blipFill>
          <a:blip r:embed="rId3">
            <a:alphaModFix/>
          </a:blip>
          <a:stretch>
            <a:fillRect/>
          </a:stretch>
        </p:blipFill>
        <p:spPr>
          <a:xfrm>
            <a:off x="7524025" y="43975"/>
            <a:ext cx="1555375" cy="1783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386" name="Shape 386"/>
        <p:cNvGrpSpPr/>
        <p:nvPr/>
      </p:nvGrpSpPr>
      <p:grpSpPr>
        <a:xfrm>
          <a:off x="0" y="0"/>
          <a:ext cx="0" cy="0"/>
          <a:chOff x="0" y="0"/>
          <a:chExt cx="0" cy="0"/>
        </a:xfrm>
      </p:grpSpPr>
      <p:sp>
        <p:nvSpPr>
          <p:cNvPr id="387" name="Google Shape;387;p54"/>
          <p:cNvSpPr txBox="1"/>
          <p:nvPr>
            <p:ph idx="4294967295" type="title"/>
          </p:nvPr>
        </p:nvSpPr>
        <p:spPr>
          <a:xfrm>
            <a:off x="457200" y="91450"/>
            <a:ext cx="7209300" cy="47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Helvetica Neue"/>
                <a:ea typeface="Helvetica Neue"/>
                <a:cs typeface="Helvetica Neue"/>
                <a:sym typeface="Helvetica Neue"/>
              </a:rPr>
              <a:t>Non-financial and other support </a:t>
            </a:r>
            <a:endParaRPr sz="3000">
              <a:latin typeface="Helvetica Neue"/>
              <a:ea typeface="Helvetica Neue"/>
              <a:cs typeface="Helvetica Neue"/>
              <a:sym typeface="Helvetica Neue"/>
            </a:endParaRPr>
          </a:p>
        </p:txBody>
      </p:sp>
      <p:sp>
        <p:nvSpPr>
          <p:cNvPr id="388" name="Google Shape;388;p54"/>
          <p:cNvSpPr txBox="1"/>
          <p:nvPr>
            <p:ph idx="4294967295" type="body"/>
          </p:nvPr>
        </p:nvSpPr>
        <p:spPr>
          <a:xfrm>
            <a:off x="457200" y="646338"/>
            <a:ext cx="3429000" cy="4117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500">
                <a:latin typeface="Helvetica Neue"/>
                <a:ea typeface="Helvetica Neue"/>
                <a:cs typeface="Helvetica Neue"/>
                <a:sym typeface="Helvetica Neue"/>
              </a:rPr>
              <a:t>In-kind services</a:t>
            </a:r>
            <a:endParaRPr sz="1200">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200">
                <a:latin typeface="Helvetica Neue"/>
                <a:ea typeface="Helvetica Neue"/>
                <a:cs typeface="Helvetica Neue"/>
                <a:sym typeface="Helvetica Neue"/>
              </a:rPr>
              <a:t>If an entrepreneur is unable to access finance early on, there are often non-financial support mechanisms that are available. For example, in</a:t>
            </a:r>
            <a:r>
              <a:rPr lang="en" sz="1200"/>
              <a:t>-</a:t>
            </a:r>
            <a:r>
              <a:rPr lang="en" sz="1200">
                <a:latin typeface="Helvetica Neue"/>
                <a:ea typeface="Helvetica Neue"/>
                <a:cs typeface="Helvetica Neue"/>
                <a:sym typeface="Helvetica Neue"/>
              </a:rPr>
              <a:t>kind services are sometimes made available by </a:t>
            </a:r>
            <a:r>
              <a:rPr lang="en" sz="1200">
                <a:latin typeface="Helvetica Neue"/>
                <a:ea typeface="Helvetica Neue"/>
                <a:cs typeface="Helvetica Neue"/>
                <a:sym typeface="Helvetica Neue"/>
              </a:rPr>
              <a:t>organizations </a:t>
            </a:r>
            <a:r>
              <a:rPr lang="en" sz="1200">
                <a:latin typeface="Helvetica Neue"/>
                <a:ea typeface="Helvetica Neue"/>
                <a:cs typeface="Helvetica Neue"/>
                <a:sym typeface="Helvetica Neue"/>
              </a:rPr>
              <a:t>to </a:t>
            </a:r>
            <a:r>
              <a:rPr lang="en" sz="1200">
                <a:latin typeface="Helvetica Neue"/>
                <a:ea typeface="Helvetica Neue"/>
                <a:cs typeface="Helvetica Neue"/>
                <a:sym typeface="Helvetica Neue"/>
              </a:rPr>
              <a:t>help out entrepreneurs, especially at an early stage.</a:t>
            </a:r>
            <a:endParaRPr sz="1200">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200">
                <a:latin typeface="Helvetica Neue"/>
                <a:ea typeface="Helvetica Neue"/>
                <a:cs typeface="Helvetica Neue"/>
                <a:sym typeface="Helvetica Neue"/>
              </a:rPr>
              <a:t> In-kind services are services that are not paid for and are either donated or exchanged for other services.</a:t>
            </a:r>
            <a:endParaRPr sz="1200">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200">
                <a:latin typeface="Helvetica Neue"/>
                <a:ea typeface="Helvetica Neue"/>
                <a:cs typeface="Helvetica Neue"/>
                <a:sym typeface="Helvetica Neue"/>
              </a:rPr>
              <a:t>Some organisation</a:t>
            </a:r>
            <a:r>
              <a:rPr lang="en" sz="1200"/>
              <a:t>s (</a:t>
            </a:r>
            <a:r>
              <a:rPr lang="en" sz="1200">
                <a:latin typeface="Helvetica Neue"/>
                <a:ea typeface="Helvetica Neue"/>
                <a:cs typeface="Helvetica Neue"/>
                <a:sym typeface="Helvetica Neue"/>
              </a:rPr>
              <a:t>such as SEDA in South Africa</a:t>
            </a:r>
            <a:r>
              <a:rPr lang="en" sz="1200"/>
              <a:t>)</a:t>
            </a:r>
            <a:r>
              <a:rPr lang="en" sz="1200">
                <a:latin typeface="Helvetica Neue"/>
                <a:ea typeface="Helvetica Neue"/>
                <a:cs typeface="Helvetica Neue"/>
                <a:sym typeface="Helvetica Neue"/>
              </a:rPr>
              <a:t> have in-kind services such as business planning workshops, technical assistance or administrative support that can be as useful for a business as </a:t>
            </a:r>
            <a:r>
              <a:rPr lang="en" sz="1200"/>
              <a:t>financing</a:t>
            </a:r>
            <a:r>
              <a:rPr lang="en" sz="1200">
                <a:latin typeface="Helvetica Neue"/>
                <a:ea typeface="Helvetica Neue"/>
                <a:cs typeface="Helvetica Neue"/>
                <a:sym typeface="Helvetica Neue"/>
              </a:rPr>
              <a:t> is</a:t>
            </a:r>
            <a:endParaRPr sz="1200">
              <a:latin typeface="Helvetica Neue"/>
              <a:ea typeface="Helvetica Neue"/>
              <a:cs typeface="Helvetica Neue"/>
              <a:sym typeface="Helvetica Neue"/>
            </a:endParaRPr>
          </a:p>
          <a:p>
            <a:pPr indent="0" lvl="0" marL="0" rtl="0" algn="l">
              <a:spcBef>
                <a:spcPts val="1200"/>
              </a:spcBef>
              <a:spcAft>
                <a:spcPts val="1200"/>
              </a:spcAft>
              <a:buNone/>
            </a:pPr>
            <a:r>
              <a:t/>
            </a:r>
            <a:endParaRPr sz="1500"/>
          </a:p>
        </p:txBody>
      </p:sp>
      <p:sp>
        <p:nvSpPr>
          <p:cNvPr id="389" name="Google Shape;389;p54"/>
          <p:cNvSpPr txBox="1"/>
          <p:nvPr>
            <p:ph idx="4294967295" type="body"/>
          </p:nvPr>
        </p:nvSpPr>
        <p:spPr>
          <a:xfrm>
            <a:off x="3886200" y="646450"/>
            <a:ext cx="3380400" cy="411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latin typeface="Helvetica Neue"/>
                <a:ea typeface="Helvetica Neue"/>
                <a:cs typeface="Helvetica Neue"/>
                <a:sym typeface="Helvetica Neue"/>
              </a:rPr>
              <a:t>Preferential or deferred payment</a:t>
            </a:r>
            <a:endParaRPr b="1" sz="1500">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200">
                <a:latin typeface="Helvetica Neue"/>
                <a:ea typeface="Helvetica Neue"/>
                <a:cs typeface="Helvetica Neue"/>
                <a:sym typeface="Helvetica Neue"/>
              </a:rPr>
              <a:t>One of the ways to help manage your finances in your business without taking on direct financial assistance is to arrange with suppliers or customers to change the payment terms to help the entrepreneur.</a:t>
            </a:r>
            <a:endParaRPr sz="1200">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200">
                <a:latin typeface="Helvetica Neue"/>
                <a:ea typeface="Helvetica Neue"/>
                <a:cs typeface="Helvetica Neue"/>
                <a:sym typeface="Helvetica Neue"/>
              </a:rPr>
              <a:t>Deferred payments can be arranged with suppliers to allow a small business to pay at a later stage, usually once they have earned money from utilizing the supplies.</a:t>
            </a:r>
            <a:endParaRPr sz="1200">
              <a:latin typeface="Helvetica Neue"/>
              <a:ea typeface="Helvetica Neue"/>
              <a:cs typeface="Helvetica Neue"/>
              <a:sym typeface="Helvetica Neue"/>
            </a:endParaRPr>
          </a:p>
          <a:p>
            <a:pPr indent="0" lvl="0" marL="0" rtl="0" algn="l">
              <a:lnSpc>
                <a:spcPct val="115000"/>
              </a:lnSpc>
              <a:spcBef>
                <a:spcPts val="1200"/>
              </a:spcBef>
              <a:spcAft>
                <a:spcPts val="1200"/>
              </a:spcAft>
              <a:buNone/>
            </a:pPr>
            <a:r>
              <a:rPr lang="en" sz="1200">
                <a:latin typeface="Helvetica Neue"/>
                <a:ea typeface="Helvetica Neue"/>
                <a:cs typeface="Helvetica Neue"/>
                <a:sym typeface="Helvetica Neue"/>
              </a:rPr>
              <a:t>Preferential payment </a:t>
            </a:r>
            <a:r>
              <a:rPr lang="en" sz="1200"/>
              <a:t>terms</a:t>
            </a:r>
            <a:r>
              <a:rPr lang="en" sz="1200">
                <a:latin typeface="Helvetica Neue"/>
                <a:ea typeface="Helvetica Neue"/>
                <a:cs typeface="Helvetica Neue"/>
                <a:sym typeface="Helvetica Neue"/>
              </a:rPr>
              <a:t> are arranged with customers, particularly on big contracts, where the entrepreneur is paid quicker than what they would normally be paid. This helps ease the pressure on </a:t>
            </a:r>
            <a:r>
              <a:rPr lang="en" sz="1200"/>
              <a:t>cash flow</a:t>
            </a:r>
            <a:r>
              <a:rPr lang="en" sz="1200">
                <a:latin typeface="Helvetica Neue"/>
                <a:ea typeface="Helvetica Neue"/>
                <a:cs typeface="Helvetica Neue"/>
                <a:sym typeface="Helvetica Neue"/>
              </a:rPr>
              <a:t> and allows the use of this money for working capital</a:t>
            </a:r>
            <a:endParaRPr sz="1200">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393" name="Shape 393"/>
        <p:cNvGrpSpPr/>
        <p:nvPr/>
      </p:nvGrpSpPr>
      <p:grpSpPr>
        <a:xfrm>
          <a:off x="0" y="0"/>
          <a:ext cx="0" cy="0"/>
          <a:chOff x="0" y="0"/>
          <a:chExt cx="0" cy="0"/>
        </a:xfrm>
      </p:grpSpPr>
      <p:sp>
        <p:nvSpPr>
          <p:cNvPr id="394" name="Google Shape;394;p55"/>
          <p:cNvSpPr txBox="1"/>
          <p:nvPr>
            <p:ph idx="4294967295" type="title"/>
          </p:nvPr>
        </p:nvSpPr>
        <p:spPr>
          <a:xfrm>
            <a:off x="457200" y="91440"/>
            <a:ext cx="4801500" cy="47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Family and friends</a:t>
            </a:r>
            <a:endParaRPr sz="3000">
              <a:latin typeface="Helvetica Neue"/>
              <a:ea typeface="Helvetica Neue"/>
              <a:cs typeface="Helvetica Neue"/>
              <a:sym typeface="Helvetica Neue"/>
            </a:endParaRPr>
          </a:p>
        </p:txBody>
      </p:sp>
      <p:sp>
        <p:nvSpPr>
          <p:cNvPr id="395" name="Google Shape;395;p55"/>
          <p:cNvSpPr txBox="1"/>
          <p:nvPr>
            <p:ph idx="4294967295" type="body"/>
          </p:nvPr>
        </p:nvSpPr>
        <p:spPr>
          <a:xfrm>
            <a:off x="457200" y="646350"/>
            <a:ext cx="3812700" cy="4195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1800"/>
              <a:t>Raising money from family and friends</a:t>
            </a:r>
            <a:endParaRPr sz="1800">
              <a:latin typeface="Helvetica Neue"/>
              <a:ea typeface="Helvetica Neue"/>
              <a:cs typeface="Helvetica Neue"/>
              <a:sym typeface="Helvetica Neue"/>
            </a:endParaRPr>
          </a:p>
          <a:p>
            <a:pPr indent="0" lvl="0" marL="0" rtl="0" algn="l">
              <a:spcBef>
                <a:spcPts val="1200"/>
              </a:spcBef>
              <a:spcAft>
                <a:spcPts val="0"/>
              </a:spcAft>
              <a:buNone/>
            </a:pPr>
            <a:r>
              <a:rPr b="1" lang="en" sz="1200"/>
              <a:t>Who should you ask?</a:t>
            </a:r>
            <a:endParaRPr b="1" sz="1200"/>
          </a:p>
          <a:p>
            <a:pPr indent="0" lvl="0" marL="0" rtl="0" algn="l">
              <a:spcBef>
                <a:spcPts val="1200"/>
              </a:spcBef>
              <a:spcAft>
                <a:spcPts val="0"/>
              </a:spcAft>
              <a:buNone/>
            </a:pPr>
            <a:r>
              <a:rPr lang="en" sz="1200"/>
              <a:t>Before asking family or friends, understand who you have a good, healthy relationship with and whether this relationship is strong enough to involve in business. This is important to know, as asking for money can put pressure to place on the relationship.  Also, consider their areas of expertise and their financial ability to assist.</a:t>
            </a:r>
            <a:endParaRPr sz="1200"/>
          </a:p>
          <a:p>
            <a:pPr indent="0" lvl="0" marL="0" rtl="0" algn="l">
              <a:spcBef>
                <a:spcPts val="1200"/>
              </a:spcBef>
              <a:spcAft>
                <a:spcPts val="0"/>
              </a:spcAft>
              <a:buNone/>
            </a:pPr>
            <a:r>
              <a:rPr b="1" lang="en" sz="1200"/>
              <a:t>How should you approach them?</a:t>
            </a:r>
            <a:endParaRPr b="1" sz="1200"/>
          </a:p>
          <a:p>
            <a:pPr indent="0" lvl="0" marL="0" rtl="0" algn="l">
              <a:spcBef>
                <a:spcPts val="1200"/>
              </a:spcBef>
              <a:spcAft>
                <a:spcPts val="0"/>
              </a:spcAft>
              <a:buNone/>
            </a:pPr>
            <a:r>
              <a:rPr lang="en" sz="1200"/>
              <a:t>When you approach a friend or family member, have an open discussion with them about the possibility of investing in your business. Once interest from their side is established, set up a meeting to discuss the pitch.   Each pitch should be individualised and tailored to the person and how much they could reasonably afford to invest.</a:t>
            </a:r>
            <a:endParaRPr sz="1200"/>
          </a:p>
          <a:p>
            <a:pPr indent="0" lvl="0" marL="0" rtl="0" algn="l">
              <a:spcBef>
                <a:spcPts val="1200"/>
              </a:spcBef>
              <a:spcAft>
                <a:spcPts val="0"/>
              </a:spcAft>
              <a:buNone/>
            </a:pPr>
            <a:r>
              <a:rPr b="1" lang="en" sz="1200"/>
              <a:t>How much should you ask for?</a:t>
            </a:r>
            <a:endParaRPr b="1" sz="1200"/>
          </a:p>
          <a:p>
            <a:pPr indent="0" lvl="0" marL="0" rtl="0" algn="l">
              <a:spcBef>
                <a:spcPts val="1200"/>
              </a:spcBef>
              <a:spcAft>
                <a:spcPts val="1200"/>
              </a:spcAft>
              <a:buNone/>
            </a:pPr>
            <a:r>
              <a:rPr lang="en" sz="1200"/>
              <a:t>Consider how much risk a person is willing to take on and tailor the amount for each investor: if you pitch to someone who doesn’t take big risks, asking for smaller amounts over a period of time, that are based on the performance of the business. You also need to decide whether you are going to give up equity, or take on a loan with negotiated repayment options.</a:t>
            </a:r>
            <a:endParaRPr sz="1200"/>
          </a:p>
        </p:txBody>
      </p:sp>
      <p:sp>
        <p:nvSpPr>
          <p:cNvPr id="396" name="Google Shape;396;p55"/>
          <p:cNvSpPr txBox="1"/>
          <p:nvPr/>
        </p:nvSpPr>
        <p:spPr>
          <a:xfrm>
            <a:off x="4572000" y="646350"/>
            <a:ext cx="3866100" cy="41172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None/>
            </a:pPr>
            <a:r>
              <a:rPr b="1" lang="en" sz="1600">
                <a:solidFill>
                  <a:srgbClr val="595959"/>
                </a:solidFill>
                <a:latin typeface="Helvetica Neue"/>
                <a:ea typeface="Helvetica Neue"/>
                <a:cs typeface="Helvetica Neue"/>
                <a:sym typeface="Helvetica Neue"/>
              </a:rPr>
              <a:t>Important things to remember</a:t>
            </a:r>
            <a:endParaRPr b="1" sz="1600">
              <a:solidFill>
                <a:srgbClr val="595959"/>
              </a:solidFill>
              <a:latin typeface="Helvetica Neue"/>
              <a:ea typeface="Helvetica Neue"/>
              <a:cs typeface="Helvetica Neue"/>
              <a:sym typeface="Helvetica Neue"/>
            </a:endParaRPr>
          </a:p>
          <a:p>
            <a:pPr indent="-293370" lvl="0" marL="457200" rtl="0" algn="l">
              <a:lnSpc>
                <a:spcPct val="115000"/>
              </a:lnSpc>
              <a:spcBef>
                <a:spcPts val="1200"/>
              </a:spcBef>
              <a:spcAft>
                <a:spcPts val="0"/>
              </a:spcAft>
              <a:buClr>
                <a:srgbClr val="595959"/>
              </a:buClr>
              <a:buSzPct val="100000"/>
              <a:buFont typeface="Helvetica Neue"/>
              <a:buAutoNum type="arabicPeriod"/>
            </a:pPr>
            <a:r>
              <a:rPr lang="en" sz="1200">
                <a:solidFill>
                  <a:srgbClr val="595959"/>
                </a:solidFill>
                <a:latin typeface="Helvetica Neue"/>
                <a:ea typeface="Helvetica Neue"/>
                <a:cs typeface="Helvetica Neue"/>
                <a:sym typeface="Helvetica Neue"/>
              </a:rPr>
              <a:t>Your business dealings can put pressure on a friendship or family relationship. You need to make sure you manage the relationship and communicate well.</a:t>
            </a:r>
            <a:endParaRPr sz="1200">
              <a:solidFill>
                <a:srgbClr val="595959"/>
              </a:solidFill>
              <a:latin typeface="Helvetica Neue"/>
              <a:ea typeface="Helvetica Neue"/>
              <a:cs typeface="Helvetica Neue"/>
              <a:sym typeface="Helvetica Neue"/>
            </a:endParaRPr>
          </a:p>
          <a:p>
            <a:pPr indent="-293370" lvl="0" marL="457200" rtl="0" algn="l">
              <a:lnSpc>
                <a:spcPct val="115000"/>
              </a:lnSpc>
              <a:spcBef>
                <a:spcPts val="0"/>
              </a:spcBef>
              <a:spcAft>
                <a:spcPts val="0"/>
              </a:spcAft>
              <a:buClr>
                <a:srgbClr val="595959"/>
              </a:buClr>
              <a:buSzPct val="100000"/>
              <a:buFont typeface="Helvetica Neue"/>
              <a:buAutoNum type="arabicPeriod"/>
            </a:pPr>
            <a:r>
              <a:rPr lang="en" sz="1200">
                <a:solidFill>
                  <a:srgbClr val="595959"/>
                </a:solidFill>
                <a:latin typeface="Helvetica Neue"/>
                <a:ea typeface="Helvetica Neue"/>
                <a:cs typeface="Helvetica Neue"/>
                <a:sym typeface="Helvetica Neue"/>
              </a:rPr>
              <a:t>Do you want to solicit large amounts of money from a few people, or small amounts of money from many people?</a:t>
            </a:r>
            <a:endParaRPr sz="1200">
              <a:solidFill>
                <a:srgbClr val="595959"/>
              </a:solidFill>
              <a:latin typeface="Helvetica Neue"/>
              <a:ea typeface="Helvetica Neue"/>
              <a:cs typeface="Helvetica Neue"/>
              <a:sym typeface="Helvetica Neue"/>
            </a:endParaRPr>
          </a:p>
          <a:p>
            <a:pPr indent="-293370" lvl="0" marL="457200" rtl="0" algn="l">
              <a:lnSpc>
                <a:spcPct val="115000"/>
              </a:lnSpc>
              <a:spcBef>
                <a:spcPts val="0"/>
              </a:spcBef>
              <a:spcAft>
                <a:spcPts val="0"/>
              </a:spcAft>
              <a:buClr>
                <a:srgbClr val="595959"/>
              </a:buClr>
              <a:buSzPct val="100000"/>
              <a:buFont typeface="Helvetica Neue"/>
              <a:buAutoNum type="arabicPeriod"/>
            </a:pPr>
            <a:r>
              <a:rPr lang="en" sz="1200">
                <a:solidFill>
                  <a:srgbClr val="595959"/>
                </a:solidFill>
                <a:latin typeface="Helvetica Neue"/>
                <a:ea typeface="Helvetica Neue"/>
                <a:cs typeface="Helvetica Neue"/>
                <a:sym typeface="Helvetica Neue"/>
              </a:rPr>
              <a:t>Present a detailed schedule of your initial startup costs, working capital, operating expenses and income, projected over 6 months to a year.</a:t>
            </a:r>
            <a:endParaRPr sz="1200">
              <a:solidFill>
                <a:srgbClr val="595959"/>
              </a:solidFill>
              <a:latin typeface="Helvetica Neue"/>
              <a:ea typeface="Helvetica Neue"/>
              <a:cs typeface="Helvetica Neue"/>
              <a:sym typeface="Helvetica Neue"/>
            </a:endParaRPr>
          </a:p>
          <a:p>
            <a:pPr indent="-293370" lvl="0" marL="457200" rtl="0" algn="l">
              <a:lnSpc>
                <a:spcPct val="115000"/>
              </a:lnSpc>
              <a:spcBef>
                <a:spcPts val="0"/>
              </a:spcBef>
              <a:spcAft>
                <a:spcPts val="0"/>
              </a:spcAft>
              <a:buClr>
                <a:srgbClr val="595959"/>
              </a:buClr>
              <a:buSzPct val="100000"/>
              <a:buFont typeface="Helvetica Neue"/>
              <a:buAutoNum type="arabicPeriod"/>
            </a:pPr>
            <a:r>
              <a:rPr lang="en" sz="1200">
                <a:solidFill>
                  <a:srgbClr val="595959"/>
                </a:solidFill>
                <a:latin typeface="Helvetica Neue"/>
                <a:ea typeface="Helvetica Neue"/>
                <a:cs typeface="Helvetica Neue"/>
                <a:sym typeface="Helvetica Neue"/>
              </a:rPr>
              <a:t>Professionalism is key: a 5-page document detailing the key facts about the business’ operations and what you will apply the money toward, is necessary for the initial meeting. (</a:t>
            </a:r>
            <a:r>
              <a:rPr i="1" lang="en" sz="1200">
                <a:solidFill>
                  <a:srgbClr val="595959"/>
                </a:solidFill>
                <a:latin typeface="Helvetica Neue"/>
                <a:ea typeface="Helvetica Neue"/>
                <a:cs typeface="Helvetica Neue"/>
                <a:sym typeface="Helvetica Neue"/>
              </a:rPr>
              <a:t>This ensures that important disclosures about the business are made) </a:t>
            </a:r>
            <a:endParaRPr i="1" sz="1200">
              <a:solidFill>
                <a:srgbClr val="595959"/>
              </a:solidFill>
              <a:latin typeface="Helvetica Neue"/>
              <a:ea typeface="Helvetica Neue"/>
              <a:cs typeface="Helvetica Neue"/>
              <a:sym typeface="Helvetica Neue"/>
            </a:endParaRPr>
          </a:p>
          <a:p>
            <a:pPr indent="-293370" lvl="0" marL="457200" rtl="0" algn="l">
              <a:lnSpc>
                <a:spcPct val="115000"/>
              </a:lnSpc>
              <a:spcBef>
                <a:spcPts val="0"/>
              </a:spcBef>
              <a:spcAft>
                <a:spcPts val="0"/>
              </a:spcAft>
              <a:buClr>
                <a:srgbClr val="595959"/>
              </a:buClr>
              <a:buSzPct val="100000"/>
              <a:buFont typeface="Helvetica Neue"/>
              <a:buAutoNum type="arabicPeriod"/>
            </a:pPr>
            <a:r>
              <a:rPr lang="en" sz="1200">
                <a:solidFill>
                  <a:srgbClr val="595959"/>
                </a:solidFill>
                <a:latin typeface="Helvetica Neue"/>
                <a:ea typeface="Helvetica Neue"/>
                <a:cs typeface="Helvetica Neue"/>
                <a:sym typeface="Helvetica Neue"/>
              </a:rPr>
              <a:t>Formalise the terms of the financing received in a written contract with both parties’ signatures. </a:t>
            </a:r>
            <a:endParaRPr sz="1200">
              <a:solidFill>
                <a:srgbClr val="595959"/>
              </a:solidFill>
              <a:latin typeface="Helvetica Neue"/>
              <a:ea typeface="Helvetica Neue"/>
              <a:cs typeface="Helvetica Neue"/>
              <a:sym typeface="Helvetica Neue"/>
            </a:endParaRPr>
          </a:p>
          <a:p>
            <a:pPr indent="-293370" lvl="0" marL="457200" rtl="0" algn="l">
              <a:lnSpc>
                <a:spcPct val="115000"/>
              </a:lnSpc>
              <a:spcBef>
                <a:spcPts val="0"/>
              </a:spcBef>
              <a:spcAft>
                <a:spcPts val="0"/>
              </a:spcAft>
              <a:buClr>
                <a:srgbClr val="595959"/>
              </a:buClr>
              <a:buSzPct val="100000"/>
              <a:buFont typeface="Helvetica Neue"/>
              <a:buAutoNum type="arabicPeriod"/>
            </a:pPr>
            <a:r>
              <a:rPr lang="en" sz="1200">
                <a:solidFill>
                  <a:srgbClr val="595959"/>
                </a:solidFill>
                <a:latin typeface="Helvetica Neue"/>
                <a:ea typeface="Helvetica Neue"/>
                <a:cs typeface="Helvetica Neue"/>
                <a:sym typeface="Helvetica Neue"/>
              </a:rPr>
              <a:t>Discuss and write down contingency plans for the possibility of the business collapsing with the investor.</a:t>
            </a:r>
            <a:endParaRPr sz="1200">
              <a:solidFill>
                <a:srgbClr val="595959"/>
              </a:solidFill>
              <a:latin typeface="Helvetica Neue"/>
              <a:ea typeface="Helvetica Neue"/>
              <a:cs typeface="Helvetica Neue"/>
              <a:sym typeface="Helvetica Neue"/>
            </a:endParaRPr>
          </a:p>
          <a:p>
            <a:pPr indent="-293370" lvl="0" marL="457200" rtl="0" algn="l">
              <a:lnSpc>
                <a:spcPct val="115000"/>
              </a:lnSpc>
              <a:spcBef>
                <a:spcPts val="0"/>
              </a:spcBef>
              <a:spcAft>
                <a:spcPts val="0"/>
              </a:spcAft>
              <a:buClr>
                <a:srgbClr val="595959"/>
              </a:buClr>
              <a:buSzPct val="100000"/>
              <a:buFont typeface="Helvetica Neue"/>
              <a:buAutoNum type="arabicPeriod"/>
            </a:pPr>
            <a:r>
              <a:rPr lang="en" sz="1200">
                <a:solidFill>
                  <a:srgbClr val="595959"/>
                </a:solidFill>
                <a:latin typeface="Helvetica Neue"/>
                <a:ea typeface="Helvetica Neue"/>
                <a:cs typeface="Helvetica Neue"/>
                <a:sym typeface="Helvetica Neue"/>
              </a:rPr>
              <a:t>Continuously update the friends and family who have invested on the progress of the business, through regular emails or messages. </a:t>
            </a:r>
            <a:endParaRPr sz="1200">
              <a:solidFill>
                <a:srgbClr val="595959"/>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400" name="Shape 400"/>
        <p:cNvGrpSpPr/>
        <p:nvPr/>
      </p:nvGrpSpPr>
      <p:grpSpPr>
        <a:xfrm>
          <a:off x="0" y="0"/>
          <a:ext cx="0" cy="0"/>
          <a:chOff x="0" y="0"/>
          <a:chExt cx="0" cy="0"/>
        </a:xfrm>
      </p:grpSpPr>
      <p:sp>
        <p:nvSpPr>
          <p:cNvPr id="401" name="Google Shape;401;p56"/>
          <p:cNvSpPr txBox="1"/>
          <p:nvPr/>
        </p:nvSpPr>
        <p:spPr>
          <a:xfrm>
            <a:off x="963450" y="2233200"/>
            <a:ext cx="7217100" cy="6465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lang="en" sz="3000">
                <a:solidFill>
                  <a:schemeClr val="lt1"/>
                </a:solidFill>
                <a:latin typeface="Helvetica Neue"/>
                <a:ea typeface="Helvetica Neue"/>
                <a:cs typeface="Helvetica Neue"/>
                <a:sym typeface="Helvetica Neue"/>
              </a:rPr>
              <a:t>Part 2: Business Model</a:t>
            </a:r>
            <a:endParaRPr sz="3000">
              <a:solidFill>
                <a:schemeClr val="lt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7"/>
          <p:cNvSpPr txBox="1"/>
          <p:nvPr>
            <p:ph type="title"/>
          </p:nvPr>
        </p:nvSpPr>
        <p:spPr>
          <a:xfrm>
            <a:off x="700275" y="268525"/>
            <a:ext cx="5558700" cy="72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00">
                <a:latin typeface="Helvetica Neue"/>
                <a:ea typeface="Helvetica Neue"/>
                <a:cs typeface="Helvetica Neue"/>
                <a:sym typeface="Helvetica Neue"/>
              </a:rPr>
              <a:t>Why is the type of business model important for </a:t>
            </a:r>
            <a:r>
              <a:rPr lang="en" sz="3000"/>
              <a:t>financing</a:t>
            </a:r>
            <a:r>
              <a:rPr lang="en" sz="3000">
                <a:latin typeface="Helvetica Neue"/>
                <a:ea typeface="Helvetica Neue"/>
                <a:cs typeface="Helvetica Neue"/>
                <a:sym typeface="Helvetica Neue"/>
              </a:rPr>
              <a:t>?</a:t>
            </a:r>
            <a:endParaRPr sz="3000">
              <a:latin typeface="Helvetica Neue"/>
              <a:ea typeface="Helvetica Neue"/>
              <a:cs typeface="Helvetica Neue"/>
              <a:sym typeface="Helvetica Neue"/>
            </a:endParaRPr>
          </a:p>
        </p:txBody>
      </p:sp>
      <p:sp>
        <p:nvSpPr>
          <p:cNvPr id="407" name="Google Shape;407;p57"/>
          <p:cNvSpPr txBox="1"/>
          <p:nvPr>
            <p:ph idx="4294967295" type="body"/>
          </p:nvPr>
        </p:nvSpPr>
        <p:spPr>
          <a:xfrm>
            <a:off x="750925" y="1808425"/>
            <a:ext cx="7801500" cy="2591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The type of business model that a business uses affects all aspects of the business, such as the way they generate revenue, their cash flow requirements, the types of assets that they have available and the type of customer they deal with. All these components </a:t>
            </a:r>
            <a:r>
              <a:rPr lang="en"/>
              <a:t>influence</a:t>
            </a:r>
            <a:r>
              <a:rPr lang="en"/>
              <a:t> the type of </a:t>
            </a:r>
            <a:r>
              <a:rPr lang="en"/>
              <a:t>financing</a:t>
            </a:r>
            <a:r>
              <a:rPr lang="en"/>
              <a:t> that a business might have access to.</a:t>
            </a:r>
            <a:endParaRPr/>
          </a:p>
          <a:p>
            <a:pPr indent="0" lvl="0" marL="0" rtl="0" algn="l">
              <a:spcBef>
                <a:spcPts val="1200"/>
              </a:spcBef>
              <a:spcAft>
                <a:spcPts val="0"/>
              </a:spcAft>
              <a:buClr>
                <a:schemeClr val="dk1"/>
              </a:buClr>
              <a:buSzPts val="1100"/>
              <a:buFont typeface="Arial"/>
              <a:buNone/>
            </a:pPr>
            <a:r>
              <a:rPr lang="en">
                <a:solidFill>
                  <a:srgbClr val="666666"/>
                </a:solidFill>
              </a:rPr>
              <a:t>For example, if a business is involved in manufacturing, they are likely to need machinery and other assets to produce their products. In this case, they may be able to get asset finance to purchase the equipment or a special manufacturing loan from the government.</a:t>
            </a:r>
            <a:endParaRPr>
              <a:solidFill>
                <a:srgbClr val="666666"/>
              </a:solidFill>
            </a:endParaRPr>
          </a:p>
          <a:p>
            <a:pPr indent="0" lvl="0" marL="0" rtl="0" algn="l">
              <a:spcBef>
                <a:spcPts val="600"/>
              </a:spcBef>
              <a:spcAft>
                <a:spcPts val="0"/>
              </a:spcAft>
              <a:buNone/>
            </a:pPr>
            <a:r>
              <a:rPr lang="en">
                <a:solidFill>
                  <a:srgbClr val="666666"/>
                </a:solidFill>
              </a:rPr>
              <a:t>The flow diagram on the next page helps identify a few important </a:t>
            </a:r>
            <a:endParaRPr/>
          </a:p>
        </p:txBody>
      </p:sp>
      <p:sp>
        <p:nvSpPr>
          <p:cNvPr id="408" name="Google Shape;408;p57"/>
          <p:cNvSpPr txBox="1"/>
          <p:nvPr/>
        </p:nvSpPr>
        <p:spPr>
          <a:xfrm>
            <a:off x="5940250" y="268525"/>
            <a:ext cx="2699700" cy="1477500"/>
          </a:xfrm>
          <a:prstGeom prst="rect">
            <a:avLst/>
          </a:prstGeom>
          <a:noFill/>
          <a:ln cap="flat" cmpd="sng" w="9525">
            <a:solidFill>
              <a:srgbClr val="CD1E1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Helvetica Neue"/>
                <a:ea typeface="Helvetica Neue"/>
                <a:cs typeface="Helvetica Neue"/>
                <a:sym typeface="Helvetica Neue"/>
              </a:rPr>
              <a:t>Business Model Definition </a:t>
            </a:r>
            <a:endParaRPr b="1" sz="1200">
              <a:latin typeface="Helvetica Neue"/>
              <a:ea typeface="Helvetica Neue"/>
              <a:cs typeface="Helvetica Neue"/>
              <a:sym typeface="Helvetica Neue"/>
            </a:endParaRPr>
          </a:p>
          <a:p>
            <a:pPr indent="0" lvl="0" marL="0" rtl="0" algn="l">
              <a:spcBef>
                <a:spcPts val="0"/>
              </a:spcBef>
              <a:spcAft>
                <a:spcPts val="0"/>
              </a:spcAft>
              <a:buNone/>
            </a:pPr>
            <a:r>
              <a:rPr lang="en" sz="1200">
                <a:latin typeface="Helvetica Neue"/>
                <a:ea typeface="Helvetica Neue"/>
                <a:cs typeface="Helvetica Neue"/>
                <a:sym typeface="Helvetica Neue"/>
              </a:rPr>
              <a:t>A business model is a company's plan for making a profit. It identifies the products or services the business will sell, the target market it has identified, and the expenses it anticipates.</a:t>
            </a:r>
            <a:endParaRPr sz="1200">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8"/>
          <p:cNvSpPr txBox="1"/>
          <p:nvPr/>
        </p:nvSpPr>
        <p:spPr>
          <a:xfrm>
            <a:off x="5012800" y="50950"/>
            <a:ext cx="404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Helvetica Neue"/>
                <a:ea typeface="Helvetica Neue"/>
                <a:cs typeface="Helvetica Neue"/>
                <a:sym typeface="Helvetica Neue"/>
              </a:rPr>
              <a:t>Select </a:t>
            </a:r>
            <a:r>
              <a:rPr b="1" lang="en" sz="1200">
                <a:latin typeface="Helvetica Neue"/>
                <a:ea typeface="Helvetica Neue"/>
                <a:cs typeface="Helvetica Neue"/>
                <a:sym typeface="Helvetica Neue"/>
              </a:rPr>
              <a:t>all</a:t>
            </a:r>
            <a:r>
              <a:rPr lang="en" sz="1200">
                <a:latin typeface="Helvetica Neue"/>
                <a:ea typeface="Helvetica Neue"/>
                <a:cs typeface="Helvetica Neue"/>
                <a:sym typeface="Helvetica Neue"/>
              </a:rPr>
              <a:t> red boxes that apply to your business and use the matrix to find the types of funding that apply</a:t>
            </a:r>
            <a:endParaRPr sz="1200">
              <a:latin typeface="Helvetica Neue"/>
              <a:ea typeface="Helvetica Neue"/>
              <a:cs typeface="Helvetica Neue"/>
              <a:sym typeface="Helvetica Neue"/>
            </a:endParaRPr>
          </a:p>
        </p:txBody>
      </p:sp>
      <p:sp>
        <p:nvSpPr>
          <p:cNvPr id="414" name="Google Shape;414;p58"/>
          <p:cNvSpPr/>
          <p:nvPr/>
        </p:nvSpPr>
        <p:spPr>
          <a:xfrm>
            <a:off x="88750" y="3473375"/>
            <a:ext cx="8968500" cy="1375800"/>
          </a:xfrm>
          <a:prstGeom prst="rect">
            <a:avLst/>
          </a:prstGeom>
          <a:solidFill>
            <a:srgbClr val="FF0000">
              <a:alpha val="7260"/>
            </a:srgbClr>
          </a:solid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900">
              <a:solidFill>
                <a:srgbClr val="CD1E19"/>
              </a:solidFill>
              <a:latin typeface="Helvetica Neue"/>
              <a:ea typeface="Helvetica Neue"/>
              <a:cs typeface="Helvetica Neue"/>
              <a:sym typeface="Helvetica Neue"/>
            </a:endParaRPr>
          </a:p>
        </p:txBody>
      </p:sp>
      <p:sp>
        <p:nvSpPr>
          <p:cNvPr id="415" name="Google Shape;415;p58"/>
          <p:cNvSpPr/>
          <p:nvPr/>
        </p:nvSpPr>
        <p:spPr>
          <a:xfrm>
            <a:off x="88625" y="706725"/>
            <a:ext cx="8968500" cy="1375800"/>
          </a:xfrm>
          <a:prstGeom prst="rect">
            <a:avLst/>
          </a:prstGeom>
          <a:solidFill>
            <a:srgbClr val="FF0000">
              <a:alpha val="7260"/>
            </a:srgbClr>
          </a:solid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8"/>
          <p:cNvSpPr/>
          <p:nvPr/>
        </p:nvSpPr>
        <p:spPr>
          <a:xfrm>
            <a:off x="2785013" y="773634"/>
            <a:ext cx="3911100" cy="615600"/>
          </a:xfrm>
          <a:prstGeom prst="roundRect">
            <a:avLst>
              <a:gd fmla="val 16667" name="adj"/>
            </a:avLst>
          </a:prstGeom>
          <a:solidFill>
            <a:srgbClr val="FFFFFF"/>
          </a:solidFill>
          <a:ln cap="flat" cmpd="sng" w="9525">
            <a:solidFill>
              <a:srgbClr val="CD1E19"/>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900">
                <a:solidFill>
                  <a:srgbClr val="CD1E19"/>
                </a:solidFill>
                <a:latin typeface="Helvetica Neue"/>
                <a:ea typeface="Helvetica Neue"/>
                <a:cs typeface="Helvetica Neue"/>
                <a:sym typeface="Helvetica Neue"/>
              </a:rPr>
              <a:t>Does your revenue come from providing a </a:t>
            </a:r>
            <a:r>
              <a:rPr b="1" lang="en" sz="900">
                <a:solidFill>
                  <a:srgbClr val="CD1E19"/>
                </a:solidFill>
                <a:latin typeface="Helvetica Neue"/>
                <a:ea typeface="Helvetica Neue"/>
                <a:cs typeface="Helvetica Neue"/>
                <a:sym typeface="Helvetica Neue"/>
              </a:rPr>
              <a:t>service</a:t>
            </a:r>
            <a:r>
              <a:rPr lang="en" sz="900">
                <a:solidFill>
                  <a:srgbClr val="CD1E19"/>
                </a:solidFill>
                <a:latin typeface="Helvetica Neue"/>
                <a:ea typeface="Helvetica Neue"/>
                <a:cs typeface="Helvetica Neue"/>
                <a:sym typeface="Helvetica Neue"/>
              </a:rPr>
              <a:t>, from </a:t>
            </a:r>
            <a:r>
              <a:rPr b="1" lang="en" sz="900">
                <a:solidFill>
                  <a:srgbClr val="CD1E19"/>
                </a:solidFill>
                <a:latin typeface="Helvetica Neue"/>
                <a:ea typeface="Helvetica Neue"/>
                <a:cs typeface="Helvetica Neue"/>
                <a:sym typeface="Helvetica Neue"/>
              </a:rPr>
              <a:t>renting </a:t>
            </a:r>
            <a:r>
              <a:rPr lang="en" sz="900">
                <a:solidFill>
                  <a:srgbClr val="CD1E19"/>
                </a:solidFill>
                <a:latin typeface="Helvetica Neue"/>
                <a:ea typeface="Helvetica Neue"/>
                <a:cs typeface="Helvetica Neue"/>
                <a:sym typeface="Helvetica Neue"/>
              </a:rPr>
              <a:t>out an asset, or from selling a </a:t>
            </a:r>
            <a:r>
              <a:rPr b="1" lang="en" sz="900">
                <a:solidFill>
                  <a:srgbClr val="CD1E19"/>
                </a:solidFill>
                <a:latin typeface="Helvetica Neue"/>
                <a:ea typeface="Helvetica Neue"/>
                <a:cs typeface="Helvetica Neue"/>
                <a:sym typeface="Helvetica Neue"/>
              </a:rPr>
              <a:t>product</a:t>
            </a:r>
            <a:r>
              <a:rPr lang="en" sz="900">
                <a:solidFill>
                  <a:srgbClr val="CD1E19"/>
                </a:solidFill>
                <a:latin typeface="Helvetica Neue"/>
                <a:ea typeface="Helvetica Neue"/>
                <a:cs typeface="Helvetica Neue"/>
                <a:sym typeface="Helvetica Neue"/>
              </a:rPr>
              <a:t>? It is possible to have multiple revenue streams and to select one or more of these boxes.</a:t>
            </a:r>
            <a:endParaRPr sz="900">
              <a:solidFill>
                <a:srgbClr val="CD1E19"/>
              </a:solidFill>
              <a:latin typeface="Helvetica Neue"/>
              <a:ea typeface="Helvetica Neue"/>
              <a:cs typeface="Helvetica Neue"/>
              <a:sym typeface="Helvetica Neue"/>
            </a:endParaRPr>
          </a:p>
        </p:txBody>
      </p:sp>
      <p:sp>
        <p:nvSpPr>
          <p:cNvPr id="417" name="Google Shape;417;p58"/>
          <p:cNvSpPr/>
          <p:nvPr/>
        </p:nvSpPr>
        <p:spPr>
          <a:xfrm>
            <a:off x="3564376" y="2184205"/>
            <a:ext cx="2427300" cy="589800"/>
          </a:xfrm>
          <a:prstGeom prst="roundRect">
            <a:avLst>
              <a:gd fmla="val 16667" name="adj"/>
            </a:avLst>
          </a:prstGeom>
          <a:solidFill>
            <a:srgbClr val="FFFFFF"/>
          </a:solidFill>
          <a:ln cap="flat" cmpd="sng" w="9525">
            <a:solidFill>
              <a:srgbClr val="CD1E19"/>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900">
                <a:solidFill>
                  <a:srgbClr val="CD1E19"/>
                </a:solidFill>
                <a:latin typeface="Helvetica Neue"/>
                <a:ea typeface="Helvetica Neue"/>
                <a:cs typeface="Helvetica Neue"/>
                <a:sym typeface="Helvetica Neue"/>
              </a:rPr>
              <a:t>Do you make or create the resources or products yourself? </a:t>
            </a:r>
            <a:endParaRPr sz="900">
              <a:solidFill>
                <a:srgbClr val="CD1E19"/>
              </a:solidFill>
              <a:latin typeface="Helvetica Neue"/>
              <a:ea typeface="Helvetica Neue"/>
              <a:cs typeface="Helvetica Neue"/>
              <a:sym typeface="Helvetica Neue"/>
            </a:endParaRPr>
          </a:p>
          <a:p>
            <a:pPr indent="0" lvl="0" marL="0" rtl="0" algn="ctr">
              <a:spcBef>
                <a:spcPts val="0"/>
              </a:spcBef>
              <a:spcAft>
                <a:spcPts val="0"/>
              </a:spcAft>
              <a:buNone/>
            </a:pPr>
            <a:r>
              <a:rPr lang="en" sz="900">
                <a:solidFill>
                  <a:srgbClr val="CD1E19"/>
                </a:solidFill>
                <a:latin typeface="Helvetica Neue"/>
                <a:ea typeface="Helvetica Neue"/>
                <a:cs typeface="Helvetica Neue"/>
                <a:sym typeface="Helvetica Neue"/>
              </a:rPr>
              <a:t>(Your business offering might be a combination of the two options here.)</a:t>
            </a:r>
            <a:endParaRPr sz="900">
              <a:solidFill>
                <a:srgbClr val="CD1E19"/>
              </a:solidFill>
              <a:latin typeface="Helvetica Neue"/>
              <a:ea typeface="Helvetica Neue"/>
              <a:cs typeface="Helvetica Neue"/>
              <a:sym typeface="Helvetica Neue"/>
            </a:endParaRPr>
          </a:p>
        </p:txBody>
      </p:sp>
      <p:sp>
        <p:nvSpPr>
          <p:cNvPr id="418" name="Google Shape;418;p58"/>
          <p:cNvSpPr/>
          <p:nvPr/>
        </p:nvSpPr>
        <p:spPr>
          <a:xfrm>
            <a:off x="6317341" y="2258369"/>
            <a:ext cx="441300" cy="441300"/>
          </a:xfrm>
          <a:prstGeom prst="ellipse">
            <a:avLst/>
          </a:prstGeom>
          <a:solidFill>
            <a:srgbClr val="F3F3F3"/>
          </a:solidFill>
          <a:ln cap="flat" cmpd="sng" w="9525">
            <a:solidFill>
              <a:srgbClr val="CD1E19"/>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900">
                <a:solidFill>
                  <a:srgbClr val="CD1E19"/>
                </a:solidFill>
                <a:latin typeface="Helvetica Neue"/>
                <a:ea typeface="Helvetica Neue"/>
                <a:cs typeface="Helvetica Neue"/>
                <a:sym typeface="Helvetica Neue"/>
              </a:rPr>
              <a:t>No</a:t>
            </a:r>
            <a:endParaRPr sz="900">
              <a:solidFill>
                <a:srgbClr val="CD1E19"/>
              </a:solidFill>
              <a:latin typeface="Helvetica Neue"/>
              <a:ea typeface="Helvetica Neue"/>
              <a:cs typeface="Helvetica Neue"/>
              <a:sym typeface="Helvetica Neue"/>
            </a:endParaRPr>
          </a:p>
        </p:txBody>
      </p:sp>
      <p:sp>
        <p:nvSpPr>
          <p:cNvPr id="419" name="Google Shape;419;p58"/>
          <p:cNvSpPr/>
          <p:nvPr/>
        </p:nvSpPr>
        <p:spPr>
          <a:xfrm>
            <a:off x="2785001" y="2258369"/>
            <a:ext cx="441300" cy="441300"/>
          </a:xfrm>
          <a:prstGeom prst="ellipse">
            <a:avLst/>
          </a:prstGeom>
          <a:solidFill>
            <a:srgbClr val="F3F3F3"/>
          </a:solidFill>
          <a:ln cap="flat" cmpd="sng" w="9525">
            <a:solidFill>
              <a:srgbClr val="CD1E19"/>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900">
                <a:solidFill>
                  <a:srgbClr val="CD1E19"/>
                </a:solidFill>
                <a:latin typeface="Helvetica Neue"/>
                <a:ea typeface="Helvetica Neue"/>
                <a:cs typeface="Helvetica Neue"/>
                <a:sym typeface="Helvetica Neue"/>
              </a:rPr>
              <a:t>Yes</a:t>
            </a:r>
            <a:endParaRPr sz="900">
              <a:solidFill>
                <a:srgbClr val="CD1E19"/>
              </a:solidFill>
              <a:latin typeface="Helvetica Neue"/>
              <a:ea typeface="Helvetica Neue"/>
              <a:cs typeface="Helvetica Neue"/>
              <a:sym typeface="Helvetica Neue"/>
            </a:endParaRPr>
          </a:p>
        </p:txBody>
      </p:sp>
      <p:sp>
        <p:nvSpPr>
          <p:cNvPr id="420" name="Google Shape;420;p58"/>
          <p:cNvSpPr/>
          <p:nvPr/>
        </p:nvSpPr>
        <p:spPr>
          <a:xfrm>
            <a:off x="2517352" y="3573575"/>
            <a:ext cx="1228500" cy="589800"/>
          </a:xfrm>
          <a:prstGeom prst="roundRect">
            <a:avLst>
              <a:gd fmla="val 16667" name="adj"/>
            </a:avLst>
          </a:prstGeom>
          <a:solidFill>
            <a:srgbClr val="FFFFFF"/>
          </a:solidFill>
          <a:ln cap="flat" cmpd="sng" w="9525">
            <a:solidFill>
              <a:srgbClr val="CD1E19"/>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900">
                <a:solidFill>
                  <a:srgbClr val="CD1E19"/>
                </a:solidFill>
                <a:latin typeface="Helvetica Neue"/>
                <a:ea typeface="Helvetica Neue"/>
                <a:cs typeface="Helvetica Neue"/>
                <a:sym typeface="Helvetica Neue"/>
              </a:rPr>
              <a:t>Do you need  specialised equipment for your business?</a:t>
            </a:r>
            <a:endParaRPr sz="900">
              <a:solidFill>
                <a:srgbClr val="CD1E19"/>
              </a:solidFill>
              <a:latin typeface="Helvetica Neue"/>
              <a:ea typeface="Helvetica Neue"/>
              <a:cs typeface="Helvetica Neue"/>
              <a:sym typeface="Helvetica Neue"/>
            </a:endParaRPr>
          </a:p>
        </p:txBody>
      </p:sp>
      <p:sp>
        <p:nvSpPr>
          <p:cNvPr id="421" name="Google Shape;421;p58"/>
          <p:cNvSpPr/>
          <p:nvPr/>
        </p:nvSpPr>
        <p:spPr>
          <a:xfrm>
            <a:off x="1836607" y="3647740"/>
            <a:ext cx="441300" cy="441300"/>
          </a:xfrm>
          <a:prstGeom prst="ellipse">
            <a:avLst/>
          </a:prstGeom>
          <a:solidFill>
            <a:srgbClr val="F3F3F3"/>
          </a:solidFill>
          <a:ln cap="flat" cmpd="sng" w="9525">
            <a:solidFill>
              <a:srgbClr val="CD1E1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900">
                <a:solidFill>
                  <a:srgbClr val="CD1E19"/>
                </a:solidFill>
                <a:latin typeface="Helvetica Neue"/>
                <a:ea typeface="Helvetica Neue"/>
                <a:cs typeface="Helvetica Neue"/>
                <a:sym typeface="Helvetica Neue"/>
              </a:rPr>
              <a:t>Yes</a:t>
            </a:r>
            <a:endParaRPr sz="900">
              <a:solidFill>
                <a:srgbClr val="CD1E19"/>
              </a:solidFill>
              <a:latin typeface="Helvetica Neue"/>
              <a:ea typeface="Helvetica Neue"/>
              <a:cs typeface="Helvetica Neue"/>
              <a:sym typeface="Helvetica Neue"/>
            </a:endParaRPr>
          </a:p>
        </p:txBody>
      </p:sp>
      <p:sp>
        <p:nvSpPr>
          <p:cNvPr id="422" name="Google Shape;422;p58"/>
          <p:cNvSpPr/>
          <p:nvPr/>
        </p:nvSpPr>
        <p:spPr>
          <a:xfrm>
            <a:off x="3985201" y="3647740"/>
            <a:ext cx="441300" cy="441300"/>
          </a:xfrm>
          <a:prstGeom prst="ellipse">
            <a:avLst/>
          </a:prstGeom>
          <a:solidFill>
            <a:srgbClr val="F3F3F3"/>
          </a:solidFill>
          <a:ln cap="flat" cmpd="sng" w="9525">
            <a:solidFill>
              <a:srgbClr val="CD1E1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900">
                <a:solidFill>
                  <a:srgbClr val="CD1E19"/>
                </a:solidFill>
                <a:latin typeface="Helvetica Neue"/>
                <a:ea typeface="Helvetica Neue"/>
                <a:cs typeface="Helvetica Neue"/>
                <a:sym typeface="Helvetica Neue"/>
              </a:rPr>
              <a:t>No</a:t>
            </a:r>
            <a:endParaRPr sz="900">
              <a:solidFill>
                <a:srgbClr val="CD1E19"/>
              </a:solidFill>
              <a:latin typeface="Helvetica Neue"/>
              <a:ea typeface="Helvetica Neue"/>
              <a:cs typeface="Helvetica Neue"/>
              <a:sym typeface="Helvetica Neue"/>
            </a:endParaRPr>
          </a:p>
        </p:txBody>
      </p:sp>
      <p:sp>
        <p:nvSpPr>
          <p:cNvPr id="423" name="Google Shape;423;p58"/>
          <p:cNvSpPr/>
          <p:nvPr/>
        </p:nvSpPr>
        <p:spPr>
          <a:xfrm>
            <a:off x="6636391" y="1510601"/>
            <a:ext cx="1228500" cy="491400"/>
          </a:xfrm>
          <a:prstGeom prst="roundRect">
            <a:avLst>
              <a:gd fmla="val 16667" name="adj"/>
            </a:avLst>
          </a:prstGeom>
          <a:solidFill>
            <a:srgbClr val="CD1E1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Helvetica Neue"/>
                <a:ea typeface="Helvetica Neue"/>
                <a:cs typeface="Helvetica Neue"/>
                <a:sym typeface="Helvetica Neue"/>
              </a:rPr>
              <a:t>Product </a:t>
            </a:r>
            <a:r>
              <a:rPr b="1" lang="en" sz="1100">
                <a:solidFill>
                  <a:srgbClr val="FFFFFF"/>
                </a:solidFill>
                <a:latin typeface="Helvetica Neue"/>
                <a:ea typeface="Helvetica Neue"/>
                <a:cs typeface="Helvetica Neue"/>
                <a:sym typeface="Helvetica Neue"/>
              </a:rPr>
              <a:t>sale </a:t>
            </a:r>
            <a:r>
              <a:rPr lang="en" sz="1100">
                <a:solidFill>
                  <a:srgbClr val="FFFFFF"/>
                </a:solidFill>
                <a:latin typeface="Helvetica Neue"/>
                <a:ea typeface="Helvetica Neue"/>
                <a:cs typeface="Helvetica Neue"/>
                <a:sym typeface="Helvetica Neue"/>
              </a:rPr>
              <a:t>revenue</a:t>
            </a:r>
            <a:endParaRPr sz="1100">
              <a:solidFill>
                <a:srgbClr val="FFFFFF"/>
              </a:solidFill>
              <a:latin typeface="Helvetica Neue"/>
              <a:ea typeface="Helvetica Neue"/>
              <a:cs typeface="Helvetica Neue"/>
              <a:sym typeface="Helvetica Neue"/>
            </a:endParaRPr>
          </a:p>
        </p:txBody>
      </p:sp>
      <p:sp>
        <p:nvSpPr>
          <p:cNvPr id="424" name="Google Shape;424;p58"/>
          <p:cNvSpPr/>
          <p:nvPr/>
        </p:nvSpPr>
        <p:spPr>
          <a:xfrm>
            <a:off x="1616412" y="1510601"/>
            <a:ext cx="1228500" cy="491400"/>
          </a:xfrm>
          <a:prstGeom prst="roundRect">
            <a:avLst>
              <a:gd fmla="val 16667" name="adj"/>
            </a:avLst>
          </a:prstGeom>
          <a:solidFill>
            <a:srgbClr val="CD1E1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Helvetica Neue"/>
                <a:ea typeface="Helvetica Neue"/>
                <a:cs typeface="Helvetica Neue"/>
                <a:sym typeface="Helvetica Neue"/>
              </a:rPr>
              <a:t>Service </a:t>
            </a:r>
            <a:r>
              <a:rPr lang="en" sz="1100">
                <a:solidFill>
                  <a:srgbClr val="FFFFFF"/>
                </a:solidFill>
                <a:latin typeface="Helvetica Neue"/>
                <a:ea typeface="Helvetica Neue"/>
                <a:cs typeface="Helvetica Neue"/>
                <a:sym typeface="Helvetica Neue"/>
              </a:rPr>
              <a:t>revenue</a:t>
            </a:r>
            <a:endParaRPr sz="1100">
              <a:solidFill>
                <a:srgbClr val="FFFFFF"/>
              </a:solidFill>
              <a:latin typeface="Helvetica Neue"/>
              <a:ea typeface="Helvetica Neue"/>
              <a:cs typeface="Helvetica Neue"/>
              <a:sym typeface="Helvetica Neue"/>
            </a:endParaRPr>
          </a:p>
        </p:txBody>
      </p:sp>
      <p:sp>
        <p:nvSpPr>
          <p:cNvPr id="425" name="Google Shape;425;p58"/>
          <p:cNvSpPr/>
          <p:nvPr/>
        </p:nvSpPr>
        <p:spPr>
          <a:xfrm>
            <a:off x="4126408" y="1510601"/>
            <a:ext cx="1228500" cy="491400"/>
          </a:xfrm>
          <a:prstGeom prst="roundRect">
            <a:avLst>
              <a:gd fmla="val 16667" name="adj"/>
            </a:avLst>
          </a:prstGeom>
          <a:solidFill>
            <a:srgbClr val="CD1E1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Helvetica Neue"/>
                <a:ea typeface="Helvetica Neue"/>
                <a:cs typeface="Helvetica Neue"/>
                <a:sym typeface="Helvetica Neue"/>
              </a:rPr>
              <a:t>Product </a:t>
            </a:r>
            <a:r>
              <a:rPr b="1" lang="en" sz="1100">
                <a:solidFill>
                  <a:srgbClr val="FFFFFF"/>
                </a:solidFill>
                <a:latin typeface="Helvetica Neue"/>
                <a:ea typeface="Helvetica Neue"/>
                <a:cs typeface="Helvetica Neue"/>
                <a:sym typeface="Helvetica Neue"/>
              </a:rPr>
              <a:t>rental </a:t>
            </a:r>
            <a:r>
              <a:rPr lang="en" sz="1100">
                <a:solidFill>
                  <a:srgbClr val="FFFFFF"/>
                </a:solidFill>
                <a:latin typeface="Helvetica Neue"/>
                <a:ea typeface="Helvetica Neue"/>
                <a:cs typeface="Helvetica Neue"/>
                <a:sym typeface="Helvetica Neue"/>
              </a:rPr>
              <a:t>revenue</a:t>
            </a:r>
            <a:endParaRPr sz="1100">
              <a:solidFill>
                <a:srgbClr val="FFFFFF"/>
              </a:solidFill>
              <a:latin typeface="Helvetica Neue"/>
              <a:ea typeface="Helvetica Neue"/>
              <a:cs typeface="Helvetica Neue"/>
              <a:sym typeface="Helvetica Neue"/>
            </a:endParaRPr>
          </a:p>
        </p:txBody>
      </p:sp>
      <p:sp>
        <p:nvSpPr>
          <p:cNvPr id="426" name="Google Shape;426;p58"/>
          <p:cNvSpPr/>
          <p:nvPr/>
        </p:nvSpPr>
        <p:spPr>
          <a:xfrm>
            <a:off x="1616424" y="2914844"/>
            <a:ext cx="1228500" cy="491400"/>
          </a:xfrm>
          <a:prstGeom prst="roundRect">
            <a:avLst>
              <a:gd fmla="val 16667" name="adj"/>
            </a:avLst>
          </a:prstGeom>
          <a:solidFill>
            <a:srgbClr val="CD1E19"/>
          </a:solidFill>
          <a:ln cap="flat" cmpd="sng" w="9525">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900">
                <a:solidFill>
                  <a:srgbClr val="FFFFFF"/>
                </a:solidFill>
                <a:latin typeface="Helvetica Neue"/>
                <a:ea typeface="Helvetica Neue"/>
                <a:cs typeface="Helvetica Neue"/>
                <a:sym typeface="Helvetica Neue"/>
              </a:rPr>
              <a:t>Manufacturer or producer</a:t>
            </a:r>
            <a:endParaRPr b="1" sz="900">
              <a:solidFill>
                <a:srgbClr val="FFFFFF"/>
              </a:solidFill>
              <a:latin typeface="Helvetica Neue"/>
              <a:ea typeface="Helvetica Neue"/>
              <a:cs typeface="Helvetica Neue"/>
              <a:sym typeface="Helvetica Neue"/>
            </a:endParaRPr>
          </a:p>
        </p:txBody>
      </p:sp>
      <p:sp>
        <p:nvSpPr>
          <p:cNvPr id="427" name="Google Shape;427;p58"/>
          <p:cNvSpPr/>
          <p:nvPr/>
        </p:nvSpPr>
        <p:spPr>
          <a:xfrm>
            <a:off x="6636392" y="2914844"/>
            <a:ext cx="1228500" cy="491400"/>
          </a:xfrm>
          <a:prstGeom prst="roundRect">
            <a:avLst>
              <a:gd fmla="val 16667" name="adj"/>
            </a:avLst>
          </a:prstGeom>
          <a:solidFill>
            <a:srgbClr val="CD1E19"/>
          </a:solidFill>
          <a:ln cap="flat" cmpd="sng" w="9525">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000">
                <a:solidFill>
                  <a:srgbClr val="FFFFFF"/>
                </a:solidFill>
                <a:latin typeface="Helvetica Neue"/>
                <a:ea typeface="Helvetica Neue"/>
                <a:cs typeface="Helvetica Neue"/>
                <a:sym typeface="Helvetica Neue"/>
              </a:rPr>
              <a:t>Retailer / Reseller</a:t>
            </a:r>
            <a:endParaRPr b="1" sz="1000">
              <a:solidFill>
                <a:srgbClr val="FFFFFF"/>
              </a:solidFill>
              <a:latin typeface="Helvetica Neue"/>
              <a:ea typeface="Helvetica Neue"/>
              <a:cs typeface="Helvetica Neue"/>
              <a:sym typeface="Helvetica Neue"/>
            </a:endParaRPr>
          </a:p>
        </p:txBody>
      </p:sp>
      <p:sp>
        <p:nvSpPr>
          <p:cNvPr id="428" name="Google Shape;428;p58"/>
          <p:cNvSpPr/>
          <p:nvPr/>
        </p:nvSpPr>
        <p:spPr>
          <a:xfrm>
            <a:off x="1648938" y="4238823"/>
            <a:ext cx="816600" cy="491400"/>
          </a:xfrm>
          <a:prstGeom prst="roundRect">
            <a:avLst>
              <a:gd fmla="val 16667" name="adj"/>
            </a:avLst>
          </a:prstGeom>
          <a:solidFill>
            <a:srgbClr val="CD1E19"/>
          </a:solidFill>
          <a:ln cap="flat" cmpd="sng" w="9525">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900">
                <a:solidFill>
                  <a:srgbClr val="FFFFFF"/>
                </a:solidFill>
                <a:latin typeface="Helvetica Neue"/>
                <a:ea typeface="Helvetica Neue"/>
                <a:cs typeface="Helvetica Neue"/>
                <a:sym typeface="Helvetica Neue"/>
              </a:rPr>
              <a:t>Specialised equipment</a:t>
            </a:r>
            <a:endParaRPr b="1" sz="900">
              <a:solidFill>
                <a:srgbClr val="FFFFFF"/>
              </a:solidFill>
              <a:latin typeface="Helvetica Neue"/>
              <a:ea typeface="Helvetica Neue"/>
              <a:cs typeface="Helvetica Neue"/>
              <a:sym typeface="Helvetica Neue"/>
            </a:endParaRPr>
          </a:p>
        </p:txBody>
      </p:sp>
      <p:sp>
        <p:nvSpPr>
          <p:cNvPr id="429" name="Google Shape;429;p58"/>
          <p:cNvSpPr/>
          <p:nvPr/>
        </p:nvSpPr>
        <p:spPr>
          <a:xfrm>
            <a:off x="3797529" y="4289260"/>
            <a:ext cx="816600" cy="491400"/>
          </a:xfrm>
          <a:prstGeom prst="roundRect">
            <a:avLst>
              <a:gd fmla="val 16667" name="adj"/>
            </a:avLst>
          </a:prstGeom>
          <a:solidFill>
            <a:srgbClr val="CD1E19"/>
          </a:solidFill>
          <a:ln cap="flat" cmpd="sng" w="9525">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900">
                <a:solidFill>
                  <a:srgbClr val="FFFFFF"/>
                </a:solidFill>
                <a:latin typeface="Helvetica Neue"/>
                <a:ea typeface="Helvetica Neue"/>
                <a:cs typeface="Helvetica Neue"/>
                <a:sym typeface="Helvetica Neue"/>
              </a:rPr>
              <a:t>Day-to-day business assets</a:t>
            </a:r>
            <a:endParaRPr b="1" sz="900">
              <a:solidFill>
                <a:srgbClr val="FFFFFF"/>
              </a:solidFill>
              <a:latin typeface="Helvetica Neue"/>
              <a:ea typeface="Helvetica Neue"/>
              <a:cs typeface="Helvetica Neue"/>
              <a:sym typeface="Helvetica Neue"/>
            </a:endParaRPr>
          </a:p>
        </p:txBody>
      </p:sp>
      <p:cxnSp>
        <p:nvCxnSpPr>
          <p:cNvPr id="430" name="Google Shape;430;p58"/>
          <p:cNvCxnSpPr>
            <a:stCxn id="416" idx="1"/>
            <a:endCxn id="424" idx="0"/>
          </p:cNvCxnSpPr>
          <p:nvPr/>
        </p:nvCxnSpPr>
        <p:spPr>
          <a:xfrm flipH="1">
            <a:off x="2230613" y="1081434"/>
            <a:ext cx="554400" cy="429300"/>
          </a:xfrm>
          <a:prstGeom prst="bentConnector2">
            <a:avLst/>
          </a:prstGeom>
          <a:noFill/>
          <a:ln cap="flat" cmpd="sng" w="9525">
            <a:solidFill>
              <a:srgbClr val="595959"/>
            </a:solidFill>
            <a:prstDash val="solid"/>
            <a:round/>
            <a:headEnd len="med" w="med" type="none"/>
            <a:tailEnd len="med" w="med" type="none"/>
          </a:ln>
        </p:spPr>
      </p:cxnSp>
      <p:cxnSp>
        <p:nvCxnSpPr>
          <p:cNvPr id="431" name="Google Shape;431;p58"/>
          <p:cNvCxnSpPr>
            <a:stCxn id="416" idx="3"/>
            <a:endCxn id="423" idx="0"/>
          </p:cNvCxnSpPr>
          <p:nvPr/>
        </p:nvCxnSpPr>
        <p:spPr>
          <a:xfrm>
            <a:off x="6696113" y="1081434"/>
            <a:ext cx="554400" cy="429300"/>
          </a:xfrm>
          <a:prstGeom prst="bentConnector2">
            <a:avLst/>
          </a:prstGeom>
          <a:noFill/>
          <a:ln cap="flat" cmpd="sng" w="9525">
            <a:solidFill>
              <a:srgbClr val="595959"/>
            </a:solidFill>
            <a:prstDash val="solid"/>
            <a:round/>
            <a:headEnd len="med" w="med" type="none"/>
            <a:tailEnd len="med" w="med" type="none"/>
          </a:ln>
        </p:spPr>
      </p:cxnSp>
      <p:cxnSp>
        <p:nvCxnSpPr>
          <p:cNvPr id="432" name="Google Shape;432;p58"/>
          <p:cNvCxnSpPr>
            <a:stCxn id="416" idx="2"/>
            <a:endCxn id="425" idx="0"/>
          </p:cNvCxnSpPr>
          <p:nvPr/>
        </p:nvCxnSpPr>
        <p:spPr>
          <a:xfrm>
            <a:off x="4740563" y="1389234"/>
            <a:ext cx="0" cy="121500"/>
          </a:xfrm>
          <a:prstGeom prst="straightConnector1">
            <a:avLst/>
          </a:prstGeom>
          <a:noFill/>
          <a:ln cap="flat" cmpd="sng" w="9525">
            <a:solidFill>
              <a:srgbClr val="595959"/>
            </a:solidFill>
            <a:prstDash val="solid"/>
            <a:round/>
            <a:headEnd len="med" w="med" type="none"/>
            <a:tailEnd len="med" w="med" type="none"/>
          </a:ln>
        </p:spPr>
      </p:cxnSp>
      <p:cxnSp>
        <p:nvCxnSpPr>
          <p:cNvPr id="433" name="Google Shape;433;p58"/>
          <p:cNvCxnSpPr>
            <a:stCxn id="419" idx="2"/>
            <a:endCxn id="426" idx="0"/>
          </p:cNvCxnSpPr>
          <p:nvPr/>
        </p:nvCxnSpPr>
        <p:spPr>
          <a:xfrm flipH="1">
            <a:off x="2230601" y="2479019"/>
            <a:ext cx="554400" cy="435900"/>
          </a:xfrm>
          <a:prstGeom prst="bentConnector2">
            <a:avLst/>
          </a:prstGeom>
          <a:noFill/>
          <a:ln cap="flat" cmpd="sng" w="9525">
            <a:solidFill>
              <a:srgbClr val="595959"/>
            </a:solidFill>
            <a:prstDash val="solid"/>
            <a:round/>
            <a:headEnd len="med" w="med" type="none"/>
            <a:tailEnd len="med" w="med" type="none"/>
          </a:ln>
        </p:spPr>
      </p:cxnSp>
      <p:cxnSp>
        <p:nvCxnSpPr>
          <p:cNvPr id="434" name="Google Shape;434;p58"/>
          <p:cNvCxnSpPr>
            <a:stCxn id="418" idx="6"/>
            <a:endCxn id="427" idx="0"/>
          </p:cNvCxnSpPr>
          <p:nvPr/>
        </p:nvCxnSpPr>
        <p:spPr>
          <a:xfrm>
            <a:off x="6758641" y="2479019"/>
            <a:ext cx="492000" cy="435900"/>
          </a:xfrm>
          <a:prstGeom prst="bentConnector2">
            <a:avLst/>
          </a:prstGeom>
          <a:noFill/>
          <a:ln cap="flat" cmpd="sng" w="9525">
            <a:solidFill>
              <a:srgbClr val="595959"/>
            </a:solidFill>
            <a:prstDash val="solid"/>
            <a:round/>
            <a:headEnd len="med" w="med" type="none"/>
            <a:tailEnd len="med" w="med" type="none"/>
          </a:ln>
        </p:spPr>
      </p:cxnSp>
      <p:cxnSp>
        <p:nvCxnSpPr>
          <p:cNvPr id="435" name="Google Shape;435;p58"/>
          <p:cNvCxnSpPr>
            <a:stCxn id="417" idx="1"/>
            <a:endCxn id="419" idx="6"/>
          </p:cNvCxnSpPr>
          <p:nvPr/>
        </p:nvCxnSpPr>
        <p:spPr>
          <a:xfrm rot="10800000">
            <a:off x="3226276" y="2479105"/>
            <a:ext cx="338100" cy="0"/>
          </a:xfrm>
          <a:prstGeom prst="straightConnector1">
            <a:avLst/>
          </a:prstGeom>
          <a:noFill/>
          <a:ln cap="flat" cmpd="sng" w="9525">
            <a:solidFill>
              <a:srgbClr val="595959"/>
            </a:solidFill>
            <a:prstDash val="solid"/>
            <a:round/>
            <a:headEnd len="med" w="med" type="none"/>
            <a:tailEnd len="med" w="med" type="none"/>
          </a:ln>
        </p:spPr>
      </p:cxnSp>
      <p:cxnSp>
        <p:nvCxnSpPr>
          <p:cNvPr id="436" name="Google Shape;436;p58"/>
          <p:cNvCxnSpPr>
            <a:stCxn id="417" idx="3"/>
            <a:endCxn id="418" idx="2"/>
          </p:cNvCxnSpPr>
          <p:nvPr/>
        </p:nvCxnSpPr>
        <p:spPr>
          <a:xfrm>
            <a:off x="5991676" y="2479105"/>
            <a:ext cx="325800" cy="0"/>
          </a:xfrm>
          <a:prstGeom prst="straightConnector1">
            <a:avLst/>
          </a:prstGeom>
          <a:noFill/>
          <a:ln cap="flat" cmpd="sng" w="9525">
            <a:solidFill>
              <a:srgbClr val="595959"/>
            </a:solidFill>
            <a:prstDash val="solid"/>
            <a:round/>
            <a:headEnd len="med" w="med" type="none"/>
            <a:tailEnd len="med" w="med" type="none"/>
          </a:ln>
        </p:spPr>
      </p:cxnSp>
      <p:sp>
        <p:nvSpPr>
          <p:cNvPr id="437" name="Google Shape;437;p58"/>
          <p:cNvSpPr txBox="1"/>
          <p:nvPr/>
        </p:nvSpPr>
        <p:spPr>
          <a:xfrm>
            <a:off x="166389" y="1207817"/>
            <a:ext cx="8865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CD1E19"/>
                </a:solidFill>
                <a:latin typeface="Helvetica Neue"/>
                <a:ea typeface="Helvetica Neue"/>
                <a:cs typeface="Helvetica Neue"/>
                <a:sym typeface="Helvetica Neue"/>
              </a:rPr>
              <a:t>How is your revenue generated?</a:t>
            </a:r>
            <a:endParaRPr b="1" sz="900">
              <a:solidFill>
                <a:srgbClr val="CD1E19"/>
              </a:solidFill>
              <a:latin typeface="Helvetica Neue"/>
              <a:ea typeface="Helvetica Neue"/>
              <a:cs typeface="Helvetica Neue"/>
              <a:sym typeface="Helvetica Neue"/>
            </a:endParaRPr>
          </a:p>
        </p:txBody>
      </p:sp>
      <p:cxnSp>
        <p:nvCxnSpPr>
          <p:cNvPr id="438" name="Google Shape;438;p58"/>
          <p:cNvCxnSpPr/>
          <p:nvPr/>
        </p:nvCxnSpPr>
        <p:spPr>
          <a:xfrm>
            <a:off x="1300180" y="706725"/>
            <a:ext cx="0" cy="4129800"/>
          </a:xfrm>
          <a:prstGeom prst="straightConnector1">
            <a:avLst/>
          </a:prstGeom>
          <a:noFill/>
          <a:ln cap="flat" cmpd="sng" w="9525">
            <a:solidFill>
              <a:srgbClr val="CD1E19"/>
            </a:solidFill>
            <a:prstDash val="solid"/>
            <a:round/>
            <a:headEnd len="med" w="med" type="none"/>
            <a:tailEnd len="med" w="med" type="none"/>
          </a:ln>
        </p:spPr>
      </p:cxnSp>
      <p:sp>
        <p:nvSpPr>
          <p:cNvPr id="439" name="Google Shape;439;p58"/>
          <p:cNvSpPr txBox="1"/>
          <p:nvPr/>
        </p:nvSpPr>
        <p:spPr>
          <a:xfrm>
            <a:off x="166389" y="2354622"/>
            <a:ext cx="10629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CD1E19"/>
                </a:solidFill>
                <a:latin typeface="Helvetica Neue"/>
                <a:ea typeface="Helvetica Neue"/>
                <a:cs typeface="Helvetica Neue"/>
                <a:sym typeface="Helvetica Neue"/>
              </a:rPr>
              <a:t>What activities do you undertake to generate that revenue?</a:t>
            </a:r>
            <a:endParaRPr b="1" sz="900">
              <a:solidFill>
                <a:srgbClr val="CD1E19"/>
              </a:solidFill>
              <a:latin typeface="Helvetica Neue"/>
              <a:ea typeface="Helvetica Neue"/>
              <a:cs typeface="Helvetica Neue"/>
              <a:sym typeface="Helvetica Neue"/>
            </a:endParaRPr>
          </a:p>
        </p:txBody>
      </p:sp>
      <p:sp>
        <p:nvSpPr>
          <p:cNvPr id="440" name="Google Shape;440;p58"/>
          <p:cNvSpPr txBox="1"/>
          <p:nvPr/>
        </p:nvSpPr>
        <p:spPr>
          <a:xfrm>
            <a:off x="166389" y="716882"/>
            <a:ext cx="1062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595959"/>
                </a:solidFill>
                <a:latin typeface="Helvetica Neue"/>
                <a:ea typeface="Helvetica Neue"/>
                <a:cs typeface="Helvetica Neue"/>
                <a:sym typeface="Helvetica Neue"/>
              </a:rPr>
              <a:t>Guiding questions</a:t>
            </a:r>
            <a:endParaRPr b="1" sz="1100">
              <a:solidFill>
                <a:srgbClr val="595959"/>
              </a:solidFill>
              <a:latin typeface="Helvetica Neue"/>
              <a:ea typeface="Helvetica Neue"/>
              <a:cs typeface="Helvetica Neue"/>
              <a:sym typeface="Helvetica Neue"/>
            </a:endParaRPr>
          </a:p>
        </p:txBody>
      </p:sp>
      <p:sp>
        <p:nvSpPr>
          <p:cNvPr id="441" name="Google Shape;441;p58"/>
          <p:cNvSpPr txBox="1"/>
          <p:nvPr/>
        </p:nvSpPr>
        <p:spPr>
          <a:xfrm>
            <a:off x="166389" y="3780295"/>
            <a:ext cx="9585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CD1E19"/>
                </a:solidFill>
                <a:latin typeface="Helvetica Neue"/>
                <a:ea typeface="Helvetica Neue"/>
                <a:cs typeface="Helvetica Neue"/>
                <a:sym typeface="Helvetica Neue"/>
              </a:rPr>
              <a:t>What resources do you need to do those activities?</a:t>
            </a:r>
            <a:endParaRPr b="1" sz="900">
              <a:solidFill>
                <a:srgbClr val="CD1E19"/>
              </a:solidFill>
              <a:latin typeface="Helvetica Neue"/>
              <a:ea typeface="Helvetica Neue"/>
              <a:cs typeface="Helvetica Neue"/>
              <a:sym typeface="Helvetica Neue"/>
            </a:endParaRPr>
          </a:p>
        </p:txBody>
      </p:sp>
      <p:cxnSp>
        <p:nvCxnSpPr>
          <p:cNvPr id="442" name="Google Shape;442;p58"/>
          <p:cNvCxnSpPr>
            <a:stCxn id="420" idx="1"/>
            <a:endCxn id="421" idx="6"/>
          </p:cNvCxnSpPr>
          <p:nvPr/>
        </p:nvCxnSpPr>
        <p:spPr>
          <a:xfrm rot="10800000">
            <a:off x="2277952" y="3868475"/>
            <a:ext cx="239400" cy="0"/>
          </a:xfrm>
          <a:prstGeom prst="straightConnector1">
            <a:avLst/>
          </a:prstGeom>
          <a:noFill/>
          <a:ln cap="flat" cmpd="sng" w="9525">
            <a:solidFill>
              <a:srgbClr val="595959"/>
            </a:solidFill>
            <a:prstDash val="solid"/>
            <a:round/>
            <a:headEnd len="med" w="med" type="none"/>
            <a:tailEnd len="med" w="med" type="none"/>
          </a:ln>
        </p:spPr>
      </p:cxnSp>
      <p:cxnSp>
        <p:nvCxnSpPr>
          <p:cNvPr id="443" name="Google Shape;443;p58"/>
          <p:cNvCxnSpPr>
            <a:stCxn id="421" idx="4"/>
            <a:endCxn id="428" idx="0"/>
          </p:cNvCxnSpPr>
          <p:nvPr/>
        </p:nvCxnSpPr>
        <p:spPr>
          <a:xfrm>
            <a:off x="2057257" y="4089040"/>
            <a:ext cx="0" cy="149700"/>
          </a:xfrm>
          <a:prstGeom prst="straightConnector1">
            <a:avLst/>
          </a:prstGeom>
          <a:noFill/>
          <a:ln cap="flat" cmpd="sng" w="9525">
            <a:solidFill>
              <a:srgbClr val="595959"/>
            </a:solidFill>
            <a:prstDash val="solid"/>
            <a:round/>
            <a:headEnd len="med" w="med" type="none"/>
            <a:tailEnd len="med" w="med" type="none"/>
          </a:ln>
        </p:spPr>
      </p:cxnSp>
      <p:cxnSp>
        <p:nvCxnSpPr>
          <p:cNvPr id="444" name="Google Shape;444;p58"/>
          <p:cNvCxnSpPr>
            <a:stCxn id="420" idx="3"/>
            <a:endCxn id="422" idx="2"/>
          </p:cNvCxnSpPr>
          <p:nvPr/>
        </p:nvCxnSpPr>
        <p:spPr>
          <a:xfrm>
            <a:off x="3745852" y="3868475"/>
            <a:ext cx="239400" cy="0"/>
          </a:xfrm>
          <a:prstGeom prst="straightConnector1">
            <a:avLst/>
          </a:prstGeom>
          <a:noFill/>
          <a:ln cap="flat" cmpd="sng" w="9525">
            <a:solidFill>
              <a:srgbClr val="595959"/>
            </a:solidFill>
            <a:prstDash val="solid"/>
            <a:round/>
            <a:headEnd len="med" w="med" type="none"/>
            <a:tailEnd len="med" w="med" type="none"/>
          </a:ln>
        </p:spPr>
      </p:cxnSp>
      <p:cxnSp>
        <p:nvCxnSpPr>
          <p:cNvPr id="445" name="Google Shape;445;p58"/>
          <p:cNvCxnSpPr>
            <a:stCxn id="422" idx="4"/>
            <a:endCxn id="429" idx="0"/>
          </p:cNvCxnSpPr>
          <p:nvPr/>
        </p:nvCxnSpPr>
        <p:spPr>
          <a:xfrm>
            <a:off x="4205851" y="4089040"/>
            <a:ext cx="0" cy="200100"/>
          </a:xfrm>
          <a:prstGeom prst="straightConnector1">
            <a:avLst/>
          </a:prstGeom>
          <a:noFill/>
          <a:ln cap="flat" cmpd="sng" w="9525">
            <a:solidFill>
              <a:srgbClr val="595959"/>
            </a:solidFill>
            <a:prstDash val="solid"/>
            <a:round/>
            <a:headEnd len="med" w="med" type="none"/>
            <a:tailEnd len="med" w="med" type="none"/>
          </a:ln>
        </p:spPr>
      </p:cxnSp>
      <p:sp>
        <p:nvSpPr>
          <p:cNvPr id="446" name="Google Shape;446;p58"/>
          <p:cNvSpPr/>
          <p:nvPr/>
        </p:nvSpPr>
        <p:spPr>
          <a:xfrm>
            <a:off x="6636392" y="3568980"/>
            <a:ext cx="1228500" cy="589800"/>
          </a:xfrm>
          <a:prstGeom prst="roundRect">
            <a:avLst>
              <a:gd fmla="val 16667" name="adj"/>
            </a:avLst>
          </a:prstGeom>
          <a:solidFill>
            <a:srgbClr val="FFFFFF"/>
          </a:solidFill>
          <a:ln cap="flat" cmpd="sng" w="9525">
            <a:solidFill>
              <a:srgbClr val="CD1E1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900">
                <a:solidFill>
                  <a:srgbClr val="CD1E19"/>
                </a:solidFill>
                <a:latin typeface="Helvetica Neue"/>
                <a:ea typeface="Helvetica Neue"/>
                <a:cs typeface="Helvetica Neue"/>
                <a:sym typeface="Helvetica Neue"/>
              </a:rPr>
              <a:t>Do you need to own land or buildings for your business?  </a:t>
            </a:r>
            <a:endParaRPr sz="900">
              <a:solidFill>
                <a:srgbClr val="CD1E19"/>
              </a:solidFill>
              <a:latin typeface="Helvetica Neue"/>
              <a:ea typeface="Helvetica Neue"/>
              <a:cs typeface="Helvetica Neue"/>
              <a:sym typeface="Helvetica Neue"/>
            </a:endParaRPr>
          </a:p>
        </p:txBody>
      </p:sp>
      <p:sp>
        <p:nvSpPr>
          <p:cNvPr id="447" name="Google Shape;447;p58"/>
          <p:cNvSpPr/>
          <p:nvPr/>
        </p:nvSpPr>
        <p:spPr>
          <a:xfrm>
            <a:off x="5955648" y="3643145"/>
            <a:ext cx="441300" cy="441300"/>
          </a:xfrm>
          <a:prstGeom prst="ellipse">
            <a:avLst/>
          </a:prstGeom>
          <a:solidFill>
            <a:srgbClr val="F3F3F3"/>
          </a:solidFill>
          <a:ln cap="flat" cmpd="sng" w="9525">
            <a:solidFill>
              <a:srgbClr val="CD1E1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900">
                <a:solidFill>
                  <a:srgbClr val="CD1E19"/>
                </a:solidFill>
                <a:latin typeface="Helvetica Neue"/>
                <a:ea typeface="Helvetica Neue"/>
                <a:cs typeface="Helvetica Neue"/>
                <a:sym typeface="Helvetica Neue"/>
              </a:rPr>
              <a:t>Yes</a:t>
            </a:r>
            <a:endParaRPr sz="900">
              <a:solidFill>
                <a:srgbClr val="000000"/>
              </a:solidFill>
              <a:latin typeface="Helvetica Neue"/>
              <a:ea typeface="Helvetica Neue"/>
              <a:cs typeface="Helvetica Neue"/>
              <a:sym typeface="Helvetica Neue"/>
            </a:endParaRPr>
          </a:p>
        </p:txBody>
      </p:sp>
      <p:sp>
        <p:nvSpPr>
          <p:cNvPr id="448" name="Google Shape;448;p58"/>
          <p:cNvSpPr/>
          <p:nvPr/>
        </p:nvSpPr>
        <p:spPr>
          <a:xfrm>
            <a:off x="8104242" y="3643145"/>
            <a:ext cx="441300" cy="441300"/>
          </a:xfrm>
          <a:prstGeom prst="ellipse">
            <a:avLst/>
          </a:prstGeom>
          <a:solidFill>
            <a:srgbClr val="F3F3F3"/>
          </a:solidFill>
          <a:ln cap="flat" cmpd="sng" w="9525">
            <a:solidFill>
              <a:srgbClr val="CD1E19"/>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None/>
            </a:pPr>
            <a:r>
              <a:rPr lang="en" sz="900">
                <a:solidFill>
                  <a:srgbClr val="CD1E19"/>
                </a:solidFill>
                <a:latin typeface="Helvetica Neue"/>
                <a:ea typeface="Helvetica Neue"/>
                <a:cs typeface="Helvetica Neue"/>
                <a:sym typeface="Helvetica Neue"/>
              </a:rPr>
              <a:t>No</a:t>
            </a:r>
            <a:endParaRPr sz="900">
              <a:solidFill>
                <a:srgbClr val="000000"/>
              </a:solidFill>
              <a:latin typeface="Helvetica Neue"/>
              <a:ea typeface="Helvetica Neue"/>
              <a:cs typeface="Helvetica Neue"/>
              <a:sym typeface="Helvetica Neue"/>
            </a:endParaRPr>
          </a:p>
        </p:txBody>
      </p:sp>
      <p:sp>
        <p:nvSpPr>
          <p:cNvPr id="449" name="Google Shape;449;p58"/>
          <p:cNvSpPr/>
          <p:nvPr/>
        </p:nvSpPr>
        <p:spPr>
          <a:xfrm>
            <a:off x="5771932" y="4271042"/>
            <a:ext cx="816600" cy="491400"/>
          </a:xfrm>
          <a:prstGeom prst="roundRect">
            <a:avLst>
              <a:gd fmla="val 16667" name="adj"/>
            </a:avLst>
          </a:prstGeom>
          <a:solidFill>
            <a:srgbClr val="CD1E19"/>
          </a:solidFill>
          <a:ln cap="flat" cmpd="sng" w="9525">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900">
                <a:solidFill>
                  <a:srgbClr val="FFFFFF"/>
                </a:solidFill>
                <a:latin typeface="Helvetica Neue"/>
                <a:ea typeface="Helvetica Neue"/>
                <a:cs typeface="Helvetica Neue"/>
                <a:sym typeface="Helvetica Neue"/>
              </a:rPr>
              <a:t>Property ownership</a:t>
            </a:r>
            <a:endParaRPr b="1" sz="900">
              <a:solidFill>
                <a:srgbClr val="FFFFFF"/>
              </a:solidFill>
              <a:latin typeface="Helvetica Neue"/>
              <a:ea typeface="Helvetica Neue"/>
              <a:cs typeface="Helvetica Neue"/>
              <a:sym typeface="Helvetica Neue"/>
            </a:endParaRPr>
          </a:p>
        </p:txBody>
      </p:sp>
      <p:sp>
        <p:nvSpPr>
          <p:cNvPr id="450" name="Google Shape;450;p58"/>
          <p:cNvSpPr/>
          <p:nvPr/>
        </p:nvSpPr>
        <p:spPr>
          <a:xfrm>
            <a:off x="7916573" y="4271042"/>
            <a:ext cx="816600" cy="491400"/>
          </a:xfrm>
          <a:prstGeom prst="roundRect">
            <a:avLst>
              <a:gd fmla="val 16667" name="adj"/>
            </a:avLst>
          </a:prstGeom>
          <a:solidFill>
            <a:srgbClr val="CD1E19"/>
          </a:solidFill>
          <a:ln cap="flat" cmpd="sng" w="9525">
            <a:solidFill>
              <a:srgbClr val="FFFFFF"/>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900">
                <a:solidFill>
                  <a:srgbClr val="FFFFFF"/>
                </a:solidFill>
                <a:latin typeface="Helvetica Neue"/>
                <a:ea typeface="Helvetica Neue"/>
                <a:cs typeface="Helvetica Neue"/>
                <a:sym typeface="Helvetica Neue"/>
              </a:rPr>
              <a:t>Property rental</a:t>
            </a:r>
            <a:endParaRPr b="1" sz="900">
              <a:solidFill>
                <a:srgbClr val="FFFFFF"/>
              </a:solidFill>
              <a:latin typeface="Helvetica Neue"/>
              <a:ea typeface="Helvetica Neue"/>
              <a:cs typeface="Helvetica Neue"/>
              <a:sym typeface="Helvetica Neue"/>
            </a:endParaRPr>
          </a:p>
        </p:txBody>
      </p:sp>
      <p:cxnSp>
        <p:nvCxnSpPr>
          <p:cNvPr id="451" name="Google Shape;451;p58"/>
          <p:cNvCxnSpPr>
            <a:stCxn id="446" idx="1"/>
            <a:endCxn id="447" idx="6"/>
          </p:cNvCxnSpPr>
          <p:nvPr/>
        </p:nvCxnSpPr>
        <p:spPr>
          <a:xfrm rot="10800000">
            <a:off x="6396992" y="3863880"/>
            <a:ext cx="239400" cy="0"/>
          </a:xfrm>
          <a:prstGeom prst="straightConnector1">
            <a:avLst/>
          </a:prstGeom>
          <a:noFill/>
          <a:ln cap="flat" cmpd="sng" w="9525">
            <a:solidFill>
              <a:srgbClr val="595959"/>
            </a:solidFill>
            <a:prstDash val="solid"/>
            <a:round/>
            <a:headEnd len="med" w="med" type="none"/>
            <a:tailEnd len="med" w="med" type="none"/>
          </a:ln>
        </p:spPr>
      </p:cxnSp>
      <p:cxnSp>
        <p:nvCxnSpPr>
          <p:cNvPr id="452" name="Google Shape;452;p58"/>
          <p:cNvCxnSpPr>
            <a:stCxn id="447" idx="4"/>
            <a:endCxn id="449" idx="0"/>
          </p:cNvCxnSpPr>
          <p:nvPr/>
        </p:nvCxnSpPr>
        <p:spPr>
          <a:xfrm>
            <a:off x="6176298" y="4084445"/>
            <a:ext cx="3900" cy="186600"/>
          </a:xfrm>
          <a:prstGeom prst="straightConnector1">
            <a:avLst/>
          </a:prstGeom>
          <a:noFill/>
          <a:ln cap="flat" cmpd="sng" w="9525">
            <a:solidFill>
              <a:srgbClr val="595959"/>
            </a:solidFill>
            <a:prstDash val="solid"/>
            <a:round/>
            <a:headEnd len="med" w="med" type="none"/>
            <a:tailEnd len="med" w="med" type="none"/>
          </a:ln>
        </p:spPr>
      </p:cxnSp>
      <p:cxnSp>
        <p:nvCxnSpPr>
          <p:cNvPr id="453" name="Google Shape;453;p58"/>
          <p:cNvCxnSpPr>
            <a:stCxn id="446" idx="3"/>
            <a:endCxn id="448" idx="2"/>
          </p:cNvCxnSpPr>
          <p:nvPr/>
        </p:nvCxnSpPr>
        <p:spPr>
          <a:xfrm>
            <a:off x="7864892" y="3863880"/>
            <a:ext cx="239400" cy="0"/>
          </a:xfrm>
          <a:prstGeom prst="straightConnector1">
            <a:avLst/>
          </a:prstGeom>
          <a:noFill/>
          <a:ln cap="flat" cmpd="sng" w="9525">
            <a:solidFill>
              <a:srgbClr val="595959"/>
            </a:solidFill>
            <a:prstDash val="solid"/>
            <a:round/>
            <a:headEnd len="med" w="med" type="none"/>
            <a:tailEnd len="med" w="med" type="none"/>
          </a:ln>
        </p:spPr>
      </p:cxnSp>
      <p:cxnSp>
        <p:nvCxnSpPr>
          <p:cNvPr id="454" name="Google Shape;454;p58"/>
          <p:cNvCxnSpPr>
            <a:stCxn id="448" idx="4"/>
            <a:endCxn id="450" idx="0"/>
          </p:cNvCxnSpPr>
          <p:nvPr/>
        </p:nvCxnSpPr>
        <p:spPr>
          <a:xfrm>
            <a:off x="8324892" y="4084445"/>
            <a:ext cx="0" cy="186600"/>
          </a:xfrm>
          <a:prstGeom prst="straightConnector1">
            <a:avLst/>
          </a:prstGeom>
          <a:noFill/>
          <a:ln cap="flat" cmpd="sng" w="9525">
            <a:solidFill>
              <a:srgbClr val="595959"/>
            </a:solidFill>
            <a:prstDash val="solid"/>
            <a:round/>
            <a:headEnd len="med" w="med" type="none"/>
            <a:tailEnd len="med" w="med" type="none"/>
          </a:ln>
        </p:spPr>
      </p:cxnSp>
      <p:sp>
        <p:nvSpPr>
          <p:cNvPr id="455" name="Google Shape;455;p58"/>
          <p:cNvSpPr/>
          <p:nvPr/>
        </p:nvSpPr>
        <p:spPr>
          <a:xfrm>
            <a:off x="4163776" y="2877950"/>
            <a:ext cx="1228500" cy="491400"/>
          </a:xfrm>
          <a:prstGeom prst="roundRect">
            <a:avLst>
              <a:gd fmla="val 16667" name="adj"/>
            </a:avLst>
          </a:prstGeom>
          <a:solidFill>
            <a:srgbClr val="FFFFFF"/>
          </a:solidFill>
          <a:ln cap="flat" cmpd="sng" w="9525">
            <a:solidFill>
              <a:srgbClr val="CD1E19"/>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 sz="1000">
                <a:solidFill>
                  <a:srgbClr val="CD1E19"/>
                </a:solidFill>
                <a:latin typeface="Helvetica Neue"/>
                <a:ea typeface="Helvetica Neue"/>
                <a:cs typeface="Helvetica Neue"/>
                <a:sym typeface="Helvetica Neue"/>
              </a:rPr>
              <a:t>Not applicable</a:t>
            </a:r>
            <a:endParaRPr sz="1000">
              <a:solidFill>
                <a:srgbClr val="CD1E19"/>
              </a:solidFill>
              <a:latin typeface="Helvetica Neue"/>
              <a:ea typeface="Helvetica Neue"/>
              <a:cs typeface="Helvetica Neue"/>
              <a:sym typeface="Helvetica Neue"/>
            </a:endParaRPr>
          </a:p>
        </p:txBody>
      </p:sp>
      <p:cxnSp>
        <p:nvCxnSpPr>
          <p:cNvPr id="456" name="Google Shape;456;p58"/>
          <p:cNvCxnSpPr>
            <a:stCxn id="455" idx="0"/>
            <a:endCxn id="417" idx="2"/>
          </p:cNvCxnSpPr>
          <p:nvPr/>
        </p:nvCxnSpPr>
        <p:spPr>
          <a:xfrm rot="10800000">
            <a:off x="4778026" y="2774150"/>
            <a:ext cx="0" cy="103800"/>
          </a:xfrm>
          <a:prstGeom prst="straightConnector1">
            <a:avLst/>
          </a:prstGeom>
          <a:noFill/>
          <a:ln cap="flat" cmpd="sng" w="9525">
            <a:solidFill>
              <a:srgbClr val="595959"/>
            </a:solidFill>
            <a:prstDash val="solid"/>
            <a:round/>
            <a:headEnd len="med" w="med" type="none"/>
            <a:tailEnd len="med" w="med" type="none"/>
          </a:ln>
        </p:spPr>
      </p:cxnSp>
      <p:sp>
        <p:nvSpPr>
          <p:cNvPr id="457" name="Google Shape;457;p58"/>
          <p:cNvSpPr txBox="1"/>
          <p:nvPr/>
        </p:nvSpPr>
        <p:spPr>
          <a:xfrm>
            <a:off x="372240" y="-6345"/>
            <a:ext cx="6386400" cy="7221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latin typeface="Helvetica Neue"/>
                <a:ea typeface="Helvetica Neue"/>
                <a:cs typeface="Helvetica Neue"/>
                <a:sym typeface="Helvetica Neue"/>
              </a:rPr>
              <a:t>[FLOW</a:t>
            </a:r>
            <a:r>
              <a:rPr b="1" lang="en">
                <a:solidFill>
                  <a:srgbClr val="000000"/>
                </a:solidFill>
                <a:latin typeface="Helvetica Neue"/>
                <a:ea typeface="Helvetica Neue"/>
                <a:cs typeface="Helvetica Neue"/>
                <a:sym typeface="Helvetica Neue"/>
              </a:rPr>
              <a:t> </a:t>
            </a:r>
            <a:r>
              <a:rPr b="1" lang="en">
                <a:latin typeface="Helvetica Neue"/>
                <a:ea typeface="Helvetica Neue"/>
                <a:cs typeface="Helvetica Neue"/>
                <a:sym typeface="Helvetica Neue"/>
              </a:rPr>
              <a:t>CHART</a:t>
            </a:r>
            <a:r>
              <a:rPr b="1" lang="en">
                <a:solidFill>
                  <a:srgbClr val="000000"/>
                </a:solidFill>
                <a:latin typeface="Helvetica Neue"/>
                <a:ea typeface="Helvetica Neue"/>
                <a:cs typeface="Helvetica Neue"/>
                <a:sym typeface="Helvetica Neue"/>
              </a:rPr>
              <a:t> </a:t>
            </a:r>
            <a:r>
              <a:rPr b="1" lang="en">
                <a:latin typeface="Helvetica Neue"/>
                <a:ea typeface="Helvetica Neue"/>
                <a:cs typeface="Helvetica Neue"/>
                <a:sym typeface="Helvetica Neue"/>
              </a:rPr>
              <a:t>2</a:t>
            </a:r>
            <a:r>
              <a:rPr b="1" lang="en">
                <a:latin typeface="Helvetica Neue"/>
                <a:ea typeface="Helvetica Neue"/>
                <a:cs typeface="Helvetica Neue"/>
                <a:sym typeface="Helvetica Neue"/>
              </a:rPr>
              <a:t>] </a:t>
            </a:r>
            <a:endParaRPr b="1">
              <a:latin typeface="Helvetica Neue"/>
              <a:ea typeface="Helvetica Neue"/>
              <a:cs typeface="Helvetica Neue"/>
              <a:sym typeface="Helvetica Neue"/>
            </a:endParaRPr>
          </a:p>
          <a:p>
            <a:pPr indent="0" lvl="0" marL="0" rtl="0" algn="l">
              <a:spcBef>
                <a:spcPts val="0"/>
              </a:spcBef>
              <a:spcAft>
                <a:spcPts val="0"/>
              </a:spcAft>
              <a:buNone/>
            </a:pPr>
            <a:r>
              <a:rPr b="1" lang="en" sz="2400">
                <a:latin typeface="Helvetica Neue"/>
                <a:ea typeface="Helvetica Neue"/>
                <a:cs typeface="Helvetica Neue"/>
                <a:sym typeface="Helvetica Neue"/>
              </a:rPr>
              <a:t>Revenue &amp; Business Model</a:t>
            </a:r>
            <a:endParaRPr b="1" sz="2400">
              <a:solidFill>
                <a:srgbClr val="000000"/>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1" name="Shape 461"/>
        <p:cNvGrpSpPr/>
        <p:nvPr/>
      </p:nvGrpSpPr>
      <p:grpSpPr>
        <a:xfrm>
          <a:off x="0" y="0"/>
          <a:ext cx="0" cy="0"/>
          <a:chOff x="0" y="0"/>
          <a:chExt cx="0" cy="0"/>
        </a:xfrm>
      </p:grpSpPr>
      <p:sp>
        <p:nvSpPr>
          <p:cNvPr id="462" name="Google Shape;462;p59"/>
          <p:cNvSpPr txBox="1"/>
          <p:nvPr>
            <p:ph idx="4294967295" type="body"/>
          </p:nvPr>
        </p:nvSpPr>
        <p:spPr>
          <a:xfrm>
            <a:off x="4632175" y="395325"/>
            <a:ext cx="4511700" cy="475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t>The </a:t>
            </a:r>
            <a:r>
              <a:rPr lang="en" sz="1200"/>
              <a:t>financing</a:t>
            </a:r>
            <a:r>
              <a:rPr lang="en" sz="1200"/>
              <a:t> matrix below shows examples of  </a:t>
            </a:r>
            <a:r>
              <a:rPr lang="en" sz="1200"/>
              <a:t>financing</a:t>
            </a:r>
            <a:r>
              <a:rPr lang="en" sz="1200"/>
              <a:t> for different revenue and business models </a:t>
            </a:r>
            <a:endParaRPr sz="1200"/>
          </a:p>
        </p:txBody>
      </p:sp>
      <p:graphicFrame>
        <p:nvGraphicFramePr>
          <p:cNvPr id="463" name="Google Shape;463;p59"/>
          <p:cNvGraphicFramePr/>
          <p:nvPr/>
        </p:nvGraphicFramePr>
        <p:xfrm>
          <a:off x="568025" y="993975"/>
          <a:ext cx="3000000" cy="3000000"/>
        </p:xfrm>
        <a:graphic>
          <a:graphicData uri="http://schemas.openxmlformats.org/drawingml/2006/table">
            <a:tbl>
              <a:tblPr>
                <a:noFill/>
                <a:tableStyleId>{7EF0A638-DBC0-4FBA-A3E7-3556592E3FD4}</a:tableStyleId>
              </a:tblPr>
              <a:tblGrid>
                <a:gridCol w="1004450"/>
                <a:gridCol w="865025"/>
                <a:gridCol w="865025"/>
                <a:gridCol w="865025"/>
                <a:gridCol w="865025"/>
                <a:gridCol w="865025"/>
                <a:gridCol w="865025"/>
                <a:gridCol w="865025"/>
                <a:gridCol w="865025"/>
              </a:tblGrid>
              <a:tr h="352750">
                <a:tc>
                  <a:txBody>
                    <a:bodyPr/>
                    <a:lstStyle/>
                    <a:p>
                      <a:pPr indent="0" lvl="0" marL="0" rtl="0" algn="ctr">
                        <a:spcBef>
                          <a:spcPts val="0"/>
                        </a:spcBef>
                        <a:spcAft>
                          <a:spcPts val="0"/>
                        </a:spcAft>
                        <a:buNone/>
                      </a:pPr>
                      <a:r>
                        <a:t/>
                      </a:r>
                      <a:endParaRPr sz="800">
                        <a:solidFill>
                          <a:srgbClr val="000000"/>
                        </a:solidFill>
                        <a:latin typeface="Helvetica Neue"/>
                        <a:ea typeface="Helvetica Neue"/>
                        <a:cs typeface="Helvetica Neue"/>
                        <a:sym typeface="Helvetica Neue"/>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gridSpan="5">
                  <a:txBody>
                    <a:bodyPr/>
                    <a:lstStyle/>
                    <a:p>
                      <a:pPr indent="0" lvl="0" marL="0" rtl="0" algn="ctr">
                        <a:spcBef>
                          <a:spcPts val="0"/>
                        </a:spcBef>
                        <a:spcAft>
                          <a:spcPts val="0"/>
                        </a:spcAft>
                        <a:buNone/>
                      </a:pPr>
                      <a:r>
                        <a:rPr b="1" lang="en" sz="1200">
                          <a:solidFill>
                            <a:srgbClr val="FFFFFF"/>
                          </a:solidFill>
                          <a:latin typeface="Helvetica Neue"/>
                          <a:ea typeface="Helvetica Neue"/>
                          <a:cs typeface="Helvetica Neue"/>
                          <a:sym typeface="Helvetica Neue"/>
                        </a:rPr>
                        <a:t>DEBT</a:t>
                      </a:r>
                      <a:endParaRPr b="1" sz="1200">
                        <a:solidFill>
                          <a:srgbClr val="FFFFFF"/>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D1E19"/>
                    </a:solidFill>
                  </a:tcPr>
                </a:tc>
                <a:tc hMerge="1"/>
                <a:tc hMerge="1"/>
                <a:tc hMerge="1"/>
                <a:tc hMerge="1"/>
                <a:tc gridSpan="3">
                  <a:txBody>
                    <a:bodyPr/>
                    <a:lstStyle/>
                    <a:p>
                      <a:pPr indent="0" lvl="0" marL="0" rtl="0" algn="ctr">
                        <a:spcBef>
                          <a:spcPts val="0"/>
                        </a:spcBef>
                        <a:spcAft>
                          <a:spcPts val="0"/>
                        </a:spcAft>
                        <a:buNone/>
                      </a:pPr>
                      <a:r>
                        <a:rPr b="1" lang="en" sz="1200">
                          <a:solidFill>
                            <a:srgbClr val="FFFFFF"/>
                          </a:solidFill>
                          <a:latin typeface="Helvetica Neue"/>
                          <a:ea typeface="Helvetica Neue"/>
                          <a:cs typeface="Helvetica Neue"/>
                          <a:sym typeface="Helvetica Neue"/>
                        </a:rPr>
                        <a:t>SPECIALIST FUND TYPES</a:t>
                      </a:r>
                      <a:endParaRPr b="1" sz="1200">
                        <a:solidFill>
                          <a:srgbClr val="FFFFFF"/>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D1E19"/>
                    </a:solidFill>
                  </a:tcPr>
                </a:tc>
                <a:tc hMerge="1"/>
                <a:tc hMerge="1"/>
              </a:tr>
              <a:tr h="438975">
                <a:tc>
                  <a:txBody>
                    <a:bodyPr/>
                    <a:lstStyle/>
                    <a:p>
                      <a:pPr indent="0" lvl="0" marL="0" rtl="0" algn="l">
                        <a:spcBef>
                          <a:spcPts val="0"/>
                        </a:spcBef>
                        <a:spcAft>
                          <a:spcPts val="0"/>
                        </a:spcAft>
                        <a:buNone/>
                      </a:pPr>
                      <a:r>
                        <a:rPr b="1" lang="en" sz="800">
                          <a:solidFill>
                            <a:srgbClr val="000000"/>
                          </a:solidFill>
                          <a:latin typeface="Helvetica Neue"/>
                          <a:ea typeface="Helvetica Neue"/>
                          <a:cs typeface="Helvetica Neue"/>
                          <a:sym typeface="Helvetica Neue"/>
                        </a:rPr>
                        <a:t>MODEL</a:t>
                      </a:r>
                      <a:endParaRPr b="1" sz="800">
                        <a:solidFill>
                          <a:srgbClr val="000000"/>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4CCCC"/>
                    </a:solidFill>
                  </a:tcPr>
                </a:tc>
                <a:tc>
                  <a:txBody>
                    <a:bodyPr/>
                    <a:lstStyle/>
                    <a:p>
                      <a:pPr indent="0" lvl="0" marL="0" rtl="0" algn="l">
                        <a:spcBef>
                          <a:spcPts val="0"/>
                        </a:spcBef>
                        <a:spcAft>
                          <a:spcPts val="0"/>
                        </a:spcAft>
                        <a:buNone/>
                      </a:pPr>
                      <a:r>
                        <a:rPr lang="en" sz="900">
                          <a:solidFill>
                            <a:srgbClr val="FFFFFF"/>
                          </a:solidFill>
                          <a:latin typeface="Helvetica Neue"/>
                          <a:ea typeface="Helvetica Neue"/>
                          <a:cs typeface="Helvetica Neue"/>
                          <a:sym typeface="Helvetica Neue"/>
                        </a:rPr>
                        <a:t>Inventory finance</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D9D9D9"/>
                      </a:solidFill>
                      <a:prstDash val="solid"/>
                      <a:round/>
                      <a:headEnd len="sm" w="sm" type="none"/>
                      <a:tailEnd len="sm" w="sm" type="none"/>
                    </a:lnB>
                    <a:solidFill>
                      <a:srgbClr val="CD1E19"/>
                    </a:solidFill>
                  </a:tcPr>
                </a:tc>
                <a:tc>
                  <a:txBody>
                    <a:bodyPr/>
                    <a:lstStyle/>
                    <a:p>
                      <a:pPr indent="0" lvl="0" marL="0" rtl="0" algn="l">
                        <a:spcBef>
                          <a:spcPts val="0"/>
                        </a:spcBef>
                        <a:spcAft>
                          <a:spcPts val="0"/>
                        </a:spcAft>
                        <a:buClr>
                          <a:srgbClr val="000000"/>
                        </a:buClr>
                        <a:buSzPts val="1100"/>
                        <a:buFont typeface="Arial"/>
                        <a:buNone/>
                      </a:pPr>
                      <a:r>
                        <a:rPr lang="en" sz="900">
                          <a:solidFill>
                            <a:srgbClr val="FFFFFF"/>
                          </a:solidFill>
                          <a:latin typeface="Helvetica Neue"/>
                          <a:ea typeface="Helvetica Neue"/>
                          <a:cs typeface="Helvetica Neue"/>
                          <a:sym typeface="Helvetica Neue"/>
                        </a:rPr>
                        <a:t>Equipment finance</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D9D9D9"/>
                      </a:solidFill>
                      <a:prstDash val="solid"/>
                      <a:round/>
                      <a:headEnd len="sm" w="sm" type="none"/>
                      <a:tailEnd len="sm" w="sm" type="none"/>
                    </a:lnB>
                    <a:solidFill>
                      <a:srgbClr val="CD1E19"/>
                    </a:solidFill>
                  </a:tcPr>
                </a:tc>
                <a:tc>
                  <a:txBody>
                    <a:bodyPr/>
                    <a:lstStyle/>
                    <a:p>
                      <a:pPr indent="0" lvl="0" marL="0" marR="0" rtl="0" algn="l">
                        <a:lnSpc>
                          <a:spcPct val="100000"/>
                        </a:lnSpc>
                        <a:spcBef>
                          <a:spcPts val="0"/>
                        </a:spcBef>
                        <a:spcAft>
                          <a:spcPts val="0"/>
                        </a:spcAft>
                        <a:buNone/>
                      </a:pPr>
                      <a:r>
                        <a:rPr lang="en" sz="900">
                          <a:solidFill>
                            <a:srgbClr val="FFFFFF"/>
                          </a:solidFill>
                          <a:latin typeface="Helvetica Neue"/>
                          <a:ea typeface="Helvetica Neue"/>
                          <a:cs typeface="Helvetica Neue"/>
                          <a:sym typeface="Helvetica Neue"/>
                        </a:rPr>
                        <a:t>Trade finance</a:t>
                      </a:r>
                      <a:endParaRPr sz="900">
                        <a:solidFill>
                          <a:srgbClr val="FFFFFF"/>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D9D9D9"/>
                      </a:solidFill>
                      <a:prstDash val="solid"/>
                      <a:round/>
                      <a:headEnd len="sm" w="sm" type="none"/>
                      <a:tailEnd len="sm" w="sm" type="none"/>
                    </a:lnB>
                    <a:solidFill>
                      <a:srgbClr val="CD1E19"/>
                    </a:solidFill>
                  </a:tcPr>
                </a:tc>
                <a:tc>
                  <a:txBody>
                    <a:bodyPr/>
                    <a:lstStyle/>
                    <a:p>
                      <a:pPr indent="0" lvl="0" marL="0" rtl="0" algn="l">
                        <a:spcBef>
                          <a:spcPts val="0"/>
                        </a:spcBef>
                        <a:spcAft>
                          <a:spcPts val="0"/>
                        </a:spcAft>
                        <a:buNone/>
                      </a:pPr>
                      <a:r>
                        <a:rPr lang="en" sz="900">
                          <a:solidFill>
                            <a:srgbClr val="FFFFFF"/>
                          </a:solidFill>
                          <a:latin typeface="Helvetica Neue"/>
                          <a:ea typeface="Helvetica Neue"/>
                          <a:cs typeface="Helvetica Neue"/>
                          <a:sym typeface="Helvetica Neue"/>
                        </a:rPr>
                        <a:t>Credit purchase</a:t>
                      </a:r>
                      <a:endParaRPr sz="900">
                        <a:solidFill>
                          <a:srgbClr val="FFFFFF"/>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D9D9D9"/>
                      </a:solidFill>
                      <a:prstDash val="solid"/>
                      <a:round/>
                      <a:headEnd len="sm" w="sm" type="none"/>
                      <a:tailEnd len="sm" w="sm" type="none"/>
                    </a:lnB>
                    <a:solidFill>
                      <a:srgbClr val="CD1E19"/>
                    </a:solidFill>
                  </a:tcPr>
                </a:tc>
                <a:tc>
                  <a:txBody>
                    <a:bodyPr/>
                    <a:lstStyle/>
                    <a:p>
                      <a:pPr indent="0" lvl="0" marL="0" rtl="0" algn="l">
                        <a:spcBef>
                          <a:spcPts val="0"/>
                        </a:spcBef>
                        <a:spcAft>
                          <a:spcPts val="0"/>
                        </a:spcAft>
                        <a:buNone/>
                      </a:pPr>
                      <a:r>
                        <a:rPr lang="en" sz="900">
                          <a:solidFill>
                            <a:srgbClr val="FFFFFF"/>
                          </a:solidFill>
                          <a:latin typeface="Helvetica Neue"/>
                          <a:ea typeface="Helvetica Neue"/>
                          <a:cs typeface="Helvetica Neue"/>
                          <a:sym typeface="Helvetica Neue"/>
                        </a:rPr>
                        <a:t>Bank loan or bond</a:t>
                      </a:r>
                      <a:endParaRPr sz="900">
                        <a:solidFill>
                          <a:srgbClr val="FFFFFF"/>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D9D9D9"/>
                      </a:solidFill>
                      <a:prstDash val="solid"/>
                      <a:round/>
                      <a:headEnd len="sm" w="sm" type="none"/>
                      <a:tailEnd len="sm" w="sm" type="none"/>
                    </a:lnB>
                    <a:solidFill>
                      <a:srgbClr val="CD1E19"/>
                    </a:solidFill>
                  </a:tcPr>
                </a:tc>
                <a:tc>
                  <a:txBody>
                    <a:bodyPr/>
                    <a:lstStyle/>
                    <a:p>
                      <a:pPr indent="0" lvl="0" marL="0" rtl="0" algn="l">
                        <a:spcBef>
                          <a:spcPts val="0"/>
                        </a:spcBef>
                        <a:spcAft>
                          <a:spcPts val="0"/>
                        </a:spcAft>
                        <a:buNone/>
                      </a:pPr>
                      <a:r>
                        <a:rPr lang="en" sz="900">
                          <a:solidFill>
                            <a:srgbClr val="FFFFFF"/>
                          </a:solidFill>
                          <a:latin typeface="Helvetica Neue"/>
                          <a:ea typeface="Helvetica Neue"/>
                          <a:cs typeface="Helvetica Neue"/>
                          <a:sym typeface="Helvetica Neue"/>
                        </a:rPr>
                        <a:t>Industrial  gov funds</a:t>
                      </a:r>
                      <a:endParaRPr sz="900">
                        <a:solidFill>
                          <a:srgbClr val="FFFFFF"/>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D9D9D9"/>
                      </a:solidFill>
                      <a:prstDash val="solid"/>
                      <a:round/>
                      <a:headEnd len="sm" w="sm" type="none"/>
                      <a:tailEnd len="sm" w="sm" type="none"/>
                    </a:lnB>
                    <a:solidFill>
                      <a:srgbClr val="CD1E19"/>
                    </a:solidFill>
                  </a:tcPr>
                </a:tc>
                <a:tc>
                  <a:txBody>
                    <a:bodyPr/>
                    <a:lstStyle/>
                    <a:p>
                      <a:pPr indent="0" lvl="0" marL="0" rtl="0" algn="l">
                        <a:spcBef>
                          <a:spcPts val="0"/>
                        </a:spcBef>
                        <a:spcAft>
                          <a:spcPts val="0"/>
                        </a:spcAft>
                        <a:buNone/>
                      </a:pPr>
                      <a:r>
                        <a:rPr lang="en" sz="900">
                          <a:solidFill>
                            <a:srgbClr val="FFFFFF"/>
                          </a:solidFill>
                          <a:latin typeface="Helvetica Neue"/>
                          <a:ea typeface="Helvetica Neue"/>
                          <a:cs typeface="Helvetica Neue"/>
                          <a:sym typeface="Helvetica Neue"/>
                        </a:rPr>
                        <a:t>Redress finance </a:t>
                      </a:r>
                      <a:endParaRPr sz="900">
                        <a:solidFill>
                          <a:srgbClr val="FFFFFF"/>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D9D9D9"/>
                      </a:solidFill>
                      <a:prstDash val="solid"/>
                      <a:round/>
                      <a:headEnd len="sm" w="sm" type="none"/>
                      <a:tailEnd len="sm" w="sm" type="none"/>
                    </a:lnB>
                    <a:solidFill>
                      <a:srgbClr val="CD1E19"/>
                    </a:solidFill>
                  </a:tcPr>
                </a:tc>
                <a:tc>
                  <a:txBody>
                    <a:bodyPr/>
                    <a:lstStyle/>
                    <a:p>
                      <a:pPr indent="0" lvl="0" marL="0" rtl="0" algn="l">
                        <a:spcBef>
                          <a:spcPts val="0"/>
                        </a:spcBef>
                        <a:spcAft>
                          <a:spcPts val="0"/>
                        </a:spcAft>
                        <a:buNone/>
                      </a:pPr>
                      <a:r>
                        <a:rPr lang="en" sz="900">
                          <a:solidFill>
                            <a:srgbClr val="FFFFFF"/>
                          </a:solidFill>
                          <a:latin typeface="Helvetica Neue"/>
                          <a:ea typeface="Helvetica Neue"/>
                          <a:cs typeface="Helvetica Neue"/>
                          <a:sym typeface="Helvetica Neue"/>
                        </a:rPr>
                        <a:t>Innovation funds</a:t>
                      </a:r>
                      <a:endParaRPr sz="900">
                        <a:solidFill>
                          <a:srgbClr val="FFFFFF"/>
                        </a:solidFill>
                        <a:latin typeface="Helvetica Neue"/>
                        <a:ea typeface="Helvetica Neue"/>
                        <a:cs typeface="Helvetica Neue"/>
                        <a:sym typeface="Helvetica Neue"/>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D9D9D9"/>
                      </a:solidFill>
                      <a:prstDash val="solid"/>
                      <a:round/>
                      <a:headEnd len="sm" w="sm" type="none"/>
                      <a:tailEnd len="sm" w="sm" type="none"/>
                    </a:lnB>
                    <a:solidFill>
                      <a:srgbClr val="CD1E19"/>
                    </a:solidFill>
                  </a:tcPr>
                </a:tc>
              </a:tr>
              <a:tr h="335250">
                <a:tc>
                  <a:txBody>
                    <a:bodyPr/>
                    <a:lstStyle/>
                    <a:p>
                      <a:pPr indent="0" lvl="0" marL="0" rtl="0" algn="l">
                        <a:spcBef>
                          <a:spcPts val="0"/>
                        </a:spcBef>
                        <a:spcAft>
                          <a:spcPts val="0"/>
                        </a:spcAft>
                        <a:buClr>
                          <a:srgbClr val="000000"/>
                        </a:buClr>
                        <a:buSzPts val="1100"/>
                        <a:buFont typeface="Arial"/>
                        <a:buNone/>
                      </a:pPr>
                      <a:r>
                        <a:rPr lang="en" sz="800">
                          <a:solidFill>
                            <a:srgbClr val="000000"/>
                          </a:solidFill>
                          <a:latin typeface="Helvetica Neue"/>
                          <a:ea typeface="Helvetica Neue"/>
                          <a:cs typeface="Helvetica Neue"/>
                          <a:sym typeface="Helvetica Neue"/>
                        </a:rPr>
                        <a:t>Service revenue</a:t>
                      </a:r>
                      <a:endParaRPr sz="800">
                        <a:solidFill>
                          <a:srgbClr val="000000"/>
                        </a:solidFill>
                        <a:latin typeface="Helvetica Neue"/>
                        <a:ea typeface="Helvetica Neue"/>
                        <a:cs typeface="Helvetica Neue"/>
                        <a:sym typeface="Helvetica Neue"/>
                      </a:endParaRPr>
                    </a:p>
                  </a:txBody>
                  <a:tcPr marT="45700" marB="45700" marR="91425" marL="45700">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335250">
                <a:tc>
                  <a:txBody>
                    <a:bodyPr/>
                    <a:lstStyle/>
                    <a:p>
                      <a:pPr indent="0" lvl="0" marL="0" rtl="0" algn="l">
                        <a:spcBef>
                          <a:spcPts val="0"/>
                        </a:spcBef>
                        <a:spcAft>
                          <a:spcPts val="0"/>
                        </a:spcAft>
                        <a:buClr>
                          <a:srgbClr val="000000"/>
                        </a:buClr>
                        <a:buSzPts val="1100"/>
                        <a:buFont typeface="Arial"/>
                        <a:buNone/>
                      </a:pPr>
                      <a:r>
                        <a:rPr lang="en" sz="800">
                          <a:solidFill>
                            <a:srgbClr val="000000"/>
                          </a:solidFill>
                          <a:latin typeface="Helvetica Neue"/>
                          <a:ea typeface="Helvetica Neue"/>
                          <a:cs typeface="Helvetica Neue"/>
                          <a:sym typeface="Helvetica Neue"/>
                        </a:rPr>
                        <a:t>Product sales revenue</a:t>
                      </a:r>
                      <a:endParaRPr sz="800">
                        <a:solidFill>
                          <a:srgbClr val="000000"/>
                        </a:solidFill>
                        <a:latin typeface="Helvetica Neue"/>
                        <a:ea typeface="Helvetica Neue"/>
                        <a:cs typeface="Helvetica Neue"/>
                        <a:sym typeface="Helvetica Neue"/>
                      </a:endParaRPr>
                    </a:p>
                  </a:txBody>
                  <a:tcPr marT="45700" marB="45700" marR="91425" marL="45700">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335250">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Product rental revenue</a:t>
                      </a:r>
                      <a:endParaRPr sz="800">
                        <a:solidFill>
                          <a:srgbClr val="000000"/>
                        </a:solidFill>
                        <a:latin typeface="Helvetica Neue"/>
                        <a:ea typeface="Helvetica Neue"/>
                        <a:cs typeface="Helvetica Neue"/>
                        <a:sym typeface="Helvetica Neue"/>
                      </a:endParaRPr>
                    </a:p>
                  </a:txBody>
                  <a:tcPr marT="45700" marB="45700" marR="91425" marL="45700">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335250">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Manufacturer or producer</a:t>
                      </a:r>
                      <a:endParaRPr sz="800">
                        <a:solidFill>
                          <a:srgbClr val="000000"/>
                        </a:solidFill>
                        <a:latin typeface="Helvetica Neue"/>
                        <a:ea typeface="Helvetica Neue"/>
                        <a:cs typeface="Helvetica Neue"/>
                        <a:sym typeface="Helvetica Neue"/>
                      </a:endParaRPr>
                    </a:p>
                  </a:txBody>
                  <a:tcPr marT="45700" marB="45700" marR="91425" marL="45700">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335250">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Retailer or reseller</a:t>
                      </a:r>
                      <a:endParaRPr sz="800">
                        <a:solidFill>
                          <a:srgbClr val="000000"/>
                        </a:solidFill>
                        <a:latin typeface="Helvetica Neue"/>
                        <a:ea typeface="Helvetica Neue"/>
                        <a:cs typeface="Helvetica Neue"/>
                        <a:sym typeface="Helvetica Neue"/>
                      </a:endParaRPr>
                    </a:p>
                  </a:txBody>
                  <a:tcPr marT="45700" marB="45700" marR="91425" marL="45700">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335250">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Specialised equipment</a:t>
                      </a:r>
                      <a:endParaRPr sz="800">
                        <a:solidFill>
                          <a:srgbClr val="000000"/>
                        </a:solidFill>
                        <a:latin typeface="Helvetica Neue"/>
                        <a:ea typeface="Helvetica Neue"/>
                        <a:cs typeface="Helvetica Neue"/>
                        <a:sym typeface="Helvetica Neue"/>
                      </a:endParaRPr>
                    </a:p>
                  </a:txBody>
                  <a:tcPr marT="45700" marB="45700" marR="91425" marL="45700">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335250">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Day-to-day business assets</a:t>
                      </a:r>
                      <a:endParaRPr sz="800">
                        <a:solidFill>
                          <a:srgbClr val="000000"/>
                        </a:solidFill>
                        <a:latin typeface="Helvetica Neue"/>
                        <a:ea typeface="Helvetica Neue"/>
                        <a:cs typeface="Helvetica Neue"/>
                        <a:sym typeface="Helvetica Neue"/>
                      </a:endParaRPr>
                    </a:p>
                  </a:txBody>
                  <a:tcPr marT="45700" marB="45700" marR="91425" marL="45700">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335250">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Property ownership</a:t>
                      </a:r>
                      <a:endParaRPr sz="800">
                        <a:solidFill>
                          <a:srgbClr val="000000"/>
                        </a:solidFill>
                        <a:latin typeface="Helvetica Neue"/>
                        <a:ea typeface="Helvetica Neue"/>
                        <a:cs typeface="Helvetica Neue"/>
                        <a:sym typeface="Helvetica Neue"/>
                      </a:endParaRPr>
                    </a:p>
                  </a:txBody>
                  <a:tcPr marT="45700" marB="45700" marR="91425" marL="45700">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335250">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Property rental</a:t>
                      </a:r>
                      <a:endParaRPr sz="800">
                        <a:solidFill>
                          <a:srgbClr val="000000"/>
                        </a:solidFill>
                        <a:latin typeface="Helvetica Neue"/>
                        <a:ea typeface="Helvetica Neue"/>
                        <a:cs typeface="Helvetica Neue"/>
                        <a:sym typeface="Helvetica Neue"/>
                      </a:endParaRPr>
                    </a:p>
                  </a:txBody>
                  <a:tcPr marT="45700" marB="45700" marR="91425" marL="45700">
                    <a:lnL cap="flat" cmpd="sng" w="9525">
                      <a:solidFill>
                        <a:srgbClr val="FFFFFF"/>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rgbClr val="000000"/>
                        </a:buClr>
                        <a:buSzPts val="1100"/>
                        <a:buFont typeface="Arial"/>
                        <a:buNone/>
                      </a:pPr>
                      <a:r>
                        <a:t/>
                      </a:r>
                      <a:endParaRPr sz="1200">
                        <a:solidFill>
                          <a:srgbClr val="CD1E19"/>
                        </a:solidFill>
                        <a:latin typeface="Helvetica Neue"/>
                        <a:ea typeface="Helvetica Neue"/>
                        <a:cs typeface="Helvetica Neue"/>
                        <a:sym typeface="Helvetica Neue"/>
                      </a:endParaRPr>
                    </a:p>
                  </a:txBody>
                  <a:tcPr marT="45700" marB="45700" marR="91425" marL="45700"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bl>
          </a:graphicData>
        </a:graphic>
      </p:graphicFrame>
      <p:sp>
        <p:nvSpPr>
          <p:cNvPr id="464" name="Google Shape;464;p59"/>
          <p:cNvSpPr/>
          <p:nvPr/>
        </p:nvSpPr>
        <p:spPr>
          <a:xfrm>
            <a:off x="1907800" y="22500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9"/>
          <p:cNvSpPr/>
          <p:nvPr/>
        </p:nvSpPr>
        <p:spPr>
          <a:xfrm>
            <a:off x="1907800" y="29317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9"/>
          <p:cNvSpPr/>
          <p:nvPr/>
        </p:nvSpPr>
        <p:spPr>
          <a:xfrm>
            <a:off x="1907800" y="32559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9"/>
          <p:cNvSpPr/>
          <p:nvPr/>
        </p:nvSpPr>
        <p:spPr>
          <a:xfrm>
            <a:off x="2780650" y="29317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9"/>
          <p:cNvSpPr/>
          <p:nvPr/>
        </p:nvSpPr>
        <p:spPr>
          <a:xfrm>
            <a:off x="2780650" y="25825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9"/>
          <p:cNvSpPr/>
          <p:nvPr/>
        </p:nvSpPr>
        <p:spPr>
          <a:xfrm>
            <a:off x="2780650" y="35884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9"/>
          <p:cNvSpPr/>
          <p:nvPr/>
        </p:nvSpPr>
        <p:spPr>
          <a:xfrm>
            <a:off x="3636825" y="32559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9"/>
          <p:cNvSpPr/>
          <p:nvPr/>
        </p:nvSpPr>
        <p:spPr>
          <a:xfrm>
            <a:off x="4498675" y="32559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9"/>
          <p:cNvSpPr/>
          <p:nvPr/>
        </p:nvSpPr>
        <p:spPr>
          <a:xfrm>
            <a:off x="4498675" y="29317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9"/>
          <p:cNvSpPr/>
          <p:nvPr/>
        </p:nvSpPr>
        <p:spPr>
          <a:xfrm>
            <a:off x="4498675" y="22500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9"/>
          <p:cNvSpPr/>
          <p:nvPr/>
        </p:nvSpPr>
        <p:spPr>
          <a:xfrm>
            <a:off x="4498675" y="19169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9"/>
          <p:cNvSpPr/>
          <p:nvPr/>
        </p:nvSpPr>
        <p:spPr>
          <a:xfrm>
            <a:off x="4498675" y="39464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9"/>
          <p:cNvSpPr/>
          <p:nvPr/>
        </p:nvSpPr>
        <p:spPr>
          <a:xfrm>
            <a:off x="3636825" y="22500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9"/>
          <p:cNvSpPr/>
          <p:nvPr/>
        </p:nvSpPr>
        <p:spPr>
          <a:xfrm>
            <a:off x="3636825" y="19169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9"/>
          <p:cNvSpPr/>
          <p:nvPr/>
        </p:nvSpPr>
        <p:spPr>
          <a:xfrm>
            <a:off x="5360525" y="22500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9"/>
          <p:cNvSpPr/>
          <p:nvPr/>
        </p:nvSpPr>
        <p:spPr>
          <a:xfrm>
            <a:off x="5360525" y="25825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9"/>
          <p:cNvSpPr/>
          <p:nvPr/>
        </p:nvSpPr>
        <p:spPr>
          <a:xfrm>
            <a:off x="5360525" y="29150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9"/>
          <p:cNvSpPr/>
          <p:nvPr/>
        </p:nvSpPr>
        <p:spPr>
          <a:xfrm>
            <a:off x="5360525" y="35884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9"/>
          <p:cNvSpPr/>
          <p:nvPr/>
        </p:nvSpPr>
        <p:spPr>
          <a:xfrm>
            <a:off x="5360525" y="42617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9"/>
          <p:cNvSpPr/>
          <p:nvPr/>
        </p:nvSpPr>
        <p:spPr>
          <a:xfrm>
            <a:off x="6235750" y="42617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9"/>
          <p:cNvSpPr/>
          <p:nvPr/>
        </p:nvSpPr>
        <p:spPr>
          <a:xfrm>
            <a:off x="6235750" y="46079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9"/>
          <p:cNvSpPr/>
          <p:nvPr/>
        </p:nvSpPr>
        <p:spPr>
          <a:xfrm>
            <a:off x="6235750" y="35884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9"/>
          <p:cNvSpPr/>
          <p:nvPr/>
        </p:nvSpPr>
        <p:spPr>
          <a:xfrm>
            <a:off x="6222375" y="29150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9"/>
          <p:cNvSpPr/>
          <p:nvPr/>
        </p:nvSpPr>
        <p:spPr>
          <a:xfrm>
            <a:off x="6222375" y="25689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9"/>
          <p:cNvSpPr/>
          <p:nvPr/>
        </p:nvSpPr>
        <p:spPr>
          <a:xfrm>
            <a:off x="7117175" y="29150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9"/>
          <p:cNvSpPr/>
          <p:nvPr/>
        </p:nvSpPr>
        <p:spPr>
          <a:xfrm>
            <a:off x="7110975" y="35884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9"/>
          <p:cNvSpPr/>
          <p:nvPr/>
        </p:nvSpPr>
        <p:spPr>
          <a:xfrm>
            <a:off x="7110975" y="42617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9"/>
          <p:cNvSpPr/>
          <p:nvPr/>
        </p:nvSpPr>
        <p:spPr>
          <a:xfrm>
            <a:off x="7986200" y="35884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9"/>
          <p:cNvSpPr/>
          <p:nvPr/>
        </p:nvSpPr>
        <p:spPr>
          <a:xfrm>
            <a:off x="7986200" y="291505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9"/>
          <p:cNvSpPr/>
          <p:nvPr/>
        </p:nvSpPr>
        <p:spPr>
          <a:xfrm>
            <a:off x="7986200" y="4607900"/>
            <a:ext cx="133500" cy="133500"/>
          </a:xfrm>
          <a:prstGeom prst="ellipse">
            <a:avLst/>
          </a:prstGeom>
          <a:solidFill>
            <a:srgbClr val="CD1E19"/>
          </a:solidFill>
          <a:ln cap="flat" cmpd="sng" w="9525">
            <a:solidFill>
              <a:srgbClr val="CD1E1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9"/>
          <p:cNvSpPr txBox="1"/>
          <p:nvPr/>
        </p:nvSpPr>
        <p:spPr>
          <a:xfrm>
            <a:off x="376215" y="271880"/>
            <a:ext cx="6386400" cy="7221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latin typeface="Helvetica Neue"/>
                <a:ea typeface="Helvetica Neue"/>
                <a:cs typeface="Helvetica Neue"/>
                <a:sym typeface="Helvetica Neue"/>
              </a:rPr>
              <a:t>[FUNDING</a:t>
            </a:r>
            <a:r>
              <a:rPr b="1" lang="en">
                <a:solidFill>
                  <a:srgbClr val="000000"/>
                </a:solidFill>
                <a:latin typeface="Helvetica Neue"/>
                <a:ea typeface="Helvetica Neue"/>
                <a:cs typeface="Helvetica Neue"/>
                <a:sym typeface="Helvetica Neue"/>
              </a:rPr>
              <a:t> </a:t>
            </a:r>
            <a:r>
              <a:rPr b="1" lang="en">
                <a:latin typeface="Helvetica Neue"/>
                <a:ea typeface="Helvetica Neue"/>
                <a:cs typeface="Helvetica Neue"/>
                <a:sym typeface="Helvetica Neue"/>
              </a:rPr>
              <a:t>MATRIX</a:t>
            </a:r>
            <a:r>
              <a:rPr b="1" lang="en">
                <a:solidFill>
                  <a:srgbClr val="000000"/>
                </a:solidFill>
                <a:latin typeface="Helvetica Neue"/>
                <a:ea typeface="Helvetica Neue"/>
                <a:cs typeface="Helvetica Neue"/>
                <a:sym typeface="Helvetica Neue"/>
              </a:rPr>
              <a:t> </a:t>
            </a:r>
            <a:r>
              <a:rPr b="1" lang="en">
                <a:latin typeface="Helvetica Neue"/>
                <a:ea typeface="Helvetica Neue"/>
                <a:cs typeface="Helvetica Neue"/>
                <a:sym typeface="Helvetica Neue"/>
              </a:rPr>
              <a:t>2] </a:t>
            </a:r>
            <a:endParaRPr b="1">
              <a:latin typeface="Helvetica Neue"/>
              <a:ea typeface="Helvetica Neue"/>
              <a:cs typeface="Helvetica Neue"/>
              <a:sym typeface="Helvetica Neue"/>
            </a:endParaRPr>
          </a:p>
          <a:p>
            <a:pPr indent="0" lvl="0" marL="0" rtl="0" algn="l">
              <a:spcBef>
                <a:spcPts val="0"/>
              </a:spcBef>
              <a:spcAft>
                <a:spcPts val="0"/>
              </a:spcAft>
              <a:buNone/>
            </a:pPr>
            <a:r>
              <a:rPr b="1" lang="en" sz="2400">
                <a:latin typeface="Helvetica Neue"/>
                <a:ea typeface="Helvetica Neue"/>
                <a:cs typeface="Helvetica Neue"/>
                <a:sym typeface="Helvetica Neue"/>
              </a:rPr>
              <a:t>Revenue &amp; Business Model</a:t>
            </a:r>
            <a:endParaRPr b="1" sz="2400">
              <a:solidFill>
                <a:srgbClr val="000000"/>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98" name="Shape 498"/>
        <p:cNvGrpSpPr/>
        <p:nvPr/>
      </p:nvGrpSpPr>
      <p:grpSpPr>
        <a:xfrm>
          <a:off x="0" y="0"/>
          <a:ext cx="0" cy="0"/>
          <a:chOff x="0" y="0"/>
          <a:chExt cx="0" cy="0"/>
        </a:xfrm>
      </p:grpSpPr>
      <p:sp>
        <p:nvSpPr>
          <p:cNvPr id="499" name="Google Shape;499;p60"/>
          <p:cNvSpPr txBox="1"/>
          <p:nvPr/>
        </p:nvSpPr>
        <p:spPr>
          <a:xfrm>
            <a:off x="963450" y="2233200"/>
            <a:ext cx="7217100" cy="6465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lang="en" sz="3000">
                <a:solidFill>
                  <a:schemeClr val="lt1"/>
                </a:solidFill>
                <a:latin typeface="Helvetica Neue"/>
                <a:ea typeface="Helvetica Neue"/>
                <a:cs typeface="Helvetica Neue"/>
                <a:sym typeface="Helvetica Neue"/>
              </a:rPr>
              <a:t>Part 3: Financial Risk and Assets</a:t>
            </a:r>
            <a:endParaRPr sz="3000">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21" name="Shape 221"/>
        <p:cNvGrpSpPr/>
        <p:nvPr/>
      </p:nvGrpSpPr>
      <p:grpSpPr>
        <a:xfrm>
          <a:off x="0" y="0"/>
          <a:ext cx="0" cy="0"/>
          <a:chOff x="0" y="0"/>
          <a:chExt cx="0" cy="0"/>
        </a:xfrm>
      </p:grpSpPr>
      <p:sp>
        <p:nvSpPr>
          <p:cNvPr id="222" name="Google Shape;222;p43"/>
          <p:cNvSpPr txBox="1"/>
          <p:nvPr>
            <p:ph idx="12" type="sldNum"/>
          </p:nvPr>
        </p:nvSpPr>
        <p:spPr>
          <a:xfrm>
            <a:off x="9144002" y="5094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223" name="Google Shape;223;p43"/>
          <p:cNvSpPr txBox="1"/>
          <p:nvPr/>
        </p:nvSpPr>
        <p:spPr>
          <a:xfrm>
            <a:off x="540500" y="509175"/>
            <a:ext cx="6318000" cy="5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CD1E18"/>
                </a:solidFill>
                <a:latin typeface="Helvetica Neue"/>
                <a:ea typeface="Helvetica Neue"/>
                <a:cs typeface="Helvetica Neue"/>
                <a:sym typeface="Helvetica Neue"/>
              </a:rPr>
              <a:t>What is Launch League?</a:t>
            </a:r>
            <a:endParaRPr b="1" sz="3000">
              <a:solidFill>
                <a:srgbClr val="CD1E18"/>
              </a:solidFill>
              <a:latin typeface="Helvetica Neue"/>
              <a:ea typeface="Helvetica Neue"/>
              <a:cs typeface="Helvetica Neue"/>
              <a:sym typeface="Helvetica Neue"/>
            </a:endParaRPr>
          </a:p>
        </p:txBody>
      </p:sp>
      <p:sp>
        <p:nvSpPr>
          <p:cNvPr id="224" name="Google Shape;224;p43"/>
          <p:cNvSpPr txBox="1"/>
          <p:nvPr/>
        </p:nvSpPr>
        <p:spPr>
          <a:xfrm>
            <a:off x="540500" y="1330750"/>
            <a:ext cx="5650500" cy="2144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rgbClr val="262626"/>
                </a:solidFill>
                <a:highlight>
                  <a:srgbClr val="FFFFFF"/>
                </a:highlight>
                <a:latin typeface="Helvetica Neue"/>
                <a:ea typeface="Helvetica Neue"/>
                <a:cs typeface="Helvetica Neue"/>
                <a:sym typeface="Helvetica Neue"/>
              </a:rPr>
              <a:t>This methodology and toolkit that we will be using today was created by the British High </a:t>
            </a:r>
            <a:r>
              <a:rPr lang="en">
                <a:solidFill>
                  <a:srgbClr val="262626"/>
                </a:solidFill>
                <a:highlight>
                  <a:srgbClr val="FFFFFF"/>
                </a:highlight>
                <a:latin typeface="Helvetica Neue"/>
                <a:ea typeface="Helvetica Neue"/>
                <a:cs typeface="Helvetica Neue"/>
                <a:sym typeface="Helvetica Neue"/>
              </a:rPr>
              <a:t>Commision</a:t>
            </a:r>
            <a:r>
              <a:rPr lang="en">
                <a:solidFill>
                  <a:srgbClr val="262626"/>
                </a:solidFill>
                <a:highlight>
                  <a:srgbClr val="FFFFFF"/>
                </a:highlight>
                <a:latin typeface="Helvetica Neue"/>
                <a:ea typeface="Helvetica Neue"/>
                <a:cs typeface="Helvetica Neue"/>
                <a:sym typeface="Helvetica Neue"/>
              </a:rPr>
              <a:t> UK-South Africa Tech Hub Launch League project. The Launch League project creates resources, events and opportunities for South African hubs to improve programmes and services for entrepreneurs in their communities.</a:t>
            </a:r>
            <a:endParaRPr>
              <a:solidFill>
                <a:srgbClr val="262626"/>
              </a:solidFill>
              <a:highlight>
                <a:srgbClr val="FFFFFF"/>
              </a:highlight>
              <a:latin typeface="Helvetica Neue"/>
              <a:ea typeface="Helvetica Neue"/>
              <a:cs typeface="Helvetica Neue"/>
              <a:sym typeface="Helvetica Neue"/>
            </a:endParaRPr>
          </a:p>
          <a:p>
            <a:pPr indent="0" lvl="0" marL="0" rtl="0" algn="l">
              <a:lnSpc>
                <a:spcPct val="150000"/>
              </a:lnSpc>
              <a:spcBef>
                <a:spcPts val="0"/>
              </a:spcBef>
              <a:spcAft>
                <a:spcPts val="0"/>
              </a:spcAft>
              <a:buNone/>
            </a:pPr>
            <a:r>
              <a:t/>
            </a:r>
            <a:endParaRPr>
              <a:solidFill>
                <a:srgbClr val="262626"/>
              </a:solidFill>
              <a:highlight>
                <a:srgbClr val="FFFFFF"/>
              </a:highlight>
              <a:latin typeface="Helvetica Neue"/>
              <a:ea typeface="Helvetica Neue"/>
              <a:cs typeface="Helvetica Neue"/>
              <a:sym typeface="Helvetica Neue"/>
            </a:endParaRPr>
          </a:p>
        </p:txBody>
      </p:sp>
      <p:pic>
        <p:nvPicPr>
          <p:cNvPr id="225" name="Google Shape;225;p43"/>
          <p:cNvPicPr preferRelativeResize="0"/>
          <p:nvPr/>
        </p:nvPicPr>
        <p:blipFill>
          <a:blip r:embed="rId3">
            <a:alphaModFix/>
          </a:blip>
          <a:stretch>
            <a:fillRect/>
          </a:stretch>
        </p:blipFill>
        <p:spPr>
          <a:xfrm>
            <a:off x="6657850" y="0"/>
            <a:ext cx="2486149" cy="2461525"/>
          </a:xfrm>
          <a:prstGeom prst="rect">
            <a:avLst/>
          </a:prstGeom>
          <a:noFill/>
          <a:ln>
            <a:noFill/>
          </a:ln>
        </p:spPr>
      </p:pic>
      <p:sp>
        <p:nvSpPr>
          <p:cNvPr id="226" name="Google Shape;226;p43"/>
          <p:cNvSpPr txBox="1"/>
          <p:nvPr/>
        </p:nvSpPr>
        <p:spPr>
          <a:xfrm>
            <a:off x="477125" y="3650400"/>
            <a:ext cx="28938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Helvetica Neue"/>
                <a:ea typeface="Helvetica Neue"/>
                <a:cs typeface="Helvetica Neue"/>
                <a:sym typeface="Helvetica Neue"/>
              </a:rPr>
              <a:t>@uk-south-africa-tech-hub</a:t>
            </a:r>
            <a:endParaRPr sz="1500">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
                <a:latin typeface="Helvetica Neue"/>
                <a:ea typeface="Helvetica Neue"/>
                <a:cs typeface="Helvetica Neue"/>
                <a:sym typeface="Helvetica Neue"/>
              </a:rPr>
              <a:t>       @UKSATechHub</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
                <a:latin typeface="Helvetica Neue"/>
                <a:ea typeface="Helvetica Neue"/>
                <a:cs typeface="Helvetica Neue"/>
                <a:sym typeface="Helvetica Neue"/>
              </a:rPr>
              <a:t>@uksouthafricatechhub</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p:txBody>
      </p:sp>
      <p:pic>
        <p:nvPicPr>
          <p:cNvPr id="227" name="Google Shape;227;p43"/>
          <p:cNvPicPr preferRelativeResize="0"/>
          <p:nvPr/>
        </p:nvPicPr>
        <p:blipFill>
          <a:blip r:embed="rId4">
            <a:alphaModFix/>
          </a:blip>
          <a:stretch>
            <a:fillRect/>
          </a:stretch>
        </p:blipFill>
        <p:spPr>
          <a:xfrm>
            <a:off x="87228" y="3761420"/>
            <a:ext cx="313725" cy="313708"/>
          </a:xfrm>
          <a:prstGeom prst="rect">
            <a:avLst/>
          </a:prstGeom>
          <a:noFill/>
          <a:ln>
            <a:noFill/>
          </a:ln>
        </p:spPr>
      </p:pic>
      <p:pic>
        <p:nvPicPr>
          <p:cNvPr id="228" name="Google Shape;228;p43"/>
          <p:cNvPicPr preferRelativeResize="0"/>
          <p:nvPr/>
        </p:nvPicPr>
        <p:blipFill>
          <a:blip r:embed="rId5">
            <a:alphaModFix/>
          </a:blip>
          <a:stretch>
            <a:fillRect/>
          </a:stretch>
        </p:blipFill>
        <p:spPr>
          <a:xfrm>
            <a:off x="87225" y="4156832"/>
            <a:ext cx="313725" cy="313705"/>
          </a:xfrm>
          <a:prstGeom prst="rect">
            <a:avLst/>
          </a:prstGeom>
          <a:noFill/>
          <a:ln>
            <a:noFill/>
          </a:ln>
        </p:spPr>
      </p:pic>
      <p:pic>
        <p:nvPicPr>
          <p:cNvPr id="229" name="Google Shape;229;p43"/>
          <p:cNvPicPr preferRelativeResize="0"/>
          <p:nvPr/>
        </p:nvPicPr>
        <p:blipFill>
          <a:blip r:embed="rId6">
            <a:alphaModFix/>
          </a:blip>
          <a:stretch>
            <a:fillRect/>
          </a:stretch>
        </p:blipFill>
        <p:spPr>
          <a:xfrm>
            <a:off x="477125" y="4156824"/>
            <a:ext cx="313725" cy="313703"/>
          </a:xfrm>
          <a:prstGeom prst="rect">
            <a:avLst/>
          </a:prstGeom>
          <a:noFill/>
          <a:ln>
            <a:noFill/>
          </a:ln>
        </p:spPr>
      </p:pic>
      <p:pic>
        <p:nvPicPr>
          <p:cNvPr id="230" name="Google Shape;230;p43"/>
          <p:cNvPicPr preferRelativeResize="0"/>
          <p:nvPr/>
        </p:nvPicPr>
        <p:blipFill>
          <a:blip r:embed="rId7">
            <a:alphaModFix/>
          </a:blip>
          <a:stretch>
            <a:fillRect/>
          </a:stretch>
        </p:blipFill>
        <p:spPr>
          <a:xfrm>
            <a:off x="87225" y="4542912"/>
            <a:ext cx="313725" cy="313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1"/>
          <p:cNvSpPr txBox="1"/>
          <p:nvPr>
            <p:ph idx="4294967295" type="body"/>
          </p:nvPr>
        </p:nvSpPr>
        <p:spPr>
          <a:xfrm>
            <a:off x="838250" y="1646600"/>
            <a:ext cx="5779800" cy="29259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latin typeface="Helvetica Neue"/>
                <a:ea typeface="Helvetica Neue"/>
                <a:cs typeface="Helvetica Neue"/>
                <a:sym typeface="Helvetica Neue"/>
              </a:rPr>
              <a:t>Risk is an inherent part of the entrepreneurship journey. At every stage, the entrepreneur is taking on some level of risk in the hope that the upside (profits) is greater than the downside (loss).</a:t>
            </a:r>
            <a:endParaRPr>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a:latin typeface="Helvetica Neue"/>
                <a:ea typeface="Helvetica Neue"/>
                <a:cs typeface="Helvetica Neue"/>
                <a:sym typeface="Helvetica Neue"/>
              </a:rPr>
              <a:t>It is important for you to understand your risk appetite</a:t>
            </a:r>
            <a:endParaRPr>
              <a:latin typeface="Helvetica Neue"/>
              <a:ea typeface="Helvetica Neue"/>
              <a:cs typeface="Helvetica Neue"/>
              <a:sym typeface="Helvetica Neue"/>
            </a:endParaRPr>
          </a:p>
          <a:p>
            <a:pPr indent="-317500" lvl="0" marL="457200" rtl="0" algn="l">
              <a:lnSpc>
                <a:spcPct val="115000"/>
              </a:lnSpc>
              <a:spcBef>
                <a:spcPts val="1200"/>
              </a:spcBef>
              <a:spcAft>
                <a:spcPts val="0"/>
              </a:spcAft>
              <a:buSzPts val="1400"/>
              <a:buFont typeface="Helvetica Neue"/>
              <a:buChar char="●"/>
            </a:pPr>
            <a:r>
              <a:rPr lang="en">
                <a:latin typeface="Helvetica Neue"/>
                <a:ea typeface="Helvetica Neue"/>
                <a:cs typeface="Helvetica Neue"/>
                <a:sym typeface="Helvetica Neue"/>
              </a:rPr>
              <a:t>H</a:t>
            </a:r>
            <a:r>
              <a:rPr lang="en">
                <a:latin typeface="Helvetica Neue"/>
                <a:ea typeface="Helvetica Neue"/>
                <a:cs typeface="Helvetica Neue"/>
                <a:sym typeface="Helvetica Neue"/>
              </a:rPr>
              <a:t>ow much of a risk are you willing to take? </a:t>
            </a:r>
            <a:endParaRPr>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Font typeface="Helvetica Neue"/>
              <a:buChar char="●"/>
            </a:pPr>
            <a:r>
              <a:rPr lang="en">
                <a:latin typeface="Helvetica Neue"/>
                <a:ea typeface="Helvetica Neue"/>
                <a:cs typeface="Helvetica Neue"/>
                <a:sym typeface="Helvetica Neue"/>
              </a:rPr>
              <a:t>Will you put your own money into the business? </a:t>
            </a:r>
            <a:endParaRPr>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Font typeface="Helvetica Neue"/>
              <a:buChar char="●"/>
            </a:pPr>
            <a:r>
              <a:rPr lang="en">
                <a:latin typeface="Helvetica Neue"/>
                <a:ea typeface="Helvetica Neue"/>
                <a:cs typeface="Helvetica Neue"/>
                <a:sym typeface="Helvetica Neue"/>
              </a:rPr>
              <a:t>Would you want to take out a loan? Would you want to use your personal asset as surety for this loan?</a:t>
            </a:r>
            <a:endParaRPr>
              <a:latin typeface="Helvetica Neue"/>
              <a:ea typeface="Helvetica Neue"/>
              <a:cs typeface="Helvetica Neue"/>
              <a:sym typeface="Helvetica Neue"/>
            </a:endParaRPr>
          </a:p>
        </p:txBody>
      </p:sp>
      <p:sp>
        <p:nvSpPr>
          <p:cNvPr id="505" name="Google Shape;505;p61"/>
          <p:cNvSpPr txBox="1"/>
          <p:nvPr>
            <p:ph idx="4294967295" type="title"/>
          </p:nvPr>
        </p:nvSpPr>
        <p:spPr>
          <a:xfrm>
            <a:off x="838250" y="114275"/>
            <a:ext cx="7709100" cy="40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Helvetica Neue"/>
                <a:ea typeface="Helvetica Neue"/>
                <a:cs typeface="Helvetica Neue"/>
                <a:sym typeface="Helvetica Neue"/>
              </a:rPr>
              <a:t>Why is financial risk appetite and the availability of assets important for </a:t>
            </a:r>
            <a:r>
              <a:rPr lang="en" sz="3000"/>
              <a:t>financing</a:t>
            </a:r>
            <a:r>
              <a:rPr lang="en" sz="3000">
                <a:latin typeface="Helvetica Neue"/>
                <a:ea typeface="Helvetica Neue"/>
                <a:cs typeface="Helvetica Neue"/>
                <a:sym typeface="Helvetica Neue"/>
              </a:rPr>
              <a:t>?</a:t>
            </a:r>
            <a:endParaRPr sz="3000">
              <a:latin typeface="Helvetica Neue"/>
              <a:ea typeface="Helvetica Neue"/>
              <a:cs typeface="Helvetica Neue"/>
              <a:sym typeface="Helvetica Neue"/>
            </a:endParaRPr>
          </a:p>
        </p:txBody>
      </p:sp>
      <p:sp>
        <p:nvSpPr>
          <p:cNvPr id="506" name="Google Shape;506;p61"/>
          <p:cNvSpPr txBox="1"/>
          <p:nvPr/>
        </p:nvSpPr>
        <p:spPr>
          <a:xfrm>
            <a:off x="6841400" y="3294650"/>
            <a:ext cx="1706100" cy="1108200"/>
          </a:xfrm>
          <a:prstGeom prst="rect">
            <a:avLst/>
          </a:prstGeom>
          <a:noFill/>
          <a:ln cap="flat" cmpd="sng" w="9525">
            <a:solidFill>
              <a:srgbClr val="F8CB2A"/>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Helvetica Neue"/>
                <a:ea typeface="Helvetica Neue"/>
                <a:cs typeface="Helvetica Neue"/>
                <a:sym typeface="Helvetica Neue"/>
              </a:rPr>
              <a:t>Business Risk </a:t>
            </a:r>
            <a:r>
              <a:rPr lang="en" sz="1000">
                <a:latin typeface="Helvetica Neue"/>
                <a:ea typeface="Helvetica Neue"/>
                <a:cs typeface="Helvetica Neue"/>
                <a:sym typeface="Helvetica Neue"/>
              </a:rPr>
              <a:t>is the exposure of the business to threats that could prevent it from achieving its goals, or cause the company to fail.</a:t>
            </a:r>
            <a:endParaRPr sz="1000">
              <a:latin typeface="Helvetica Neue"/>
              <a:ea typeface="Helvetica Neue"/>
              <a:cs typeface="Helvetica Neue"/>
              <a:sym typeface="Helvetica Neue"/>
            </a:endParaRPr>
          </a:p>
        </p:txBody>
      </p:sp>
      <p:sp>
        <p:nvSpPr>
          <p:cNvPr id="507" name="Google Shape;507;p61"/>
          <p:cNvSpPr txBox="1"/>
          <p:nvPr/>
        </p:nvSpPr>
        <p:spPr>
          <a:xfrm>
            <a:off x="6841400" y="1464825"/>
            <a:ext cx="1706100" cy="954300"/>
          </a:xfrm>
          <a:prstGeom prst="rect">
            <a:avLst/>
          </a:prstGeom>
          <a:noFill/>
          <a:ln cap="flat" cmpd="sng" w="9525">
            <a:solidFill>
              <a:srgbClr val="F8CB2A"/>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 sz="1000">
                <a:latin typeface="Helvetica Neue"/>
                <a:ea typeface="Helvetica Neue"/>
                <a:cs typeface="Helvetica Neue"/>
                <a:sym typeface="Helvetica Neue"/>
              </a:rPr>
              <a:t>Risk Appetite </a:t>
            </a:r>
            <a:r>
              <a:rPr lang="en" sz="1000">
                <a:latin typeface="Helvetica Neue"/>
                <a:ea typeface="Helvetica Neue"/>
                <a:cs typeface="Helvetica Neue"/>
                <a:sym typeface="Helvetica Neue"/>
              </a:rPr>
              <a:t>is the amount of risk an organization is willing to take on in the pursuit of its business objectives.</a:t>
            </a:r>
            <a:endParaRPr sz="1300"/>
          </a:p>
        </p:txBody>
      </p:sp>
      <p:sp>
        <p:nvSpPr>
          <p:cNvPr id="508" name="Google Shape;508;p61"/>
          <p:cNvSpPr txBox="1"/>
          <p:nvPr/>
        </p:nvSpPr>
        <p:spPr>
          <a:xfrm>
            <a:off x="6841400" y="2456700"/>
            <a:ext cx="1706100" cy="800400"/>
          </a:xfrm>
          <a:prstGeom prst="rect">
            <a:avLst/>
          </a:prstGeom>
          <a:noFill/>
          <a:ln cap="flat" cmpd="sng" w="9525">
            <a:solidFill>
              <a:srgbClr val="F8CB2A"/>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Helvetica Neue"/>
                <a:ea typeface="Helvetica Neue"/>
                <a:cs typeface="Helvetica Neue"/>
                <a:sym typeface="Helvetica Neue"/>
              </a:rPr>
              <a:t>Financial risk</a:t>
            </a:r>
            <a:r>
              <a:rPr lang="en" sz="1000">
                <a:latin typeface="Helvetica Neue"/>
                <a:ea typeface="Helvetica Neue"/>
                <a:cs typeface="Helvetica Neue"/>
                <a:sym typeface="Helvetica Neue"/>
              </a:rPr>
              <a:t> is the chance of losing money on an investment or business opportunity.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512" name="Shape 512"/>
        <p:cNvGrpSpPr/>
        <p:nvPr/>
      </p:nvGrpSpPr>
      <p:grpSpPr>
        <a:xfrm>
          <a:off x="0" y="0"/>
          <a:ext cx="0" cy="0"/>
          <a:chOff x="0" y="0"/>
          <a:chExt cx="0" cy="0"/>
        </a:xfrm>
      </p:grpSpPr>
      <p:sp>
        <p:nvSpPr>
          <p:cNvPr id="513" name="Google Shape;513;p62"/>
          <p:cNvSpPr/>
          <p:nvPr/>
        </p:nvSpPr>
        <p:spPr>
          <a:xfrm>
            <a:off x="782325" y="4222750"/>
            <a:ext cx="1380300" cy="5727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No debt</a:t>
            </a:r>
            <a:endParaRPr>
              <a:solidFill>
                <a:schemeClr val="dk2"/>
              </a:solidFill>
            </a:endParaRPr>
          </a:p>
        </p:txBody>
      </p:sp>
      <p:sp>
        <p:nvSpPr>
          <p:cNvPr id="514" name="Google Shape;514;p62"/>
          <p:cNvSpPr/>
          <p:nvPr/>
        </p:nvSpPr>
        <p:spPr>
          <a:xfrm>
            <a:off x="2406596" y="4222750"/>
            <a:ext cx="1380300" cy="5727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Unsecured lending</a:t>
            </a:r>
            <a:endParaRPr>
              <a:solidFill>
                <a:schemeClr val="dk2"/>
              </a:solidFill>
            </a:endParaRPr>
          </a:p>
        </p:txBody>
      </p:sp>
      <p:sp>
        <p:nvSpPr>
          <p:cNvPr id="515" name="Google Shape;515;p62"/>
          <p:cNvSpPr/>
          <p:nvPr/>
        </p:nvSpPr>
        <p:spPr>
          <a:xfrm>
            <a:off x="5657361" y="4222750"/>
            <a:ext cx="1380300" cy="5727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Personal assets</a:t>
            </a:r>
            <a:endParaRPr>
              <a:solidFill>
                <a:schemeClr val="dk2"/>
              </a:solidFill>
            </a:endParaRPr>
          </a:p>
        </p:txBody>
      </p:sp>
      <p:sp>
        <p:nvSpPr>
          <p:cNvPr id="516" name="Google Shape;516;p62"/>
          <p:cNvSpPr/>
          <p:nvPr/>
        </p:nvSpPr>
        <p:spPr>
          <a:xfrm>
            <a:off x="3856264" y="4222750"/>
            <a:ext cx="1380300" cy="5727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Business assets</a:t>
            </a:r>
            <a:endParaRPr>
              <a:solidFill>
                <a:schemeClr val="dk2"/>
              </a:solidFill>
            </a:endParaRPr>
          </a:p>
        </p:txBody>
      </p:sp>
      <p:sp>
        <p:nvSpPr>
          <p:cNvPr id="517" name="Google Shape;517;p62"/>
          <p:cNvSpPr/>
          <p:nvPr/>
        </p:nvSpPr>
        <p:spPr>
          <a:xfrm>
            <a:off x="4779211" y="2370575"/>
            <a:ext cx="1380300" cy="572700"/>
          </a:xfrm>
          <a:prstGeom prst="roundRect">
            <a:avLst>
              <a:gd fmla="val 16667" name="adj"/>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Secured </a:t>
            </a:r>
            <a:endParaRPr>
              <a:solidFill>
                <a:schemeClr val="dk2"/>
              </a:solidFill>
            </a:endParaRPr>
          </a:p>
        </p:txBody>
      </p:sp>
      <p:sp>
        <p:nvSpPr>
          <p:cNvPr id="518" name="Google Shape;518;p62"/>
          <p:cNvSpPr/>
          <p:nvPr/>
        </p:nvSpPr>
        <p:spPr>
          <a:xfrm>
            <a:off x="782325" y="1170125"/>
            <a:ext cx="1380300" cy="595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Helvetica Neue"/>
                <a:ea typeface="Helvetica Neue"/>
                <a:cs typeface="Helvetica Neue"/>
                <a:sym typeface="Helvetica Neue"/>
              </a:rPr>
              <a:t>Do you want to take on debt to fund your business right now?</a:t>
            </a:r>
            <a:endParaRPr sz="900">
              <a:latin typeface="Helvetica Neue"/>
              <a:ea typeface="Helvetica Neue"/>
              <a:cs typeface="Helvetica Neue"/>
              <a:sym typeface="Helvetica Neue"/>
            </a:endParaRPr>
          </a:p>
        </p:txBody>
      </p:sp>
      <p:sp>
        <p:nvSpPr>
          <p:cNvPr id="519" name="Google Shape;519;p62"/>
          <p:cNvSpPr/>
          <p:nvPr/>
        </p:nvSpPr>
        <p:spPr>
          <a:xfrm>
            <a:off x="1267125" y="2112275"/>
            <a:ext cx="410700" cy="410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No</a:t>
            </a:r>
            <a:endParaRPr sz="500">
              <a:solidFill>
                <a:schemeClr val="dk1"/>
              </a:solidFill>
            </a:endParaRPr>
          </a:p>
        </p:txBody>
      </p:sp>
      <p:sp>
        <p:nvSpPr>
          <p:cNvPr id="520" name="Google Shape;520;p62"/>
          <p:cNvSpPr/>
          <p:nvPr/>
        </p:nvSpPr>
        <p:spPr>
          <a:xfrm>
            <a:off x="2878946" y="1262675"/>
            <a:ext cx="435600" cy="410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Yes</a:t>
            </a:r>
            <a:endParaRPr sz="500">
              <a:solidFill>
                <a:schemeClr val="dk1"/>
              </a:solidFill>
            </a:endParaRPr>
          </a:p>
        </p:txBody>
      </p:sp>
      <p:cxnSp>
        <p:nvCxnSpPr>
          <p:cNvPr id="521" name="Google Shape;521;p62"/>
          <p:cNvCxnSpPr>
            <a:stCxn id="518" idx="2"/>
            <a:endCxn id="519" idx="0"/>
          </p:cNvCxnSpPr>
          <p:nvPr/>
        </p:nvCxnSpPr>
        <p:spPr>
          <a:xfrm flipH="1" rot="-5400000">
            <a:off x="1299525" y="1938875"/>
            <a:ext cx="346500" cy="600"/>
          </a:xfrm>
          <a:prstGeom prst="bentConnector3">
            <a:avLst>
              <a:gd fmla="val 49978" name="adj1"/>
            </a:avLst>
          </a:prstGeom>
          <a:noFill/>
          <a:ln cap="flat" cmpd="sng" w="9525">
            <a:solidFill>
              <a:schemeClr val="dk2"/>
            </a:solidFill>
            <a:prstDash val="solid"/>
            <a:round/>
            <a:headEnd len="med" w="med" type="none"/>
            <a:tailEnd len="med" w="med" type="none"/>
          </a:ln>
        </p:spPr>
      </p:cxnSp>
      <p:sp>
        <p:nvSpPr>
          <p:cNvPr id="522" name="Google Shape;522;p62"/>
          <p:cNvSpPr/>
          <p:nvPr/>
        </p:nvSpPr>
        <p:spPr>
          <a:xfrm>
            <a:off x="2406596" y="1797863"/>
            <a:ext cx="13803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Helvetica Neue"/>
                <a:ea typeface="Helvetica Neue"/>
                <a:cs typeface="Helvetica Neue"/>
                <a:sym typeface="Helvetica Neue"/>
              </a:rPr>
              <a:t>Do you have personal or business assets that you want to use as security? </a:t>
            </a:r>
            <a:endParaRPr sz="900">
              <a:latin typeface="Helvetica Neue"/>
              <a:ea typeface="Helvetica Neue"/>
              <a:cs typeface="Helvetica Neue"/>
              <a:sym typeface="Helvetica Neue"/>
            </a:endParaRPr>
          </a:p>
        </p:txBody>
      </p:sp>
      <p:sp>
        <p:nvSpPr>
          <p:cNvPr id="523" name="Google Shape;523;p62"/>
          <p:cNvSpPr/>
          <p:nvPr/>
        </p:nvSpPr>
        <p:spPr>
          <a:xfrm>
            <a:off x="2891396" y="2908775"/>
            <a:ext cx="410700" cy="410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No</a:t>
            </a:r>
            <a:endParaRPr sz="500">
              <a:solidFill>
                <a:schemeClr val="dk1"/>
              </a:solidFill>
            </a:endParaRPr>
          </a:p>
        </p:txBody>
      </p:sp>
      <p:sp>
        <p:nvSpPr>
          <p:cNvPr id="524" name="Google Shape;524;p62"/>
          <p:cNvSpPr/>
          <p:nvPr/>
        </p:nvSpPr>
        <p:spPr>
          <a:xfrm>
            <a:off x="4065225" y="2451575"/>
            <a:ext cx="435600" cy="410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Yes</a:t>
            </a:r>
            <a:endParaRPr sz="500">
              <a:solidFill>
                <a:schemeClr val="dk1"/>
              </a:solidFill>
            </a:endParaRPr>
          </a:p>
        </p:txBody>
      </p:sp>
      <p:cxnSp>
        <p:nvCxnSpPr>
          <p:cNvPr id="525" name="Google Shape;525;p62"/>
          <p:cNvCxnSpPr>
            <a:stCxn id="522" idx="2"/>
            <a:endCxn id="523" idx="0"/>
          </p:cNvCxnSpPr>
          <p:nvPr/>
        </p:nvCxnSpPr>
        <p:spPr>
          <a:xfrm flipH="1" rot="-5400000">
            <a:off x="2827946" y="2639363"/>
            <a:ext cx="538200" cy="600"/>
          </a:xfrm>
          <a:prstGeom prst="bentConnector3">
            <a:avLst>
              <a:gd fmla="val 50001" name="adj1"/>
            </a:avLst>
          </a:prstGeom>
          <a:noFill/>
          <a:ln cap="flat" cmpd="sng" w="9525">
            <a:solidFill>
              <a:schemeClr val="dk2"/>
            </a:solidFill>
            <a:prstDash val="solid"/>
            <a:round/>
            <a:headEnd len="med" w="med" type="none"/>
            <a:tailEnd len="med" w="med" type="none"/>
          </a:ln>
        </p:spPr>
      </p:cxnSp>
      <p:sp>
        <p:nvSpPr>
          <p:cNvPr id="526" name="Google Shape;526;p62"/>
          <p:cNvSpPr/>
          <p:nvPr/>
        </p:nvSpPr>
        <p:spPr>
          <a:xfrm>
            <a:off x="4779211" y="3105150"/>
            <a:ext cx="13803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Would you use your personal assets?</a:t>
            </a:r>
            <a:r>
              <a:rPr lang="en" sz="900"/>
              <a:t>*</a:t>
            </a:r>
            <a:endParaRPr sz="900"/>
          </a:p>
        </p:txBody>
      </p:sp>
      <p:sp>
        <p:nvSpPr>
          <p:cNvPr id="527" name="Google Shape;527;p62"/>
          <p:cNvSpPr/>
          <p:nvPr/>
        </p:nvSpPr>
        <p:spPr>
          <a:xfrm>
            <a:off x="4341064" y="3685050"/>
            <a:ext cx="410700" cy="410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No</a:t>
            </a:r>
            <a:endParaRPr sz="500">
              <a:solidFill>
                <a:schemeClr val="dk1"/>
              </a:solidFill>
            </a:endParaRPr>
          </a:p>
        </p:txBody>
      </p:sp>
      <p:sp>
        <p:nvSpPr>
          <p:cNvPr id="528" name="Google Shape;528;p62"/>
          <p:cNvSpPr/>
          <p:nvPr/>
        </p:nvSpPr>
        <p:spPr>
          <a:xfrm>
            <a:off x="6129699" y="3685050"/>
            <a:ext cx="435600" cy="410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Yes</a:t>
            </a:r>
            <a:endParaRPr sz="500">
              <a:solidFill>
                <a:schemeClr val="dk1"/>
              </a:solidFill>
            </a:endParaRPr>
          </a:p>
        </p:txBody>
      </p:sp>
      <p:cxnSp>
        <p:nvCxnSpPr>
          <p:cNvPr id="529" name="Google Shape;529;p62"/>
          <p:cNvCxnSpPr>
            <a:stCxn id="526" idx="1"/>
            <a:endCxn id="527" idx="0"/>
          </p:cNvCxnSpPr>
          <p:nvPr/>
        </p:nvCxnSpPr>
        <p:spPr>
          <a:xfrm flipH="1">
            <a:off x="4546411" y="3391500"/>
            <a:ext cx="232800" cy="293700"/>
          </a:xfrm>
          <a:prstGeom prst="bentConnector2">
            <a:avLst/>
          </a:prstGeom>
          <a:noFill/>
          <a:ln cap="flat" cmpd="sng" w="9525">
            <a:solidFill>
              <a:schemeClr val="dk2"/>
            </a:solidFill>
            <a:prstDash val="solid"/>
            <a:round/>
            <a:headEnd len="med" w="med" type="none"/>
            <a:tailEnd len="med" w="med" type="none"/>
          </a:ln>
        </p:spPr>
      </p:cxnSp>
      <p:cxnSp>
        <p:nvCxnSpPr>
          <p:cNvPr id="530" name="Google Shape;530;p62"/>
          <p:cNvCxnSpPr>
            <a:stCxn id="526" idx="3"/>
            <a:endCxn id="528" idx="0"/>
          </p:cNvCxnSpPr>
          <p:nvPr/>
        </p:nvCxnSpPr>
        <p:spPr>
          <a:xfrm>
            <a:off x="6159511" y="3391500"/>
            <a:ext cx="188100" cy="293700"/>
          </a:xfrm>
          <a:prstGeom prst="bentConnector2">
            <a:avLst/>
          </a:prstGeom>
          <a:noFill/>
          <a:ln cap="flat" cmpd="sng" w="9525">
            <a:solidFill>
              <a:schemeClr val="dk2"/>
            </a:solidFill>
            <a:prstDash val="solid"/>
            <a:round/>
            <a:headEnd len="med" w="med" type="none"/>
            <a:tailEnd len="med" w="med" type="none"/>
          </a:ln>
        </p:spPr>
      </p:cxnSp>
      <p:sp>
        <p:nvSpPr>
          <p:cNvPr id="531" name="Google Shape;531;p62"/>
          <p:cNvSpPr txBox="1"/>
          <p:nvPr/>
        </p:nvSpPr>
        <p:spPr>
          <a:xfrm>
            <a:off x="4283100" y="93275"/>
            <a:ext cx="4118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Helvetica Neue"/>
                <a:ea typeface="Helvetica Neue"/>
                <a:cs typeface="Helvetica Neue"/>
                <a:sym typeface="Helvetica Neue"/>
              </a:rPr>
              <a:t>It is important to assess and understand a person’s financial and business risk appetite, which will inform the type of debt they’d be willing to take on</a:t>
            </a:r>
            <a:endParaRPr sz="1200">
              <a:solidFill>
                <a:schemeClr val="dk1"/>
              </a:solidFill>
              <a:latin typeface="Helvetica Neue"/>
              <a:ea typeface="Helvetica Neue"/>
              <a:cs typeface="Helvetica Neue"/>
              <a:sym typeface="Helvetica Neue"/>
            </a:endParaRPr>
          </a:p>
        </p:txBody>
      </p:sp>
      <p:cxnSp>
        <p:nvCxnSpPr>
          <p:cNvPr id="532" name="Google Shape;532;p62"/>
          <p:cNvCxnSpPr>
            <a:stCxn id="519" idx="4"/>
            <a:endCxn id="513" idx="0"/>
          </p:cNvCxnSpPr>
          <p:nvPr/>
        </p:nvCxnSpPr>
        <p:spPr>
          <a:xfrm>
            <a:off x="1472475" y="2522975"/>
            <a:ext cx="0" cy="1699800"/>
          </a:xfrm>
          <a:prstGeom prst="straightConnector1">
            <a:avLst/>
          </a:prstGeom>
          <a:noFill/>
          <a:ln cap="flat" cmpd="sng" w="9525">
            <a:solidFill>
              <a:schemeClr val="dk2"/>
            </a:solidFill>
            <a:prstDash val="solid"/>
            <a:round/>
            <a:headEnd len="med" w="med" type="none"/>
            <a:tailEnd len="med" w="med" type="none"/>
          </a:ln>
        </p:spPr>
      </p:cxnSp>
      <p:cxnSp>
        <p:nvCxnSpPr>
          <p:cNvPr id="533" name="Google Shape;533;p62"/>
          <p:cNvCxnSpPr>
            <a:stCxn id="523" idx="4"/>
            <a:endCxn id="514" idx="0"/>
          </p:cNvCxnSpPr>
          <p:nvPr/>
        </p:nvCxnSpPr>
        <p:spPr>
          <a:xfrm>
            <a:off x="3096746" y="3319475"/>
            <a:ext cx="0" cy="903300"/>
          </a:xfrm>
          <a:prstGeom prst="straightConnector1">
            <a:avLst/>
          </a:prstGeom>
          <a:noFill/>
          <a:ln cap="flat" cmpd="sng" w="9525">
            <a:solidFill>
              <a:schemeClr val="dk2"/>
            </a:solidFill>
            <a:prstDash val="solid"/>
            <a:round/>
            <a:headEnd len="med" w="med" type="none"/>
            <a:tailEnd len="med" w="med" type="none"/>
          </a:ln>
        </p:spPr>
      </p:cxnSp>
      <p:cxnSp>
        <p:nvCxnSpPr>
          <p:cNvPr id="534" name="Google Shape;534;p62"/>
          <p:cNvCxnSpPr>
            <a:stCxn id="520" idx="4"/>
            <a:endCxn id="522" idx="0"/>
          </p:cNvCxnSpPr>
          <p:nvPr/>
        </p:nvCxnSpPr>
        <p:spPr>
          <a:xfrm>
            <a:off x="3096746" y="1673375"/>
            <a:ext cx="0" cy="124500"/>
          </a:xfrm>
          <a:prstGeom prst="straightConnector1">
            <a:avLst/>
          </a:prstGeom>
          <a:noFill/>
          <a:ln cap="flat" cmpd="sng" w="9525">
            <a:solidFill>
              <a:schemeClr val="dk2"/>
            </a:solidFill>
            <a:prstDash val="solid"/>
            <a:round/>
            <a:headEnd len="med" w="med" type="none"/>
            <a:tailEnd len="med" w="med" type="none"/>
          </a:ln>
        </p:spPr>
      </p:cxnSp>
      <p:cxnSp>
        <p:nvCxnSpPr>
          <p:cNvPr id="535" name="Google Shape;535;p62"/>
          <p:cNvCxnSpPr>
            <a:stCxn id="518" idx="3"/>
            <a:endCxn id="520" idx="2"/>
          </p:cNvCxnSpPr>
          <p:nvPr/>
        </p:nvCxnSpPr>
        <p:spPr>
          <a:xfrm>
            <a:off x="2162625" y="1468025"/>
            <a:ext cx="716400" cy="0"/>
          </a:xfrm>
          <a:prstGeom prst="straightConnector1">
            <a:avLst/>
          </a:prstGeom>
          <a:noFill/>
          <a:ln cap="flat" cmpd="sng" w="9525">
            <a:solidFill>
              <a:schemeClr val="dk2"/>
            </a:solidFill>
            <a:prstDash val="solid"/>
            <a:round/>
            <a:headEnd len="med" w="med" type="none"/>
            <a:tailEnd len="med" w="med" type="none"/>
          </a:ln>
        </p:spPr>
      </p:cxnSp>
      <p:cxnSp>
        <p:nvCxnSpPr>
          <p:cNvPr id="536" name="Google Shape;536;p62"/>
          <p:cNvCxnSpPr>
            <a:stCxn id="524" idx="6"/>
            <a:endCxn id="517" idx="1"/>
          </p:cNvCxnSpPr>
          <p:nvPr/>
        </p:nvCxnSpPr>
        <p:spPr>
          <a:xfrm>
            <a:off x="4500825" y="2656925"/>
            <a:ext cx="278400" cy="0"/>
          </a:xfrm>
          <a:prstGeom prst="straightConnector1">
            <a:avLst/>
          </a:prstGeom>
          <a:noFill/>
          <a:ln cap="flat" cmpd="sng" w="9525">
            <a:solidFill>
              <a:schemeClr val="dk2"/>
            </a:solidFill>
            <a:prstDash val="solid"/>
            <a:round/>
            <a:headEnd len="med" w="med" type="none"/>
            <a:tailEnd len="med" w="med" type="none"/>
          </a:ln>
        </p:spPr>
      </p:cxnSp>
      <p:cxnSp>
        <p:nvCxnSpPr>
          <p:cNvPr id="537" name="Google Shape;537;p62"/>
          <p:cNvCxnSpPr>
            <a:stCxn id="517" idx="2"/>
            <a:endCxn id="526" idx="0"/>
          </p:cNvCxnSpPr>
          <p:nvPr/>
        </p:nvCxnSpPr>
        <p:spPr>
          <a:xfrm>
            <a:off x="5469361" y="2943275"/>
            <a:ext cx="0" cy="162000"/>
          </a:xfrm>
          <a:prstGeom prst="straightConnector1">
            <a:avLst/>
          </a:prstGeom>
          <a:noFill/>
          <a:ln cap="flat" cmpd="sng" w="9525">
            <a:solidFill>
              <a:schemeClr val="dk2"/>
            </a:solidFill>
            <a:prstDash val="solid"/>
            <a:round/>
            <a:headEnd len="med" w="med" type="none"/>
            <a:tailEnd len="med" w="med" type="none"/>
          </a:ln>
        </p:spPr>
      </p:cxnSp>
      <p:cxnSp>
        <p:nvCxnSpPr>
          <p:cNvPr id="538" name="Google Shape;538;p62"/>
          <p:cNvCxnSpPr>
            <a:stCxn id="527" idx="4"/>
            <a:endCxn id="516" idx="0"/>
          </p:cNvCxnSpPr>
          <p:nvPr/>
        </p:nvCxnSpPr>
        <p:spPr>
          <a:xfrm>
            <a:off x="4546414" y="4095750"/>
            <a:ext cx="0" cy="126900"/>
          </a:xfrm>
          <a:prstGeom prst="straightConnector1">
            <a:avLst/>
          </a:prstGeom>
          <a:noFill/>
          <a:ln cap="flat" cmpd="sng" w="9525">
            <a:solidFill>
              <a:schemeClr val="dk2"/>
            </a:solidFill>
            <a:prstDash val="solid"/>
            <a:round/>
            <a:headEnd len="med" w="med" type="none"/>
            <a:tailEnd len="med" w="med" type="none"/>
          </a:ln>
        </p:spPr>
      </p:cxnSp>
      <p:cxnSp>
        <p:nvCxnSpPr>
          <p:cNvPr id="539" name="Google Shape;539;p62"/>
          <p:cNvCxnSpPr>
            <a:stCxn id="528" idx="4"/>
            <a:endCxn id="515" idx="0"/>
          </p:cNvCxnSpPr>
          <p:nvPr/>
        </p:nvCxnSpPr>
        <p:spPr>
          <a:xfrm>
            <a:off x="6347499" y="4095750"/>
            <a:ext cx="0" cy="126900"/>
          </a:xfrm>
          <a:prstGeom prst="straightConnector1">
            <a:avLst/>
          </a:prstGeom>
          <a:noFill/>
          <a:ln cap="flat" cmpd="sng" w="9525">
            <a:solidFill>
              <a:schemeClr val="dk2"/>
            </a:solidFill>
            <a:prstDash val="solid"/>
            <a:round/>
            <a:headEnd len="med" w="med" type="none"/>
            <a:tailEnd len="med" w="med" type="none"/>
          </a:ln>
        </p:spPr>
      </p:cxnSp>
      <p:cxnSp>
        <p:nvCxnSpPr>
          <p:cNvPr id="540" name="Google Shape;540;p62"/>
          <p:cNvCxnSpPr>
            <a:stCxn id="522" idx="3"/>
            <a:endCxn id="524" idx="0"/>
          </p:cNvCxnSpPr>
          <p:nvPr/>
        </p:nvCxnSpPr>
        <p:spPr>
          <a:xfrm>
            <a:off x="3786896" y="2084213"/>
            <a:ext cx="496200" cy="367500"/>
          </a:xfrm>
          <a:prstGeom prst="bentConnector2">
            <a:avLst/>
          </a:prstGeom>
          <a:noFill/>
          <a:ln cap="flat" cmpd="sng" w="9525">
            <a:solidFill>
              <a:schemeClr val="dk2"/>
            </a:solidFill>
            <a:prstDash val="solid"/>
            <a:round/>
            <a:headEnd len="med" w="med" type="none"/>
            <a:tailEnd len="med" w="med" type="none"/>
          </a:ln>
        </p:spPr>
      </p:cxnSp>
      <p:sp>
        <p:nvSpPr>
          <p:cNvPr id="541" name="Google Shape;541;p62"/>
          <p:cNvSpPr/>
          <p:nvPr/>
        </p:nvSpPr>
        <p:spPr>
          <a:xfrm>
            <a:off x="6462775" y="2309075"/>
            <a:ext cx="1896000" cy="695700"/>
          </a:xfrm>
          <a:prstGeom prst="roundRect">
            <a:avLst>
              <a:gd fmla="val 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*Warning: in answering this question, ask yourself, could you afford to lose your personal  assets and / </a:t>
            </a:r>
            <a:r>
              <a:rPr lang="en" sz="800"/>
              <a:t>or</a:t>
            </a:r>
            <a:r>
              <a:rPr lang="en" sz="800"/>
              <a:t> could you afford to service the debt if the business fails?</a:t>
            </a:r>
            <a:endParaRPr sz="800"/>
          </a:p>
        </p:txBody>
      </p:sp>
      <p:sp>
        <p:nvSpPr>
          <p:cNvPr id="542" name="Google Shape;542;p62"/>
          <p:cNvSpPr txBox="1"/>
          <p:nvPr/>
        </p:nvSpPr>
        <p:spPr>
          <a:xfrm>
            <a:off x="6043750" y="966675"/>
            <a:ext cx="2565000" cy="11082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A higher risk appetite means that </a:t>
            </a:r>
            <a:r>
              <a:rPr lang="en" sz="1000">
                <a:solidFill>
                  <a:schemeClr val="dk1"/>
                </a:solidFill>
                <a:latin typeface="Helvetica Neue"/>
                <a:ea typeface="Helvetica Neue"/>
                <a:cs typeface="Helvetica Neue"/>
                <a:sym typeface="Helvetica Neue"/>
              </a:rPr>
              <a:t>entrepreneurs</a:t>
            </a:r>
            <a:r>
              <a:rPr lang="en" sz="1000">
                <a:solidFill>
                  <a:schemeClr val="dk1"/>
                </a:solidFill>
                <a:latin typeface="Helvetica Neue"/>
                <a:ea typeface="Helvetica Neue"/>
                <a:cs typeface="Helvetica Neue"/>
                <a:sym typeface="Helvetica Neue"/>
              </a:rPr>
              <a:t> and more comfortable with the chance of loss. Taking bigger risks can also increase the rewards further down the line, but also can lead to a higher loss</a:t>
            </a:r>
            <a:endParaRPr sz="1000">
              <a:solidFill>
                <a:schemeClr val="dk1"/>
              </a:solidFill>
              <a:latin typeface="Helvetica Neue"/>
              <a:ea typeface="Helvetica Neue"/>
              <a:cs typeface="Helvetica Neue"/>
              <a:sym typeface="Helvetica Neue"/>
            </a:endParaRPr>
          </a:p>
        </p:txBody>
      </p:sp>
      <p:sp>
        <p:nvSpPr>
          <p:cNvPr id="543" name="Google Shape;543;p62"/>
          <p:cNvSpPr txBox="1"/>
          <p:nvPr/>
        </p:nvSpPr>
        <p:spPr>
          <a:xfrm>
            <a:off x="478496" y="101675"/>
            <a:ext cx="3753000" cy="7221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latin typeface="Helvetica Neue"/>
                <a:ea typeface="Helvetica Neue"/>
                <a:cs typeface="Helvetica Neue"/>
                <a:sym typeface="Helvetica Neue"/>
              </a:rPr>
              <a:t>[FLOW</a:t>
            </a:r>
            <a:r>
              <a:rPr b="1" lang="en">
                <a:solidFill>
                  <a:srgbClr val="000000"/>
                </a:solidFill>
                <a:latin typeface="Helvetica Neue"/>
                <a:ea typeface="Helvetica Neue"/>
                <a:cs typeface="Helvetica Neue"/>
                <a:sym typeface="Helvetica Neue"/>
              </a:rPr>
              <a:t> </a:t>
            </a:r>
            <a:r>
              <a:rPr b="1" lang="en">
                <a:latin typeface="Helvetica Neue"/>
                <a:ea typeface="Helvetica Neue"/>
                <a:cs typeface="Helvetica Neue"/>
                <a:sym typeface="Helvetica Neue"/>
              </a:rPr>
              <a:t>CHART</a:t>
            </a:r>
            <a:r>
              <a:rPr b="1" lang="en">
                <a:solidFill>
                  <a:srgbClr val="000000"/>
                </a:solidFill>
                <a:latin typeface="Helvetica Neue"/>
                <a:ea typeface="Helvetica Neue"/>
                <a:cs typeface="Helvetica Neue"/>
                <a:sym typeface="Helvetica Neue"/>
              </a:rPr>
              <a:t> </a:t>
            </a:r>
            <a:r>
              <a:rPr b="1" lang="en">
                <a:latin typeface="Helvetica Neue"/>
                <a:ea typeface="Helvetica Neue"/>
                <a:cs typeface="Helvetica Neue"/>
                <a:sym typeface="Helvetica Neue"/>
              </a:rPr>
              <a:t>3</a:t>
            </a:r>
            <a:r>
              <a:rPr b="1" lang="en">
                <a:latin typeface="Helvetica Neue"/>
                <a:ea typeface="Helvetica Neue"/>
                <a:cs typeface="Helvetica Neue"/>
                <a:sym typeface="Helvetica Neue"/>
              </a:rPr>
              <a:t>] </a:t>
            </a:r>
            <a:endParaRPr b="1">
              <a:latin typeface="Helvetica Neue"/>
              <a:ea typeface="Helvetica Neue"/>
              <a:cs typeface="Helvetica Neue"/>
              <a:sym typeface="Helvetica Neue"/>
            </a:endParaRPr>
          </a:p>
          <a:p>
            <a:pPr indent="0" lvl="0" marL="0" rtl="0" algn="l">
              <a:spcBef>
                <a:spcPts val="0"/>
              </a:spcBef>
              <a:spcAft>
                <a:spcPts val="0"/>
              </a:spcAft>
              <a:buNone/>
            </a:pPr>
            <a:r>
              <a:rPr b="1" lang="en" sz="2400">
                <a:latin typeface="Helvetica Neue"/>
                <a:ea typeface="Helvetica Neue"/>
                <a:cs typeface="Helvetica Neue"/>
                <a:sym typeface="Helvetica Neue"/>
              </a:rPr>
              <a:t>Financial risks &amp; assets</a:t>
            </a:r>
            <a:endParaRPr b="1" sz="2400">
              <a:solidFill>
                <a:srgbClr val="000000"/>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547" name="Shape 547"/>
        <p:cNvGrpSpPr/>
        <p:nvPr/>
      </p:nvGrpSpPr>
      <p:grpSpPr>
        <a:xfrm>
          <a:off x="0" y="0"/>
          <a:ext cx="0" cy="0"/>
          <a:chOff x="0" y="0"/>
          <a:chExt cx="0" cy="0"/>
        </a:xfrm>
      </p:grpSpPr>
      <p:graphicFrame>
        <p:nvGraphicFramePr>
          <p:cNvPr id="548" name="Google Shape;548;p63"/>
          <p:cNvGraphicFramePr/>
          <p:nvPr/>
        </p:nvGraphicFramePr>
        <p:xfrm>
          <a:off x="548675" y="1431400"/>
          <a:ext cx="3000000" cy="3000000"/>
        </p:xfrm>
        <a:graphic>
          <a:graphicData uri="http://schemas.openxmlformats.org/drawingml/2006/table">
            <a:tbl>
              <a:tblPr>
                <a:noFill/>
                <a:tableStyleId>{7EF0A638-DBC0-4FBA-A3E7-3556592E3FD4}</a:tableStyleId>
              </a:tblPr>
              <a:tblGrid>
                <a:gridCol w="727475"/>
                <a:gridCol w="1924600"/>
                <a:gridCol w="1098975"/>
                <a:gridCol w="995375"/>
                <a:gridCol w="1047175"/>
                <a:gridCol w="1047175"/>
                <a:gridCol w="1047175"/>
              </a:tblGrid>
              <a:tr h="360575">
                <a:tc>
                  <a:txBody>
                    <a:bodyPr/>
                    <a:lstStyle/>
                    <a:p>
                      <a:pPr indent="0" lvl="0" marL="0" rtl="0" algn="ctr">
                        <a:spcBef>
                          <a:spcPts val="0"/>
                        </a:spcBef>
                        <a:spcAft>
                          <a:spcPts val="0"/>
                        </a:spcAft>
                        <a:buNone/>
                      </a:pPr>
                      <a:r>
                        <a:t/>
                      </a:r>
                      <a:endParaRPr sz="800">
                        <a:solidFill>
                          <a:schemeClr val="dk1"/>
                        </a:solidFill>
                        <a:latin typeface="Helvetica Neue"/>
                        <a:ea typeface="Helvetica Neue"/>
                        <a:cs typeface="Helvetica Neue"/>
                        <a:sym typeface="Helvetica Neue"/>
                      </a:endParaRPr>
                    </a:p>
                  </a:txBody>
                  <a:tcPr marT="91425" marB="91425" marR="91425" marL="91425">
                    <a:solidFill>
                      <a:schemeClr val="lt1"/>
                    </a:solidFill>
                  </a:tcPr>
                </a:tc>
                <a:tc>
                  <a:txBody>
                    <a:bodyPr/>
                    <a:lstStyle/>
                    <a:p>
                      <a:pPr indent="0" lvl="0" marL="0" rtl="0" algn="ctr">
                        <a:spcBef>
                          <a:spcPts val="0"/>
                        </a:spcBef>
                        <a:spcAft>
                          <a:spcPts val="0"/>
                        </a:spcAft>
                        <a:buNone/>
                      </a:pPr>
                      <a:r>
                        <a:rPr b="1" lang="en" sz="1200">
                          <a:solidFill>
                            <a:schemeClr val="dk1"/>
                          </a:solidFill>
                          <a:latin typeface="Helvetica Neue"/>
                          <a:ea typeface="Helvetica Neue"/>
                          <a:cs typeface="Helvetica Neue"/>
                          <a:sym typeface="Helvetica Neue"/>
                        </a:rPr>
                        <a:t>Unsecured</a:t>
                      </a:r>
                      <a:endParaRPr b="1" sz="1200">
                        <a:solidFill>
                          <a:schemeClr val="dk1"/>
                        </a:solidFill>
                        <a:latin typeface="Helvetica Neue"/>
                        <a:ea typeface="Helvetica Neue"/>
                        <a:cs typeface="Helvetica Neue"/>
                        <a:sym typeface="Helvetica Neue"/>
                      </a:endParaRPr>
                    </a:p>
                  </a:txBody>
                  <a:tcPr marT="91425" marB="91425" marR="91425" marL="91425" anchor="ctr">
                    <a:solidFill>
                      <a:schemeClr val="accent1"/>
                    </a:solidFill>
                  </a:tcPr>
                </a:tc>
                <a:tc gridSpan="5">
                  <a:txBody>
                    <a:bodyPr/>
                    <a:lstStyle/>
                    <a:p>
                      <a:pPr indent="0" lvl="0" marL="0" rtl="0" algn="ctr">
                        <a:spcBef>
                          <a:spcPts val="0"/>
                        </a:spcBef>
                        <a:spcAft>
                          <a:spcPts val="0"/>
                        </a:spcAft>
                        <a:buNone/>
                      </a:pPr>
                      <a:r>
                        <a:rPr b="1" lang="en" sz="1200">
                          <a:solidFill>
                            <a:schemeClr val="dk1"/>
                          </a:solidFill>
                          <a:latin typeface="Helvetica Neue"/>
                          <a:ea typeface="Helvetica Neue"/>
                          <a:cs typeface="Helvetica Neue"/>
                          <a:sym typeface="Helvetica Neue"/>
                        </a:rPr>
                        <a:t>Secured</a:t>
                      </a:r>
                      <a:endParaRPr b="1" sz="1200">
                        <a:solidFill>
                          <a:schemeClr val="dk1"/>
                        </a:solidFill>
                        <a:latin typeface="Helvetica Neue"/>
                        <a:ea typeface="Helvetica Neue"/>
                        <a:cs typeface="Helvetica Neue"/>
                        <a:sym typeface="Helvetica Neue"/>
                      </a:endParaRPr>
                    </a:p>
                  </a:txBody>
                  <a:tcPr marT="91425" marB="91425" marR="91425" marL="91425" anchor="ctr">
                    <a:solidFill>
                      <a:schemeClr val="accent1"/>
                    </a:solidFill>
                  </a:tcPr>
                </a:tc>
                <a:tc hMerge="1"/>
                <a:tc hMerge="1"/>
                <a:tc hMerge="1"/>
                <a:tc hMerge="1"/>
              </a:tr>
              <a:tr h="498175">
                <a:tc>
                  <a:txBody>
                    <a:bodyPr/>
                    <a:lstStyle/>
                    <a:p>
                      <a:pPr indent="0" lvl="0" marL="0" rtl="0" algn="l">
                        <a:spcBef>
                          <a:spcPts val="0"/>
                        </a:spcBef>
                        <a:spcAft>
                          <a:spcPts val="0"/>
                        </a:spcAft>
                        <a:buNone/>
                      </a:pPr>
                      <a:r>
                        <a:rPr b="1" lang="en" sz="1100">
                          <a:solidFill>
                            <a:schemeClr val="dk1"/>
                          </a:solidFill>
                          <a:latin typeface="Helvetica Neue"/>
                          <a:ea typeface="Helvetica Neue"/>
                          <a:cs typeface="Helvetica Neue"/>
                          <a:sym typeface="Helvetica Neue"/>
                        </a:rPr>
                        <a:t>Asset Type</a:t>
                      </a:r>
                      <a:endParaRPr sz="1100">
                        <a:solidFill>
                          <a:schemeClr val="dk1"/>
                        </a:solidFill>
                        <a:latin typeface="Helvetica Neue"/>
                        <a:ea typeface="Helvetica Neue"/>
                        <a:cs typeface="Helvetica Neue"/>
                        <a:sym typeface="Helvetica Neue"/>
                      </a:endParaRPr>
                    </a:p>
                  </a:txBody>
                  <a:tcPr marT="91425" marB="91425" marR="91425" marL="91425">
                    <a:solidFill>
                      <a:srgbClr val="FFF2CC"/>
                    </a:solidFill>
                  </a:tcPr>
                </a:tc>
                <a:tc>
                  <a:txBody>
                    <a:bodyPr/>
                    <a:lstStyle/>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None</a:t>
                      </a:r>
                      <a:endParaRPr sz="1100">
                        <a:solidFill>
                          <a:schemeClr val="dk1"/>
                        </a:solidFill>
                        <a:latin typeface="Helvetica Neue"/>
                        <a:ea typeface="Helvetica Neue"/>
                        <a:cs typeface="Helvetica Neue"/>
                        <a:sym typeface="Helvetica Neue"/>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Personal Assets</a:t>
                      </a:r>
                      <a:endParaRPr sz="1100">
                        <a:solidFill>
                          <a:schemeClr val="dk1"/>
                        </a:solidFill>
                        <a:latin typeface="Helvetica Neue"/>
                        <a:ea typeface="Helvetica Neue"/>
                        <a:cs typeface="Helvetica Neue"/>
                        <a:sym typeface="Helvetica Neue"/>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Inventory</a:t>
                      </a:r>
                      <a:endParaRPr sz="1100">
                        <a:solidFill>
                          <a:schemeClr val="dk1"/>
                        </a:solidFill>
                        <a:latin typeface="Helvetica Neue"/>
                        <a:ea typeface="Helvetica Neue"/>
                        <a:cs typeface="Helvetica Neue"/>
                        <a:sym typeface="Helvetica Neue"/>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Outstanding invoices</a:t>
                      </a:r>
                      <a:endParaRPr sz="1100">
                        <a:solidFill>
                          <a:schemeClr val="dk1"/>
                        </a:solidFill>
                        <a:latin typeface="Helvetica Neue"/>
                        <a:ea typeface="Helvetica Neue"/>
                        <a:cs typeface="Helvetica Neue"/>
                        <a:sym typeface="Helvetica Neue"/>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Equipment</a:t>
                      </a:r>
                      <a:endParaRPr sz="1100">
                        <a:solidFill>
                          <a:schemeClr val="dk1"/>
                        </a:solidFill>
                        <a:latin typeface="Helvetica Neue"/>
                        <a:ea typeface="Helvetica Neue"/>
                        <a:cs typeface="Helvetica Neue"/>
                        <a:sym typeface="Helvetica Neue"/>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Commercial property</a:t>
                      </a:r>
                      <a:endParaRPr sz="1100">
                        <a:solidFill>
                          <a:schemeClr val="dk1"/>
                        </a:solidFill>
                        <a:latin typeface="Helvetica Neue"/>
                        <a:ea typeface="Helvetica Neue"/>
                        <a:cs typeface="Helvetica Neue"/>
                        <a:sym typeface="Helvetica Neue"/>
                      </a:endParaRPr>
                    </a:p>
                  </a:txBody>
                  <a:tcPr marT="91425" marB="91425" marR="91425" marL="91425">
                    <a:solidFill>
                      <a:schemeClr val="lt1"/>
                    </a:solidFill>
                  </a:tcPr>
                </a:tc>
              </a:tr>
              <a:tr h="1104675">
                <a:tc>
                  <a:txBody>
                    <a:bodyPr/>
                    <a:lstStyle/>
                    <a:p>
                      <a:pPr indent="0" lvl="0" marL="0" rtl="0" algn="l">
                        <a:spcBef>
                          <a:spcPts val="0"/>
                        </a:spcBef>
                        <a:spcAft>
                          <a:spcPts val="0"/>
                        </a:spcAft>
                        <a:buNone/>
                      </a:pPr>
                      <a:r>
                        <a:rPr b="1" lang="en" sz="1100">
                          <a:solidFill>
                            <a:schemeClr val="dk1"/>
                          </a:solidFill>
                          <a:latin typeface="Helvetica Neue"/>
                          <a:ea typeface="Helvetica Neue"/>
                          <a:cs typeface="Helvetica Neue"/>
                          <a:sym typeface="Helvetica Neue"/>
                        </a:rPr>
                        <a:t>Debt Type</a:t>
                      </a:r>
                      <a:endParaRPr b="1" sz="1100">
                        <a:solidFill>
                          <a:schemeClr val="dk1"/>
                        </a:solidFill>
                        <a:latin typeface="Helvetica Neue"/>
                        <a:ea typeface="Helvetica Neue"/>
                        <a:cs typeface="Helvetica Neue"/>
                        <a:sym typeface="Helvetica Neue"/>
                      </a:endParaRPr>
                    </a:p>
                  </a:txBody>
                  <a:tcPr marT="91425" marB="91425" marR="91425" marL="91425">
                    <a:solidFill>
                      <a:srgbClr val="FFF2CC"/>
                    </a:solidFill>
                  </a:tcPr>
                </a:tc>
                <a:tc>
                  <a:txBody>
                    <a:bodyPr/>
                    <a:lstStyle/>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Credit </a:t>
                      </a:r>
                      <a:r>
                        <a:rPr lang="en" sz="1100">
                          <a:solidFill>
                            <a:schemeClr val="dk1"/>
                          </a:solidFill>
                          <a:latin typeface="Helvetica Neue"/>
                          <a:ea typeface="Helvetica Neue"/>
                          <a:cs typeface="Helvetica Neue"/>
                          <a:sym typeface="Helvetica Neue"/>
                        </a:rPr>
                        <a:t>card</a:t>
                      </a:r>
                      <a:r>
                        <a:rPr lang="en" sz="1100">
                          <a:solidFill>
                            <a:schemeClr val="dk1"/>
                          </a:solidFill>
                          <a:latin typeface="Helvetica Neue"/>
                          <a:ea typeface="Helvetica Neue"/>
                          <a:cs typeface="Helvetica Neue"/>
                          <a:sym typeface="Helvetica Neue"/>
                        </a:rPr>
                        <a:t>*</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Online small business loan</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Unsecured term loan</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Unsecured overdraft*</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Merchant cash advance</a:t>
                      </a:r>
                      <a:endParaRPr sz="1100">
                        <a:solidFill>
                          <a:schemeClr val="dk1"/>
                        </a:solidFill>
                        <a:latin typeface="Helvetica Neue"/>
                        <a:ea typeface="Helvetica Neue"/>
                        <a:cs typeface="Helvetica Neue"/>
                        <a:sym typeface="Helvetica Neue"/>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Bank loan</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Bank overdraft</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Bond</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100">
                        <a:solidFill>
                          <a:schemeClr val="dk1"/>
                        </a:solidFill>
                        <a:latin typeface="Helvetica Neue"/>
                        <a:ea typeface="Helvetica Neue"/>
                        <a:cs typeface="Helvetica Neue"/>
                        <a:sym typeface="Helvetica Neue"/>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Trade finance</a:t>
                      </a:r>
                      <a:endParaRPr sz="1100">
                        <a:solidFill>
                          <a:schemeClr val="dk1"/>
                        </a:solidFill>
                        <a:latin typeface="Helvetica Neue"/>
                        <a:ea typeface="Helvetica Neue"/>
                        <a:cs typeface="Helvetica Neue"/>
                        <a:sym typeface="Helvetica Neue"/>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Invoice (debtor) finance </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Export finance</a:t>
                      </a:r>
                      <a:endParaRPr sz="1100">
                        <a:solidFill>
                          <a:schemeClr val="dk1"/>
                        </a:solidFill>
                        <a:latin typeface="Helvetica Neue"/>
                        <a:ea typeface="Helvetica Neue"/>
                        <a:cs typeface="Helvetica Neue"/>
                        <a:sym typeface="Helvetica Neue"/>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Equipment finance</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Equipment leasing</a:t>
                      </a:r>
                      <a:endParaRPr sz="1100">
                        <a:solidFill>
                          <a:schemeClr val="dk1"/>
                        </a:solidFill>
                        <a:latin typeface="Helvetica Neue"/>
                        <a:ea typeface="Helvetica Neue"/>
                        <a:cs typeface="Helvetica Neue"/>
                        <a:sym typeface="Helvetica Neue"/>
                      </a:endParaRPr>
                    </a:p>
                  </a:txBody>
                  <a:tcPr marT="91425" marB="91425" marR="91425" marL="91425">
                    <a:solidFill>
                      <a:schemeClr val="lt1"/>
                    </a:solidFill>
                  </a:tcPr>
                </a:tc>
                <a:tc>
                  <a:txBody>
                    <a:bodyPr/>
                    <a:lstStyle/>
                    <a:p>
                      <a:pPr indent="0" lvl="0" marL="0" rtl="0" algn="l">
                        <a:spcBef>
                          <a:spcPts val="0"/>
                        </a:spcBef>
                        <a:spcAft>
                          <a:spcPts val="0"/>
                        </a:spcAft>
                        <a:buNone/>
                      </a:pPr>
                      <a:r>
                        <a:rPr lang="en" sz="1100">
                          <a:solidFill>
                            <a:schemeClr val="dk1"/>
                          </a:solidFill>
                          <a:latin typeface="Helvetica Neue"/>
                          <a:ea typeface="Helvetica Neue"/>
                          <a:cs typeface="Helvetica Neue"/>
                          <a:sym typeface="Helvetica Neue"/>
                        </a:rPr>
                        <a:t>- </a:t>
                      </a:r>
                      <a:r>
                        <a:rPr lang="en" sz="1100">
                          <a:solidFill>
                            <a:schemeClr val="dk1"/>
                          </a:solidFill>
                          <a:latin typeface="Helvetica Neue"/>
                          <a:ea typeface="Helvetica Neue"/>
                          <a:cs typeface="Helvetica Neue"/>
                          <a:sym typeface="Helvetica Neue"/>
                        </a:rPr>
                        <a:t>Bank loan</a:t>
                      </a:r>
                      <a:endParaRPr sz="1100">
                        <a:solidFill>
                          <a:schemeClr val="dk1"/>
                        </a:solidFill>
                        <a:latin typeface="Helvetica Neue"/>
                        <a:ea typeface="Helvetica Neue"/>
                        <a:cs typeface="Helvetica Neue"/>
                        <a:sym typeface="Helvetica Neue"/>
                      </a:endParaRPr>
                    </a:p>
                  </a:txBody>
                  <a:tcPr marT="91425" marB="91425" marR="91425" marL="91425">
                    <a:solidFill>
                      <a:schemeClr val="lt1"/>
                    </a:solidFill>
                  </a:tcPr>
                </a:tc>
              </a:tr>
            </a:tbl>
          </a:graphicData>
        </a:graphic>
      </p:graphicFrame>
      <p:sp>
        <p:nvSpPr>
          <p:cNvPr id="549" name="Google Shape;549;p63"/>
          <p:cNvSpPr txBox="1"/>
          <p:nvPr>
            <p:ph idx="4294967295" type="body"/>
          </p:nvPr>
        </p:nvSpPr>
        <p:spPr>
          <a:xfrm>
            <a:off x="548665" y="715755"/>
            <a:ext cx="6989100" cy="4752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i="1" lang="en" sz="1400">
                <a:latin typeface="Helvetica Neue"/>
                <a:ea typeface="Helvetica Neue"/>
                <a:cs typeface="Helvetica Neue"/>
                <a:sym typeface="Helvetica Neue"/>
              </a:rPr>
              <a:t>The </a:t>
            </a:r>
            <a:r>
              <a:rPr i="1" lang="en"/>
              <a:t>financing</a:t>
            </a:r>
            <a:r>
              <a:rPr i="1" lang="en" sz="1400">
                <a:latin typeface="Helvetica Neue"/>
                <a:ea typeface="Helvetica Neue"/>
                <a:cs typeface="Helvetica Neue"/>
                <a:sym typeface="Helvetica Neue"/>
              </a:rPr>
              <a:t> matrix below shows examples </a:t>
            </a:r>
            <a:r>
              <a:rPr i="1" lang="en" sz="1400">
                <a:latin typeface="Helvetica Neue"/>
                <a:ea typeface="Helvetica Neue"/>
                <a:cs typeface="Helvetica Neue"/>
                <a:sym typeface="Helvetica Neue"/>
              </a:rPr>
              <a:t>of debt</a:t>
            </a:r>
            <a:r>
              <a:rPr i="1" lang="en" sz="1400">
                <a:latin typeface="Helvetica Neue"/>
                <a:ea typeface="Helvetica Neue"/>
                <a:cs typeface="Helvetica Neue"/>
                <a:sym typeface="Helvetica Neue"/>
              </a:rPr>
              <a:t> types for both unsecured and secured loans</a:t>
            </a:r>
            <a:endParaRPr i="1" sz="1400">
              <a:latin typeface="Helvetica Neue"/>
              <a:ea typeface="Helvetica Neue"/>
              <a:cs typeface="Helvetica Neue"/>
              <a:sym typeface="Helvetica Neue"/>
            </a:endParaRPr>
          </a:p>
        </p:txBody>
      </p:sp>
      <p:sp>
        <p:nvSpPr>
          <p:cNvPr id="550" name="Google Shape;550;p63"/>
          <p:cNvSpPr txBox="1"/>
          <p:nvPr>
            <p:ph idx="1" type="subTitle"/>
          </p:nvPr>
        </p:nvSpPr>
        <p:spPr>
          <a:xfrm>
            <a:off x="7005800" y="3428300"/>
            <a:ext cx="1430700" cy="224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400">
                <a:latin typeface="Helvetica Neue"/>
                <a:ea typeface="Helvetica Neue"/>
                <a:cs typeface="Helvetica Neue"/>
                <a:sym typeface="Helvetica Neue"/>
              </a:rPr>
              <a:t>Adapted from </a:t>
            </a:r>
            <a:r>
              <a:rPr lang="en" sz="400" u="sng">
                <a:solidFill>
                  <a:schemeClr val="hlink"/>
                </a:solidFill>
                <a:latin typeface="Helvetica Neue"/>
                <a:ea typeface="Helvetica Neue"/>
                <a:cs typeface="Helvetica Neue"/>
                <a:sym typeface="Helvetica Neue"/>
                <a:hlinkClick r:id="rId3"/>
              </a:rPr>
              <a:t>FitsMe Essential Guide to Business </a:t>
            </a:r>
            <a:r>
              <a:rPr lang="en" sz="400" u="sng">
                <a:solidFill>
                  <a:schemeClr val="hlink"/>
                </a:solidFill>
                <a:hlinkClick r:id="rId4"/>
              </a:rPr>
              <a:t>Financing</a:t>
            </a:r>
            <a:endParaRPr sz="400">
              <a:latin typeface="Helvetica Neue"/>
              <a:ea typeface="Helvetica Neue"/>
              <a:cs typeface="Helvetica Neue"/>
              <a:sym typeface="Helvetica Neue"/>
            </a:endParaRPr>
          </a:p>
        </p:txBody>
      </p:sp>
      <p:sp>
        <p:nvSpPr>
          <p:cNvPr id="551" name="Google Shape;551;p63"/>
          <p:cNvSpPr txBox="1"/>
          <p:nvPr/>
        </p:nvSpPr>
        <p:spPr>
          <a:xfrm>
            <a:off x="306300" y="4679425"/>
            <a:ext cx="7245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3C4043"/>
                </a:solidFill>
                <a:highlight>
                  <a:srgbClr val="FFFFFF"/>
                </a:highlight>
                <a:latin typeface="Helvetica Neue"/>
                <a:ea typeface="Helvetica Neue"/>
                <a:cs typeface="Helvetica Neue"/>
                <a:sym typeface="Helvetica Neue"/>
              </a:rPr>
              <a:t>*Note: </a:t>
            </a:r>
            <a:r>
              <a:rPr lang="en" sz="800">
                <a:solidFill>
                  <a:srgbClr val="3C4043"/>
                </a:solidFill>
                <a:highlight>
                  <a:srgbClr val="FFFFFF"/>
                </a:highlight>
                <a:latin typeface="Helvetica Neue"/>
                <a:ea typeface="Helvetica Neue"/>
                <a:cs typeface="Helvetica Neue"/>
                <a:sym typeface="Helvetica Neue"/>
              </a:rPr>
              <a:t>Banks require you to sign surety as a director for credit card and overdraft facilities</a:t>
            </a:r>
            <a:r>
              <a:rPr lang="en" sz="800">
                <a:solidFill>
                  <a:srgbClr val="3C4043"/>
                </a:solidFill>
                <a:highlight>
                  <a:srgbClr val="FFFFFF"/>
                </a:highlight>
                <a:latin typeface="Helvetica Neue"/>
                <a:ea typeface="Helvetica Neue"/>
                <a:cs typeface="Helvetica Neue"/>
                <a:sym typeface="Helvetica Neue"/>
              </a:rPr>
              <a:t>, so</a:t>
            </a:r>
            <a:r>
              <a:rPr lang="en" sz="800">
                <a:solidFill>
                  <a:srgbClr val="3C4043"/>
                </a:solidFill>
                <a:highlight>
                  <a:srgbClr val="FFFFFF"/>
                </a:highlight>
                <a:latin typeface="Helvetica Neue"/>
                <a:ea typeface="Helvetica Neue"/>
                <a:cs typeface="Helvetica Neue"/>
                <a:sym typeface="Helvetica Neue"/>
              </a:rPr>
              <a:t> these are not strictly unsecured. However</a:t>
            </a:r>
            <a:r>
              <a:rPr lang="en" sz="800">
                <a:solidFill>
                  <a:srgbClr val="3C4043"/>
                </a:solidFill>
                <a:highlight>
                  <a:srgbClr val="FFFFFF"/>
                </a:highlight>
                <a:latin typeface="Helvetica Neue"/>
                <a:ea typeface="Helvetica Neue"/>
                <a:cs typeface="Helvetica Neue"/>
                <a:sym typeface="Helvetica Neue"/>
              </a:rPr>
              <a:t>, the</a:t>
            </a:r>
            <a:r>
              <a:rPr lang="en" sz="800">
                <a:solidFill>
                  <a:srgbClr val="3C4043"/>
                </a:solidFill>
                <a:highlight>
                  <a:srgbClr val="FFFFFF"/>
                </a:highlight>
                <a:latin typeface="Helvetica Neue"/>
                <a:ea typeface="Helvetica Neue"/>
                <a:cs typeface="Helvetica Neue"/>
                <a:sym typeface="Helvetica Neue"/>
              </a:rPr>
              <a:t> banks will not ask for assets as surety</a:t>
            </a:r>
            <a:r>
              <a:rPr lang="en" sz="800">
                <a:solidFill>
                  <a:srgbClr val="3C4043"/>
                </a:solidFill>
                <a:highlight>
                  <a:srgbClr val="FFFFFF"/>
                </a:highlight>
                <a:latin typeface="Helvetica Neue"/>
                <a:ea typeface="Helvetica Neue"/>
                <a:cs typeface="Helvetica Neue"/>
                <a:sym typeface="Helvetica Neue"/>
              </a:rPr>
              <a:t>, and</a:t>
            </a:r>
            <a:r>
              <a:rPr lang="en" sz="800">
                <a:solidFill>
                  <a:srgbClr val="3C4043"/>
                </a:solidFill>
                <a:highlight>
                  <a:srgbClr val="FFFFFF"/>
                </a:highlight>
                <a:latin typeface="Helvetica Neue"/>
                <a:ea typeface="Helvetica Neue"/>
                <a:cs typeface="Helvetica Neue"/>
                <a:sym typeface="Helvetica Neue"/>
              </a:rPr>
              <a:t> they will look at the trading history of the business before approving the facilities</a:t>
            </a:r>
            <a:endParaRPr sz="800">
              <a:latin typeface="Helvetica Neue"/>
              <a:ea typeface="Helvetica Neue"/>
              <a:cs typeface="Helvetica Neue"/>
              <a:sym typeface="Helvetica Neue"/>
            </a:endParaRPr>
          </a:p>
        </p:txBody>
      </p:sp>
      <p:sp>
        <p:nvSpPr>
          <p:cNvPr id="552" name="Google Shape;552;p63"/>
          <p:cNvSpPr txBox="1"/>
          <p:nvPr/>
        </p:nvSpPr>
        <p:spPr>
          <a:xfrm>
            <a:off x="372240" y="-6345"/>
            <a:ext cx="6386400" cy="7221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latin typeface="Helvetica Neue"/>
                <a:ea typeface="Helvetica Neue"/>
                <a:cs typeface="Helvetica Neue"/>
                <a:sym typeface="Helvetica Neue"/>
              </a:rPr>
              <a:t>[FINANCING</a:t>
            </a:r>
            <a:r>
              <a:rPr b="1" lang="en">
                <a:solidFill>
                  <a:srgbClr val="000000"/>
                </a:solidFill>
                <a:latin typeface="Helvetica Neue"/>
                <a:ea typeface="Helvetica Neue"/>
                <a:cs typeface="Helvetica Neue"/>
                <a:sym typeface="Helvetica Neue"/>
              </a:rPr>
              <a:t> </a:t>
            </a:r>
            <a:r>
              <a:rPr b="1" lang="en">
                <a:latin typeface="Helvetica Neue"/>
                <a:ea typeface="Helvetica Neue"/>
                <a:cs typeface="Helvetica Neue"/>
                <a:sym typeface="Helvetica Neue"/>
              </a:rPr>
              <a:t>MATRIX</a:t>
            </a:r>
            <a:r>
              <a:rPr b="1" lang="en">
                <a:solidFill>
                  <a:srgbClr val="000000"/>
                </a:solidFill>
                <a:latin typeface="Helvetica Neue"/>
                <a:ea typeface="Helvetica Neue"/>
                <a:cs typeface="Helvetica Neue"/>
                <a:sym typeface="Helvetica Neue"/>
              </a:rPr>
              <a:t> </a:t>
            </a:r>
            <a:r>
              <a:rPr b="1" lang="en">
                <a:latin typeface="Helvetica Neue"/>
                <a:ea typeface="Helvetica Neue"/>
                <a:cs typeface="Helvetica Neue"/>
                <a:sym typeface="Helvetica Neue"/>
              </a:rPr>
              <a:t>3</a:t>
            </a:r>
            <a:r>
              <a:rPr b="1" lang="en">
                <a:latin typeface="Helvetica Neue"/>
                <a:ea typeface="Helvetica Neue"/>
                <a:cs typeface="Helvetica Neue"/>
                <a:sym typeface="Helvetica Neue"/>
              </a:rPr>
              <a:t>] </a:t>
            </a:r>
            <a:endParaRPr b="1">
              <a:latin typeface="Helvetica Neue"/>
              <a:ea typeface="Helvetica Neue"/>
              <a:cs typeface="Helvetica Neue"/>
              <a:sym typeface="Helvetica Neue"/>
            </a:endParaRPr>
          </a:p>
          <a:p>
            <a:pPr indent="0" lvl="0" marL="0" rtl="0" algn="l">
              <a:spcBef>
                <a:spcPts val="0"/>
              </a:spcBef>
              <a:spcAft>
                <a:spcPts val="0"/>
              </a:spcAft>
              <a:buNone/>
            </a:pPr>
            <a:r>
              <a:rPr b="1" lang="en" sz="2400">
                <a:latin typeface="Helvetica Neue"/>
                <a:ea typeface="Helvetica Neue"/>
                <a:cs typeface="Helvetica Neue"/>
                <a:sym typeface="Helvetica Neue"/>
              </a:rPr>
              <a:t>Financial Risks &amp; Assets</a:t>
            </a:r>
            <a:endParaRPr b="1" sz="2400">
              <a:solidFill>
                <a:srgbClr val="000000"/>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4"/>
          <p:cNvSpPr txBox="1"/>
          <p:nvPr>
            <p:ph type="title"/>
          </p:nvPr>
        </p:nvSpPr>
        <p:spPr>
          <a:xfrm>
            <a:off x="700275" y="268525"/>
            <a:ext cx="7628700" cy="72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When is it appropriate to take on debt? </a:t>
            </a:r>
            <a:endParaRPr sz="3000"/>
          </a:p>
        </p:txBody>
      </p:sp>
      <p:graphicFrame>
        <p:nvGraphicFramePr>
          <p:cNvPr id="558" name="Google Shape;558;p64"/>
          <p:cNvGraphicFramePr/>
          <p:nvPr/>
        </p:nvGraphicFramePr>
        <p:xfrm>
          <a:off x="805575" y="990625"/>
          <a:ext cx="3000000" cy="3000000"/>
        </p:xfrm>
        <a:graphic>
          <a:graphicData uri="http://schemas.openxmlformats.org/drawingml/2006/table">
            <a:tbl>
              <a:tblPr>
                <a:noFill/>
                <a:tableStyleId>{7EF0A638-DBC0-4FBA-A3E7-3556592E3FD4}</a:tableStyleId>
              </a:tblPr>
              <a:tblGrid>
                <a:gridCol w="3619500"/>
                <a:gridCol w="3619500"/>
              </a:tblGrid>
              <a:tr h="302975">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Scenario</a:t>
                      </a:r>
                      <a:endParaRPr sz="12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Risk profile</a:t>
                      </a:r>
                      <a:endParaRPr sz="1200">
                        <a:latin typeface="Helvetica Neue"/>
                        <a:ea typeface="Helvetica Neue"/>
                        <a:cs typeface="Helvetica Neue"/>
                        <a:sym typeface="Helvetica Neue"/>
                      </a:endParaRPr>
                    </a:p>
                  </a:txBody>
                  <a:tcPr marT="91425" marB="91425" marR="91425" marL="91425"/>
                </a:tc>
              </a:tr>
              <a:tr h="381000">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You have a contract with an existing client who has a proven record of paying </a:t>
                      </a:r>
                      <a:endParaRPr sz="1200">
                        <a:latin typeface="Helvetica Neue"/>
                        <a:ea typeface="Helvetica Neue"/>
                        <a:cs typeface="Helvetica Neue"/>
                        <a:sym typeface="Helvetica Neue"/>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Low risk</a:t>
                      </a:r>
                      <a:endParaRPr sz="1200">
                        <a:latin typeface="Helvetica Neue"/>
                        <a:ea typeface="Helvetica Neue"/>
                        <a:cs typeface="Helvetica Neue"/>
                        <a:sym typeface="Helvetica Neue"/>
                      </a:endParaRPr>
                    </a:p>
                  </a:txBody>
                  <a:tcPr marT="91425" marB="91425" marR="91425" marL="91425">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You use the overdraft credit facility in your business bank account to pay a creditor</a:t>
                      </a:r>
                      <a:endParaRPr sz="12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Medium risk </a:t>
                      </a:r>
                      <a:endParaRPr sz="1200">
                        <a:latin typeface="Helvetica Neue"/>
                        <a:ea typeface="Helvetica Neue"/>
                        <a:cs typeface="Helvetica Neue"/>
                        <a:sym typeface="Helvetica Neue"/>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You have a contract in place with a new person, and you are unsure of their ability to pay you</a:t>
                      </a:r>
                      <a:endParaRPr sz="1200">
                        <a:latin typeface="Helvetica Neue"/>
                        <a:ea typeface="Helvetica Neue"/>
                        <a:cs typeface="Helvetica Neue"/>
                        <a:sym typeface="Helvetica Neue"/>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High risk</a:t>
                      </a:r>
                      <a:endParaRPr sz="1200">
                        <a:latin typeface="Helvetica Neue"/>
                        <a:ea typeface="Helvetica Neue"/>
                        <a:cs typeface="Helvetica Neue"/>
                        <a:sym typeface="Helvetica Neue"/>
                      </a:endParaRPr>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You obtain a long-term loan to fund start-up costs without securing other investors</a:t>
                      </a:r>
                      <a:endParaRPr sz="12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High risk</a:t>
                      </a:r>
                      <a:endParaRPr sz="1200">
                        <a:latin typeface="Helvetica Neue"/>
                        <a:ea typeface="Helvetica Neue"/>
                        <a:cs typeface="Helvetica Neue"/>
                        <a:sym typeface="Helvetica Neue"/>
                      </a:endParaRPr>
                    </a:p>
                  </a:txBody>
                  <a:tcPr marT="91425" marB="91425" marR="91425" marL="91425"/>
                </a:tc>
              </a:tr>
              <a:tr h="381000">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You obtain short-term debt financing every month to pay for salaries</a:t>
                      </a:r>
                      <a:endParaRPr sz="12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High risk</a:t>
                      </a:r>
                      <a:endParaRPr sz="1200">
                        <a:latin typeface="Helvetica Neue"/>
                        <a:ea typeface="Helvetica Neue"/>
                        <a:cs typeface="Helvetica Neue"/>
                        <a:sym typeface="Helvetica Neue"/>
                      </a:endParaRPr>
                    </a:p>
                  </a:txBody>
                  <a:tcPr marT="91425" marB="91425" marR="91425" marL="91425"/>
                </a:tc>
              </a:tr>
              <a:tr h="381000">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You have a verbal contract with someone you trust, with no formalised contract</a:t>
                      </a:r>
                      <a:endParaRPr sz="12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200">
                          <a:latin typeface="Helvetica Neue"/>
                          <a:ea typeface="Helvetica Neue"/>
                          <a:cs typeface="Helvetica Neue"/>
                          <a:sym typeface="Helvetica Neue"/>
                        </a:rPr>
                        <a:t>High risk </a:t>
                      </a:r>
                      <a:endParaRPr sz="1200">
                        <a:latin typeface="Helvetica Neue"/>
                        <a:ea typeface="Helvetica Neue"/>
                        <a:cs typeface="Helvetica Neue"/>
                        <a:sym typeface="Helvetica Neue"/>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562" name="Shape 562"/>
        <p:cNvGrpSpPr/>
        <p:nvPr/>
      </p:nvGrpSpPr>
      <p:grpSpPr>
        <a:xfrm>
          <a:off x="0" y="0"/>
          <a:ext cx="0" cy="0"/>
          <a:chOff x="0" y="0"/>
          <a:chExt cx="0" cy="0"/>
        </a:xfrm>
      </p:grpSpPr>
      <p:sp>
        <p:nvSpPr>
          <p:cNvPr id="563" name="Google Shape;563;p65"/>
          <p:cNvSpPr txBox="1"/>
          <p:nvPr/>
        </p:nvSpPr>
        <p:spPr>
          <a:xfrm>
            <a:off x="963450" y="2233200"/>
            <a:ext cx="7217100" cy="6465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lang="en" sz="3000">
                <a:solidFill>
                  <a:schemeClr val="lt1"/>
                </a:solidFill>
                <a:latin typeface="Helvetica Neue"/>
                <a:ea typeface="Helvetica Neue"/>
                <a:cs typeface="Helvetica Neue"/>
                <a:sym typeface="Helvetica Neue"/>
              </a:rPr>
              <a:t>Part 4: Opportunities and Growth</a:t>
            </a:r>
            <a:endParaRPr sz="3000">
              <a:solidFill>
                <a:schemeClr val="lt1"/>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66"/>
          <p:cNvSpPr txBox="1"/>
          <p:nvPr>
            <p:ph idx="4294967295" type="title"/>
          </p:nvPr>
        </p:nvSpPr>
        <p:spPr>
          <a:xfrm>
            <a:off x="500600" y="208875"/>
            <a:ext cx="6460200" cy="75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Helvetica Neue"/>
                <a:ea typeface="Helvetica Neue"/>
                <a:cs typeface="Helvetica Neue"/>
                <a:sym typeface="Helvetica Neue"/>
              </a:rPr>
              <a:t>Opportunities and growth plans that require </a:t>
            </a:r>
            <a:r>
              <a:rPr lang="en" sz="3000">
                <a:latin typeface="Helvetica Neue"/>
                <a:ea typeface="Helvetica Neue"/>
                <a:cs typeface="Helvetica Neue"/>
                <a:sym typeface="Helvetica Neue"/>
              </a:rPr>
              <a:t>finance</a:t>
            </a:r>
            <a:endParaRPr sz="3000">
              <a:latin typeface="Helvetica Neue"/>
              <a:ea typeface="Helvetica Neue"/>
              <a:cs typeface="Helvetica Neue"/>
              <a:sym typeface="Helvetica Neue"/>
            </a:endParaRPr>
          </a:p>
        </p:txBody>
      </p:sp>
      <p:sp>
        <p:nvSpPr>
          <p:cNvPr id="569" name="Google Shape;569;p66"/>
          <p:cNvSpPr txBox="1"/>
          <p:nvPr>
            <p:ph idx="4294967295" type="body"/>
          </p:nvPr>
        </p:nvSpPr>
        <p:spPr>
          <a:xfrm>
            <a:off x="500600" y="1335825"/>
            <a:ext cx="6394500" cy="3716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latin typeface="Helvetica Neue"/>
                <a:ea typeface="Helvetica Neue"/>
                <a:cs typeface="Helvetica Neue"/>
                <a:sym typeface="Helvetica Neue"/>
              </a:rPr>
              <a:t>Once a business is up and running, or the idea has been proven in some way, it may require finance to facilitate its growth. You need to have a good understanding of their company, the opportunity and have a strong plan for growth first, before they apply for financing to support this plan.</a:t>
            </a:r>
            <a:endParaRPr>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a:latin typeface="Helvetica Neue"/>
                <a:ea typeface="Helvetica Neue"/>
                <a:cs typeface="Helvetica Neue"/>
                <a:sym typeface="Helvetica Neue"/>
              </a:rPr>
              <a:t>Businesses grow at different rates, but there is a distinction between a high growth startup and a consistent / stable growth SMME. Understanding this distinction is critical as it advises how to manage a strategy and how to take on finance.</a:t>
            </a:r>
            <a:endParaRPr>
              <a:latin typeface="Helvetica Neue"/>
              <a:ea typeface="Helvetica Neue"/>
              <a:cs typeface="Helvetica Neue"/>
              <a:sym typeface="Helvetica Neue"/>
            </a:endParaRPr>
          </a:p>
          <a:p>
            <a:pPr indent="0" lvl="0" marL="0" rtl="0" algn="l">
              <a:lnSpc>
                <a:spcPct val="115000"/>
              </a:lnSpc>
              <a:spcBef>
                <a:spcPts val="1200"/>
              </a:spcBef>
              <a:spcAft>
                <a:spcPts val="1200"/>
              </a:spcAft>
              <a:buNone/>
            </a:pPr>
            <a:r>
              <a:t/>
            </a:r>
            <a:endParaRPr sz="1700">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573" name="Shape 573"/>
        <p:cNvGrpSpPr/>
        <p:nvPr/>
      </p:nvGrpSpPr>
      <p:grpSpPr>
        <a:xfrm>
          <a:off x="0" y="0"/>
          <a:ext cx="0" cy="0"/>
          <a:chOff x="0" y="0"/>
          <a:chExt cx="0" cy="0"/>
        </a:xfrm>
      </p:grpSpPr>
      <p:sp>
        <p:nvSpPr>
          <p:cNvPr id="574" name="Google Shape;574;p67"/>
          <p:cNvSpPr txBox="1"/>
          <p:nvPr>
            <p:ph idx="4294967295" type="title"/>
          </p:nvPr>
        </p:nvSpPr>
        <p:spPr>
          <a:xfrm>
            <a:off x="567150" y="97300"/>
            <a:ext cx="80097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F</a:t>
            </a:r>
            <a:r>
              <a:rPr lang="en" sz="3000">
                <a:latin typeface="Helvetica Neue"/>
                <a:ea typeface="Helvetica Neue"/>
                <a:cs typeface="Helvetica Neue"/>
                <a:sym typeface="Helvetica Neue"/>
              </a:rPr>
              <a:t>inance for SMMEs </a:t>
            </a:r>
            <a:r>
              <a:rPr lang="en" sz="3000"/>
              <a:t>vs</a:t>
            </a:r>
            <a:r>
              <a:rPr lang="en" sz="3000">
                <a:latin typeface="Helvetica Neue"/>
                <a:ea typeface="Helvetica Neue"/>
                <a:cs typeface="Helvetica Neue"/>
                <a:sym typeface="Helvetica Neue"/>
              </a:rPr>
              <a:t> </a:t>
            </a:r>
            <a:r>
              <a:rPr lang="en" sz="3000"/>
              <a:t>startups</a:t>
            </a:r>
            <a:endParaRPr sz="3000">
              <a:latin typeface="Helvetica Neue"/>
              <a:ea typeface="Helvetica Neue"/>
              <a:cs typeface="Helvetica Neue"/>
              <a:sym typeface="Helvetica Neue"/>
            </a:endParaRPr>
          </a:p>
        </p:txBody>
      </p:sp>
      <p:sp>
        <p:nvSpPr>
          <p:cNvPr id="575" name="Google Shape;575;p67"/>
          <p:cNvSpPr txBox="1"/>
          <p:nvPr>
            <p:ph idx="4294967295" type="body"/>
          </p:nvPr>
        </p:nvSpPr>
        <p:spPr>
          <a:xfrm>
            <a:off x="533450" y="963675"/>
            <a:ext cx="5742300" cy="4099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200">
                <a:latin typeface="Helvetica Neue"/>
                <a:ea typeface="Helvetica Neue"/>
                <a:cs typeface="Helvetica Neue"/>
                <a:sym typeface="Helvetica Neue"/>
              </a:rPr>
              <a:t>In the world of entrepreneurship, it often seems that the way to be successful is to raise a large sum of money that makes the headlines, like in the stories often see online. However, these are often only the outliers, and do not show the whole picture of what being a successful entrepreneur is all about. </a:t>
            </a:r>
            <a:endParaRPr sz="1200">
              <a:latin typeface="Helvetica Neue"/>
              <a:ea typeface="Helvetica Neue"/>
              <a:cs typeface="Helvetica Neue"/>
              <a:sym typeface="Helvetica Neue"/>
            </a:endParaRPr>
          </a:p>
          <a:p>
            <a:pPr indent="0" lvl="0" marL="0" rtl="0" algn="l">
              <a:spcBef>
                <a:spcPts val="1200"/>
              </a:spcBef>
              <a:spcAft>
                <a:spcPts val="0"/>
              </a:spcAft>
              <a:buNone/>
            </a:pPr>
            <a:r>
              <a:rPr lang="en" sz="1200">
                <a:latin typeface="Helvetica Neue"/>
                <a:ea typeface="Helvetica Neue"/>
                <a:cs typeface="Helvetica Neue"/>
                <a:sym typeface="Helvetica Neue"/>
              </a:rPr>
              <a:t>The nature of startups is that they are high risk with high growth potential that requires significant risk capital to reach a </a:t>
            </a:r>
            <a:r>
              <a:rPr lang="en" sz="1200">
                <a:latin typeface="Helvetica Neue"/>
                <a:ea typeface="Helvetica Neue"/>
                <a:cs typeface="Helvetica Neue"/>
                <a:sym typeface="Helvetica Neue"/>
              </a:rPr>
              <a:t>steady state. Attracting this capital is difficult, as it requires convincing investors that the model or innovation is high growth, unique, scalable and worth the risk.</a:t>
            </a:r>
            <a:endParaRPr sz="1200">
              <a:latin typeface="Helvetica Neue"/>
              <a:ea typeface="Helvetica Neue"/>
              <a:cs typeface="Helvetica Neue"/>
              <a:sym typeface="Helvetica Neue"/>
            </a:endParaRPr>
          </a:p>
          <a:p>
            <a:pPr indent="0" lvl="0" marL="0" rtl="0" algn="l">
              <a:spcBef>
                <a:spcPts val="1200"/>
              </a:spcBef>
              <a:spcAft>
                <a:spcPts val="0"/>
              </a:spcAft>
              <a:buNone/>
            </a:pPr>
            <a:r>
              <a:rPr lang="en" sz="1200">
                <a:latin typeface="Helvetica Neue"/>
                <a:ea typeface="Helvetica Neue"/>
                <a:cs typeface="Helvetica Neue"/>
                <a:sym typeface="Helvetica Neue"/>
              </a:rPr>
              <a:t>The other side of the scale is the steady, gradually growing SMME. These usually utilize a model that has already been proven and can attract a more stable form of financing. Instead of trying to convince investors of high growth, SMMEs can focus on building out their business sustainably while getting on board the right type of </a:t>
            </a:r>
            <a:r>
              <a:rPr lang="en" sz="1200"/>
              <a:t>financing</a:t>
            </a:r>
            <a:r>
              <a:rPr lang="en" sz="1200">
                <a:latin typeface="Helvetica Neue"/>
                <a:ea typeface="Helvetica Neue"/>
                <a:cs typeface="Helvetica Neue"/>
                <a:sym typeface="Helvetica Neue"/>
              </a:rPr>
              <a:t>. This way, there is less risk in the business and a higher likelihood of growing a resilient business.</a:t>
            </a:r>
            <a:endParaRPr sz="1200">
              <a:latin typeface="Helvetica Neue"/>
              <a:ea typeface="Helvetica Neue"/>
              <a:cs typeface="Helvetica Neue"/>
              <a:sym typeface="Helvetica Neue"/>
            </a:endParaRPr>
          </a:p>
          <a:p>
            <a:pPr indent="0" lvl="0" marL="0" rtl="0" algn="l">
              <a:spcBef>
                <a:spcPts val="1200"/>
              </a:spcBef>
              <a:spcAft>
                <a:spcPts val="1200"/>
              </a:spcAft>
              <a:buNone/>
            </a:pPr>
            <a:r>
              <a:rPr lang="en" sz="1200">
                <a:latin typeface="Helvetica Neue"/>
                <a:ea typeface="Helvetica Neue"/>
                <a:cs typeface="Helvetica Neue"/>
                <a:sym typeface="Helvetica Neue"/>
              </a:rPr>
              <a:t>Both startups and SMMEs have their place in the world of entrepreneurship, but it’s important to understand which one applies to the type of business you’ve started and the risks you are willing to take</a:t>
            </a:r>
            <a:r>
              <a:rPr lang="en" sz="1200"/>
              <a:t>.</a:t>
            </a:r>
            <a:endParaRPr sz="1200">
              <a:latin typeface="Helvetica Neue"/>
              <a:ea typeface="Helvetica Neue"/>
              <a:cs typeface="Helvetica Neue"/>
              <a:sym typeface="Helvetica Neue"/>
            </a:endParaRPr>
          </a:p>
        </p:txBody>
      </p:sp>
      <p:pic>
        <p:nvPicPr>
          <p:cNvPr id="576" name="Google Shape;576;p67"/>
          <p:cNvPicPr preferRelativeResize="0"/>
          <p:nvPr/>
        </p:nvPicPr>
        <p:blipFill>
          <a:blip r:embed="rId3">
            <a:alphaModFix/>
          </a:blip>
          <a:stretch>
            <a:fillRect/>
          </a:stretch>
        </p:blipFill>
        <p:spPr>
          <a:xfrm>
            <a:off x="6275738" y="963675"/>
            <a:ext cx="1911250" cy="2413039"/>
          </a:xfrm>
          <a:prstGeom prst="rect">
            <a:avLst/>
          </a:prstGeom>
          <a:noFill/>
          <a:ln>
            <a:noFill/>
          </a:ln>
        </p:spPr>
      </p:pic>
      <p:pic>
        <p:nvPicPr>
          <p:cNvPr id="577" name="Google Shape;577;p67"/>
          <p:cNvPicPr preferRelativeResize="0"/>
          <p:nvPr/>
        </p:nvPicPr>
        <p:blipFill>
          <a:blip r:embed="rId4">
            <a:alphaModFix/>
          </a:blip>
          <a:stretch>
            <a:fillRect/>
          </a:stretch>
        </p:blipFill>
        <p:spPr>
          <a:xfrm>
            <a:off x="6275750" y="3447553"/>
            <a:ext cx="2427300" cy="157702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581" name="Shape 581"/>
        <p:cNvGrpSpPr/>
        <p:nvPr/>
      </p:nvGrpSpPr>
      <p:grpSpPr>
        <a:xfrm>
          <a:off x="0" y="0"/>
          <a:ext cx="0" cy="0"/>
          <a:chOff x="0" y="0"/>
          <a:chExt cx="0" cy="0"/>
        </a:xfrm>
      </p:grpSpPr>
      <p:sp>
        <p:nvSpPr>
          <p:cNvPr id="582" name="Google Shape;582;p68"/>
          <p:cNvSpPr txBox="1"/>
          <p:nvPr>
            <p:ph type="title"/>
          </p:nvPr>
        </p:nvSpPr>
        <p:spPr>
          <a:xfrm>
            <a:off x="681225" y="222000"/>
            <a:ext cx="6386400" cy="72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Helvetica Neue"/>
                <a:ea typeface="Helvetica Neue"/>
                <a:cs typeface="Helvetica Neue"/>
                <a:sym typeface="Helvetica Neue"/>
              </a:rPr>
              <a:t>SMME </a:t>
            </a:r>
            <a:r>
              <a:rPr lang="en" sz="3000"/>
              <a:t>vs</a:t>
            </a:r>
            <a:r>
              <a:rPr lang="en" sz="3000">
                <a:latin typeface="Helvetica Neue"/>
                <a:ea typeface="Helvetica Neue"/>
                <a:cs typeface="Helvetica Neue"/>
                <a:sym typeface="Helvetica Neue"/>
              </a:rPr>
              <a:t> </a:t>
            </a:r>
            <a:r>
              <a:rPr lang="en" sz="3000"/>
              <a:t>S</a:t>
            </a:r>
            <a:r>
              <a:rPr lang="en" sz="3000">
                <a:latin typeface="Helvetica Neue"/>
                <a:ea typeface="Helvetica Neue"/>
                <a:cs typeface="Helvetica Neue"/>
                <a:sym typeface="Helvetica Neue"/>
              </a:rPr>
              <a:t>tartup</a:t>
            </a:r>
            <a:endParaRPr sz="3000">
              <a:latin typeface="Helvetica Neue"/>
              <a:ea typeface="Helvetica Neue"/>
              <a:cs typeface="Helvetica Neue"/>
              <a:sym typeface="Helvetica Neue"/>
            </a:endParaRPr>
          </a:p>
        </p:txBody>
      </p:sp>
      <p:graphicFrame>
        <p:nvGraphicFramePr>
          <p:cNvPr id="583" name="Google Shape;583;p68"/>
          <p:cNvGraphicFramePr/>
          <p:nvPr/>
        </p:nvGraphicFramePr>
        <p:xfrm>
          <a:off x="681225" y="1173488"/>
          <a:ext cx="3000000" cy="3000000"/>
        </p:xfrm>
        <a:graphic>
          <a:graphicData uri="http://schemas.openxmlformats.org/drawingml/2006/table">
            <a:tbl>
              <a:tblPr>
                <a:noFill/>
                <a:tableStyleId>{7EF0A638-DBC0-4FBA-A3E7-3556592E3FD4}</a:tableStyleId>
              </a:tblPr>
              <a:tblGrid>
                <a:gridCol w="1481525"/>
                <a:gridCol w="2630225"/>
                <a:gridCol w="2630225"/>
              </a:tblGrid>
              <a:tr h="426600">
                <a:tc>
                  <a:txBody>
                    <a:bodyPr/>
                    <a:lstStyle/>
                    <a:p>
                      <a:pPr indent="0" lvl="0" marL="0" rtl="0" algn="l">
                        <a:spcBef>
                          <a:spcPts val="0"/>
                        </a:spcBef>
                        <a:spcAft>
                          <a:spcPts val="0"/>
                        </a:spcAft>
                        <a:buNone/>
                      </a:pPr>
                      <a:r>
                        <a:t/>
                      </a:r>
                      <a:endParaRPr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b="1" lang="en" sz="1000">
                          <a:solidFill>
                            <a:schemeClr val="dk1"/>
                          </a:solidFill>
                          <a:latin typeface="Helvetica Neue"/>
                          <a:ea typeface="Helvetica Neue"/>
                          <a:cs typeface="Helvetica Neue"/>
                          <a:sym typeface="Helvetica Neue"/>
                        </a:rPr>
                        <a:t>SMME</a:t>
                      </a:r>
                      <a:endParaRPr b="1"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b="1" lang="en" sz="1000">
                          <a:solidFill>
                            <a:schemeClr val="dk1"/>
                          </a:solidFill>
                          <a:latin typeface="Helvetica Neue"/>
                          <a:ea typeface="Helvetica Neue"/>
                          <a:cs typeface="Helvetica Neue"/>
                          <a:sym typeface="Helvetica Neue"/>
                        </a:rPr>
                        <a:t>STARTUP</a:t>
                      </a:r>
                      <a:endParaRPr b="1" sz="1000">
                        <a:solidFill>
                          <a:schemeClr val="dk1"/>
                        </a:solidFill>
                        <a:latin typeface="Helvetica Neue"/>
                        <a:ea typeface="Helvetica Neue"/>
                        <a:cs typeface="Helvetica Neue"/>
                        <a:sym typeface="Helvetica Neue"/>
                      </a:endParaRPr>
                    </a:p>
                  </a:txBody>
                  <a:tcPr marT="91425" marB="91425" marR="91425" marL="91425"/>
                </a:tc>
              </a:tr>
              <a:tr h="509225">
                <a:tc>
                  <a:txBody>
                    <a:bodyPr/>
                    <a:lstStyle/>
                    <a:p>
                      <a:pPr indent="0" lvl="0" marL="0" rtl="0" algn="l">
                        <a:spcBef>
                          <a:spcPts val="0"/>
                        </a:spcBef>
                        <a:spcAft>
                          <a:spcPts val="0"/>
                        </a:spcAft>
                        <a:buNone/>
                      </a:pPr>
                      <a:r>
                        <a:rPr b="1" lang="en" sz="1000">
                          <a:solidFill>
                            <a:schemeClr val="dk1"/>
                          </a:solidFill>
                          <a:latin typeface="Helvetica Neue"/>
                          <a:ea typeface="Helvetica Neue"/>
                          <a:cs typeface="Helvetica Neue"/>
                          <a:sym typeface="Helvetica Neue"/>
                        </a:rPr>
                        <a:t>GEOGRAPHIC PERSPECTIVE</a:t>
                      </a:r>
                      <a:endParaRPr b="1"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Local</a:t>
                      </a:r>
                      <a:endParaRPr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Global / Multinational</a:t>
                      </a:r>
                      <a:endParaRPr sz="1000">
                        <a:solidFill>
                          <a:schemeClr val="dk1"/>
                        </a:solidFill>
                        <a:latin typeface="Helvetica Neue"/>
                        <a:ea typeface="Helvetica Neue"/>
                        <a:cs typeface="Helvetica Neue"/>
                        <a:sym typeface="Helvetica Neue"/>
                      </a:endParaRPr>
                    </a:p>
                  </a:txBody>
                  <a:tcPr marT="91425" marB="91425" marR="91425" marL="91425"/>
                </a:tc>
              </a:tr>
              <a:tr h="675275">
                <a:tc>
                  <a:txBody>
                    <a:bodyPr/>
                    <a:lstStyle/>
                    <a:p>
                      <a:pPr indent="0" lvl="0" marL="0" rtl="0" algn="l">
                        <a:spcBef>
                          <a:spcPts val="0"/>
                        </a:spcBef>
                        <a:spcAft>
                          <a:spcPts val="0"/>
                        </a:spcAft>
                        <a:buNone/>
                      </a:pPr>
                      <a:r>
                        <a:rPr b="1" lang="en" sz="1000">
                          <a:solidFill>
                            <a:schemeClr val="dk1"/>
                          </a:solidFill>
                          <a:latin typeface="Helvetica Neue"/>
                          <a:ea typeface="Helvetica Neue"/>
                          <a:cs typeface="Helvetica Neue"/>
                          <a:sym typeface="Helvetica Neue"/>
                        </a:rPr>
                        <a:t>BUSINESS MODEL</a:t>
                      </a:r>
                      <a:endParaRPr b="1"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Traditional business model, works from day one.</a:t>
                      </a:r>
                      <a:endParaRPr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Adapting business model / new product, in search of the model that works.</a:t>
                      </a:r>
                      <a:endParaRPr sz="1000">
                        <a:solidFill>
                          <a:schemeClr val="dk1"/>
                        </a:solidFill>
                        <a:latin typeface="Helvetica Neue"/>
                        <a:ea typeface="Helvetica Neue"/>
                        <a:cs typeface="Helvetica Neue"/>
                        <a:sym typeface="Helvetica Neue"/>
                      </a:endParaRPr>
                    </a:p>
                  </a:txBody>
                  <a:tcPr marT="91425" marB="91425" marR="91425" marL="91425"/>
                </a:tc>
              </a:tr>
              <a:tr h="509225">
                <a:tc>
                  <a:txBody>
                    <a:bodyPr/>
                    <a:lstStyle/>
                    <a:p>
                      <a:pPr indent="0" lvl="0" marL="0" rtl="0" algn="l">
                        <a:spcBef>
                          <a:spcPts val="0"/>
                        </a:spcBef>
                        <a:spcAft>
                          <a:spcPts val="0"/>
                        </a:spcAft>
                        <a:buNone/>
                      </a:pPr>
                      <a:r>
                        <a:rPr b="1" lang="en" sz="1000">
                          <a:solidFill>
                            <a:schemeClr val="dk1"/>
                          </a:solidFill>
                          <a:latin typeface="Helvetica Neue"/>
                          <a:ea typeface="Helvetica Neue"/>
                          <a:cs typeface="Helvetica Neue"/>
                          <a:sym typeface="Helvetica Neue"/>
                        </a:rPr>
                        <a:t>SCALABILITY</a:t>
                      </a:r>
                      <a:endParaRPr b="1"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Limited - usually enabled by people, stock or equipment.</a:t>
                      </a:r>
                      <a:endParaRPr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High - usually technology or IP enabled.</a:t>
                      </a:r>
                      <a:endParaRPr sz="1000">
                        <a:solidFill>
                          <a:schemeClr val="dk1"/>
                        </a:solidFill>
                        <a:latin typeface="Helvetica Neue"/>
                        <a:ea typeface="Helvetica Neue"/>
                        <a:cs typeface="Helvetica Neue"/>
                        <a:sym typeface="Helvetica Neue"/>
                      </a:endParaRPr>
                    </a:p>
                  </a:txBody>
                  <a:tcPr marT="91425" marB="91425" marR="91425" marL="91425"/>
                </a:tc>
              </a:tr>
              <a:tr h="343150">
                <a:tc>
                  <a:txBody>
                    <a:bodyPr/>
                    <a:lstStyle/>
                    <a:p>
                      <a:pPr indent="0" lvl="0" marL="0" rtl="0" algn="l">
                        <a:spcBef>
                          <a:spcPts val="0"/>
                        </a:spcBef>
                        <a:spcAft>
                          <a:spcPts val="0"/>
                        </a:spcAft>
                        <a:buNone/>
                      </a:pPr>
                      <a:r>
                        <a:rPr b="1" lang="en" sz="1000">
                          <a:solidFill>
                            <a:schemeClr val="dk1"/>
                          </a:solidFill>
                          <a:latin typeface="Helvetica Neue"/>
                          <a:ea typeface="Helvetica Neue"/>
                          <a:cs typeface="Helvetica Neue"/>
                          <a:sym typeface="Helvetica Neue"/>
                        </a:rPr>
                        <a:t>GROWTH RATE</a:t>
                      </a:r>
                      <a:endParaRPr b="1"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Gradual</a:t>
                      </a:r>
                      <a:endParaRPr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Fast </a:t>
                      </a:r>
                      <a:endParaRPr sz="1000">
                        <a:solidFill>
                          <a:schemeClr val="dk1"/>
                        </a:solidFill>
                        <a:latin typeface="Helvetica Neue"/>
                        <a:ea typeface="Helvetica Neue"/>
                        <a:cs typeface="Helvetica Neue"/>
                        <a:sym typeface="Helvetica Neue"/>
                      </a:endParaRPr>
                    </a:p>
                  </a:txBody>
                  <a:tcPr marT="91425" marB="91425" marR="91425" marL="91425"/>
                </a:tc>
              </a:tr>
              <a:tr h="675275">
                <a:tc>
                  <a:txBody>
                    <a:bodyPr/>
                    <a:lstStyle/>
                    <a:p>
                      <a:pPr indent="0" lvl="0" marL="0" rtl="0" algn="l">
                        <a:spcBef>
                          <a:spcPts val="0"/>
                        </a:spcBef>
                        <a:spcAft>
                          <a:spcPts val="0"/>
                        </a:spcAft>
                        <a:buNone/>
                      </a:pPr>
                      <a:r>
                        <a:rPr b="1" lang="en" sz="1000">
                          <a:solidFill>
                            <a:schemeClr val="dk1"/>
                          </a:solidFill>
                          <a:latin typeface="Helvetica Neue"/>
                          <a:ea typeface="Helvetica Neue"/>
                          <a:cs typeface="Helvetica Neue"/>
                          <a:sym typeface="Helvetica Neue"/>
                        </a:rPr>
                        <a:t>FINANCING </a:t>
                      </a:r>
                      <a:endParaRPr b="1"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Should generally generate revenue immediately. </a:t>
                      </a:r>
                      <a:endParaRPr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May require </a:t>
                      </a:r>
                      <a:r>
                        <a:rPr lang="en" sz="1000">
                          <a:solidFill>
                            <a:schemeClr val="dk1"/>
                          </a:solidFill>
                          <a:latin typeface="Helvetica Neue"/>
                          <a:ea typeface="Helvetica Neue"/>
                          <a:cs typeface="Helvetica Neue"/>
                          <a:sym typeface="Helvetica Neue"/>
                        </a:rPr>
                        <a:t>financing</a:t>
                      </a:r>
                      <a:r>
                        <a:rPr lang="en" sz="1000">
                          <a:solidFill>
                            <a:schemeClr val="dk1"/>
                          </a:solidFill>
                          <a:latin typeface="Helvetica Neue"/>
                          <a:ea typeface="Helvetica Neue"/>
                          <a:cs typeface="Helvetica Neue"/>
                          <a:sym typeface="Helvetica Neue"/>
                        </a:rPr>
                        <a:t> and significant time to start generating revenue.</a:t>
                      </a:r>
                      <a:endParaRPr sz="1000">
                        <a:solidFill>
                          <a:schemeClr val="dk1"/>
                        </a:solidFill>
                        <a:latin typeface="Helvetica Neue"/>
                        <a:ea typeface="Helvetica Neue"/>
                        <a:cs typeface="Helvetica Neue"/>
                        <a:sym typeface="Helvetica Neue"/>
                      </a:endParaRPr>
                    </a:p>
                  </a:txBody>
                  <a:tcPr marT="91425" marB="91425" marR="91425" marL="91425"/>
                </a:tc>
              </a:tr>
              <a:tr h="675275">
                <a:tc>
                  <a:txBody>
                    <a:bodyPr/>
                    <a:lstStyle/>
                    <a:p>
                      <a:pPr indent="0" lvl="0" marL="0" rtl="0" algn="l">
                        <a:spcBef>
                          <a:spcPts val="0"/>
                        </a:spcBef>
                        <a:spcAft>
                          <a:spcPts val="0"/>
                        </a:spcAft>
                        <a:buNone/>
                      </a:pPr>
                      <a:r>
                        <a:rPr b="1" lang="en" sz="1000">
                          <a:solidFill>
                            <a:schemeClr val="dk1"/>
                          </a:solidFill>
                          <a:latin typeface="Helvetica Neue"/>
                          <a:ea typeface="Helvetica Neue"/>
                          <a:cs typeface="Helvetica Neue"/>
                          <a:sym typeface="Helvetica Neue"/>
                        </a:rPr>
                        <a:t>RISK &amp; RETURNS</a:t>
                      </a:r>
                      <a:endParaRPr b="1"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Business risk but potential to generate low, steady returns.</a:t>
                      </a:r>
                      <a:endParaRPr sz="1000">
                        <a:solidFill>
                          <a:schemeClr val="dk1"/>
                        </a:solidFill>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Market, technology &amp; business risk. Has the potential to generate significant returns at points in time.</a:t>
                      </a:r>
                      <a:endParaRPr sz="1000">
                        <a:solidFill>
                          <a:schemeClr val="dk1"/>
                        </a:solidFill>
                        <a:latin typeface="Helvetica Neue"/>
                        <a:ea typeface="Helvetica Neue"/>
                        <a:cs typeface="Helvetica Neue"/>
                        <a:sym typeface="Helvetica Neue"/>
                      </a:endParaRPr>
                    </a:p>
                  </a:txBody>
                  <a:tcPr marT="91425" marB="91425" marR="91425" marL="91425"/>
                </a:tc>
              </a:tr>
            </a:tbl>
          </a:graphicData>
        </a:graphic>
      </p:graphicFrame>
      <p:sp>
        <p:nvSpPr>
          <p:cNvPr id="584" name="Google Shape;584;p68"/>
          <p:cNvSpPr txBox="1"/>
          <p:nvPr>
            <p:ph idx="1" type="subTitle"/>
          </p:nvPr>
        </p:nvSpPr>
        <p:spPr>
          <a:xfrm>
            <a:off x="4089575" y="222000"/>
            <a:ext cx="4285200" cy="533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SzPts val="523"/>
              <a:buNone/>
            </a:pPr>
            <a:r>
              <a:rPr lang="en" sz="1200"/>
              <a:t>The terms SMME and startup are often used interchangeably, but they are not the same thing and attract very different forms of finance. This table shows some differences between them.</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588" name="Shape 588"/>
        <p:cNvGrpSpPr/>
        <p:nvPr/>
      </p:nvGrpSpPr>
      <p:grpSpPr>
        <a:xfrm>
          <a:off x="0" y="0"/>
          <a:ext cx="0" cy="0"/>
          <a:chOff x="0" y="0"/>
          <a:chExt cx="0" cy="0"/>
        </a:xfrm>
      </p:grpSpPr>
      <p:sp>
        <p:nvSpPr>
          <p:cNvPr id="589" name="Google Shape;589;p69"/>
          <p:cNvSpPr/>
          <p:nvPr/>
        </p:nvSpPr>
        <p:spPr>
          <a:xfrm>
            <a:off x="723975" y="2697650"/>
            <a:ext cx="1268400" cy="572700"/>
          </a:xfrm>
          <a:prstGeom prst="roundRect">
            <a:avLst>
              <a:gd fmla="val 16667" name="adj"/>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rPr>
              <a:t>No current growth plans</a:t>
            </a:r>
            <a:endParaRPr sz="1000">
              <a:solidFill>
                <a:schemeClr val="lt1"/>
              </a:solidFill>
            </a:endParaRPr>
          </a:p>
        </p:txBody>
      </p:sp>
      <p:sp>
        <p:nvSpPr>
          <p:cNvPr id="590" name="Google Shape;590;p69"/>
          <p:cNvSpPr/>
          <p:nvPr/>
        </p:nvSpPr>
        <p:spPr>
          <a:xfrm>
            <a:off x="6714841" y="4381031"/>
            <a:ext cx="1268400" cy="572700"/>
          </a:xfrm>
          <a:prstGeom prst="roundRect">
            <a:avLst>
              <a:gd fmla="val 16667" name="adj"/>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rPr>
              <a:t>Refinancing, cash flow support, buying inventory</a:t>
            </a:r>
            <a:endParaRPr sz="1000">
              <a:solidFill>
                <a:schemeClr val="lt1"/>
              </a:solidFill>
            </a:endParaRPr>
          </a:p>
        </p:txBody>
      </p:sp>
      <p:sp>
        <p:nvSpPr>
          <p:cNvPr id="591" name="Google Shape;591;p69"/>
          <p:cNvSpPr/>
          <p:nvPr/>
        </p:nvSpPr>
        <p:spPr>
          <a:xfrm>
            <a:off x="5244126" y="4381031"/>
            <a:ext cx="1268400" cy="572700"/>
          </a:xfrm>
          <a:prstGeom prst="roundRect">
            <a:avLst>
              <a:gd fmla="val 16667" name="adj"/>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rPr>
              <a:t>New products and / or equipment</a:t>
            </a:r>
            <a:endParaRPr sz="1000">
              <a:solidFill>
                <a:schemeClr val="lt1"/>
              </a:solidFill>
            </a:endParaRPr>
          </a:p>
        </p:txBody>
      </p:sp>
      <p:sp>
        <p:nvSpPr>
          <p:cNvPr id="592" name="Google Shape;592;p69"/>
          <p:cNvSpPr/>
          <p:nvPr/>
        </p:nvSpPr>
        <p:spPr>
          <a:xfrm>
            <a:off x="5963311" y="2143991"/>
            <a:ext cx="1298100" cy="572700"/>
          </a:xfrm>
          <a:prstGeom prst="roundRect">
            <a:avLst>
              <a:gd fmla="val 16667" name="adj"/>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rPr>
              <a:t>Small business growth</a:t>
            </a:r>
            <a:r>
              <a:rPr lang="en" sz="1200">
                <a:solidFill>
                  <a:schemeClr val="lt1"/>
                </a:solidFill>
              </a:rPr>
              <a:t> </a:t>
            </a:r>
            <a:endParaRPr sz="1200">
              <a:solidFill>
                <a:schemeClr val="lt1"/>
              </a:solidFill>
            </a:endParaRPr>
          </a:p>
        </p:txBody>
      </p:sp>
      <p:sp>
        <p:nvSpPr>
          <p:cNvPr id="593" name="Google Shape;593;p69"/>
          <p:cNvSpPr/>
          <p:nvPr/>
        </p:nvSpPr>
        <p:spPr>
          <a:xfrm>
            <a:off x="668025" y="1221963"/>
            <a:ext cx="1380300" cy="595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Helvetica Neue"/>
                <a:ea typeface="Helvetica Neue"/>
                <a:cs typeface="Helvetica Neue"/>
                <a:sym typeface="Helvetica Neue"/>
              </a:rPr>
              <a:t>Are you looking to grow or expand your business?</a:t>
            </a:r>
            <a:endParaRPr sz="900">
              <a:latin typeface="Helvetica Neue"/>
              <a:ea typeface="Helvetica Neue"/>
              <a:cs typeface="Helvetica Neue"/>
              <a:sym typeface="Helvetica Neue"/>
            </a:endParaRPr>
          </a:p>
        </p:txBody>
      </p:sp>
      <p:sp>
        <p:nvSpPr>
          <p:cNvPr id="594" name="Google Shape;594;p69"/>
          <p:cNvSpPr/>
          <p:nvPr/>
        </p:nvSpPr>
        <p:spPr>
          <a:xfrm>
            <a:off x="1152825" y="1959875"/>
            <a:ext cx="410700" cy="410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No</a:t>
            </a:r>
            <a:endParaRPr sz="500">
              <a:solidFill>
                <a:schemeClr val="dk1"/>
              </a:solidFill>
            </a:endParaRPr>
          </a:p>
        </p:txBody>
      </p:sp>
      <p:sp>
        <p:nvSpPr>
          <p:cNvPr id="595" name="Google Shape;595;p69"/>
          <p:cNvSpPr/>
          <p:nvPr/>
        </p:nvSpPr>
        <p:spPr>
          <a:xfrm>
            <a:off x="2383500" y="1314525"/>
            <a:ext cx="439200" cy="4188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Yes</a:t>
            </a:r>
            <a:endParaRPr sz="500">
              <a:solidFill>
                <a:schemeClr val="dk1"/>
              </a:solidFill>
            </a:endParaRPr>
          </a:p>
        </p:txBody>
      </p:sp>
      <p:cxnSp>
        <p:nvCxnSpPr>
          <p:cNvPr id="596" name="Google Shape;596;p69"/>
          <p:cNvCxnSpPr>
            <a:stCxn id="593" idx="2"/>
            <a:endCxn id="594" idx="0"/>
          </p:cNvCxnSpPr>
          <p:nvPr/>
        </p:nvCxnSpPr>
        <p:spPr>
          <a:xfrm flipH="1" rot="-5400000">
            <a:off x="1287375" y="1888563"/>
            <a:ext cx="142200" cy="600"/>
          </a:xfrm>
          <a:prstGeom prst="bentConnector3">
            <a:avLst>
              <a:gd fmla="val 49969" name="adj1"/>
            </a:avLst>
          </a:prstGeom>
          <a:noFill/>
          <a:ln cap="flat" cmpd="sng" w="9525">
            <a:solidFill>
              <a:schemeClr val="dk2"/>
            </a:solidFill>
            <a:prstDash val="solid"/>
            <a:round/>
            <a:headEnd len="med" w="med" type="none"/>
            <a:tailEnd len="med" w="med" type="none"/>
          </a:ln>
        </p:spPr>
      </p:cxnSp>
      <p:sp>
        <p:nvSpPr>
          <p:cNvPr id="597" name="Google Shape;597;p69"/>
          <p:cNvSpPr/>
          <p:nvPr/>
        </p:nvSpPr>
        <p:spPr>
          <a:xfrm>
            <a:off x="4017359" y="1233513"/>
            <a:ext cx="13803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Helvetica Neue"/>
                <a:ea typeface="Helvetica Neue"/>
                <a:cs typeface="Helvetica Neue"/>
                <a:sym typeface="Helvetica Neue"/>
              </a:rPr>
              <a:t>Are you a small business?</a:t>
            </a:r>
            <a:endParaRPr sz="900">
              <a:latin typeface="Helvetica Neue"/>
              <a:ea typeface="Helvetica Neue"/>
              <a:cs typeface="Helvetica Neue"/>
              <a:sym typeface="Helvetica Neue"/>
            </a:endParaRPr>
          </a:p>
        </p:txBody>
      </p:sp>
      <p:sp>
        <p:nvSpPr>
          <p:cNvPr id="598" name="Google Shape;598;p69"/>
          <p:cNvSpPr/>
          <p:nvPr/>
        </p:nvSpPr>
        <p:spPr>
          <a:xfrm>
            <a:off x="2399772" y="2143991"/>
            <a:ext cx="1298100" cy="572700"/>
          </a:xfrm>
          <a:prstGeom prst="roundRect">
            <a:avLst>
              <a:gd fmla="val 16667" name="adj"/>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Startup Growth</a:t>
            </a:r>
            <a:endParaRPr>
              <a:solidFill>
                <a:schemeClr val="lt1"/>
              </a:solidFill>
            </a:endParaRPr>
          </a:p>
        </p:txBody>
      </p:sp>
      <p:sp>
        <p:nvSpPr>
          <p:cNvPr id="599" name="Google Shape;599;p69"/>
          <p:cNvSpPr/>
          <p:nvPr/>
        </p:nvSpPr>
        <p:spPr>
          <a:xfrm>
            <a:off x="4082834" y="2224991"/>
            <a:ext cx="410700" cy="410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No</a:t>
            </a:r>
            <a:endParaRPr sz="500">
              <a:solidFill>
                <a:schemeClr val="dk1"/>
              </a:solidFill>
            </a:endParaRPr>
          </a:p>
        </p:txBody>
      </p:sp>
      <p:sp>
        <p:nvSpPr>
          <p:cNvPr id="600" name="Google Shape;600;p69"/>
          <p:cNvSpPr/>
          <p:nvPr/>
        </p:nvSpPr>
        <p:spPr>
          <a:xfrm>
            <a:off x="4979625" y="2225000"/>
            <a:ext cx="439200" cy="4188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Yes</a:t>
            </a:r>
            <a:endParaRPr sz="500">
              <a:solidFill>
                <a:schemeClr val="dk1"/>
              </a:solidFill>
            </a:endParaRPr>
          </a:p>
        </p:txBody>
      </p:sp>
      <p:cxnSp>
        <p:nvCxnSpPr>
          <p:cNvPr id="601" name="Google Shape;601;p69"/>
          <p:cNvCxnSpPr>
            <a:stCxn id="597" idx="2"/>
            <a:endCxn id="599" idx="0"/>
          </p:cNvCxnSpPr>
          <p:nvPr/>
        </p:nvCxnSpPr>
        <p:spPr>
          <a:xfrm rot="5400000">
            <a:off x="4288409" y="1805913"/>
            <a:ext cx="418800" cy="419400"/>
          </a:xfrm>
          <a:prstGeom prst="bentConnector3">
            <a:avLst>
              <a:gd fmla="val 49997" name="adj1"/>
            </a:avLst>
          </a:prstGeom>
          <a:noFill/>
          <a:ln cap="flat" cmpd="sng" w="9525">
            <a:solidFill>
              <a:schemeClr val="dk2"/>
            </a:solidFill>
            <a:prstDash val="solid"/>
            <a:round/>
            <a:headEnd len="med" w="med" type="none"/>
            <a:tailEnd len="med" w="med" type="none"/>
          </a:ln>
        </p:spPr>
      </p:cxnSp>
      <p:sp>
        <p:nvSpPr>
          <p:cNvPr id="602" name="Google Shape;602;p69"/>
          <p:cNvSpPr/>
          <p:nvPr/>
        </p:nvSpPr>
        <p:spPr>
          <a:xfrm>
            <a:off x="5922211" y="2887925"/>
            <a:ext cx="13803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Do you have plans to invest in new equipment or products?</a:t>
            </a:r>
            <a:endParaRPr sz="900"/>
          </a:p>
        </p:txBody>
      </p:sp>
      <p:sp>
        <p:nvSpPr>
          <p:cNvPr id="603" name="Google Shape;603;p69"/>
          <p:cNvSpPr/>
          <p:nvPr/>
        </p:nvSpPr>
        <p:spPr>
          <a:xfrm>
            <a:off x="5658725" y="3717575"/>
            <a:ext cx="439200" cy="410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Yes</a:t>
            </a:r>
            <a:endParaRPr sz="500">
              <a:solidFill>
                <a:schemeClr val="dk1"/>
              </a:solidFill>
            </a:endParaRPr>
          </a:p>
        </p:txBody>
      </p:sp>
      <p:sp>
        <p:nvSpPr>
          <p:cNvPr id="604" name="Google Shape;604;p69"/>
          <p:cNvSpPr/>
          <p:nvPr/>
        </p:nvSpPr>
        <p:spPr>
          <a:xfrm>
            <a:off x="7143691" y="3717575"/>
            <a:ext cx="410700" cy="410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No</a:t>
            </a:r>
            <a:endParaRPr sz="500">
              <a:solidFill>
                <a:schemeClr val="dk1"/>
              </a:solidFill>
            </a:endParaRPr>
          </a:p>
        </p:txBody>
      </p:sp>
      <p:cxnSp>
        <p:nvCxnSpPr>
          <p:cNvPr id="605" name="Google Shape;605;p69"/>
          <p:cNvCxnSpPr>
            <a:stCxn id="602" idx="2"/>
            <a:endCxn id="603" idx="0"/>
          </p:cNvCxnSpPr>
          <p:nvPr/>
        </p:nvCxnSpPr>
        <p:spPr>
          <a:xfrm rot="5400000">
            <a:off x="6116761" y="3222125"/>
            <a:ext cx="257100" cy="734100"/>
          </a:xfrm>
          <a:prstGeom prst="bentConnector3">
            <a:avLst>
              <a:gd fmla="val 49971" name="adj1"/>
            </a:avLst>
          </a:prstGeom>
          <a:noFill/>
          <a:ln cap="flat" cmpd="sng" w="9525">
            <a:solidFill>
              <a:schemeClr val="dk2"/>
            </a:solidFill>
            <a:prstDash val="solid"/>
            <a:round/>
            <a:headEnd len="med" w="med" type="none"/>
            <a:tailEnd len="med" w="med" type="none"/>
          </a:ln>
        </p:spPr>
      </p:cxnSp>
      <p:cxnSp>
        <p:nvCxnSpPr>
          <p:cNvPr id="606" name="Google Shape;606;p69"/>
          <p:cNvCxnSpPr>
            <a:stCxn id="602" idx="2"/>
            <a:endCxn id="604" idx="0"/>
          </p:cNvCxnSpPr>
          <p:nvPr/>
        </p:nvCxnSpPr>
        <p:spPr>
          <a:xfrm flipH="1" rot="-5400000">
            <a:off x="6852211" y="3220775"/>
            <a:ext cx="257100" cy="736800"/>
          </a:xfrm>
          <a:prstGeom prst="bentConnector3">
            <a:avLst>
              <a:gd fmla="val 49971" name="adj1"/>
            </a:avLst>
          </a:prstGeom>
          <a:noFill/>
          <a:ln cap="flat" cmpd="sng" w="9525">
            <a:solidFill>
              <a:schemeClr val="dk2"/>
            </a:solidFill>
            <a:prstDash val="solid"/>
            <a:round/>
            <a:headEnd len="med" w="med" type="none"/>
            <a:tailEnd len="med" w="med" type="none"/>
          </a:ln>
        </p:spPr>
      </p:cxnSp>
      <p:sp>
        <p:nvSpPr>
          <p:cNvPr id="607" name="Google Shape;607;p69"/>
          <p:cNvSpPr txBox="1"/>
          <p:nvPr/>
        </p:nvSpPr>
        <p:spPr>
          <a:xfrm>
            <a:off x="3997875" y="95175"/>
            <a:ext cx="4801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solidFill>
                  <a:schemeClr val="dk1"/>
                </a:solidFill>
                <a:latin typeface="Helvetica Neue"/>
                <a:ea typeface="Helvetica Neue"/>
                <a:cs typeface="Helvetica Neue"/>
                <a:sym typeface="Helvetica Neue"/>
              </a:rPr>
              <a:t>There are many ways in which a business can grow. It’s important to understand your growth strategy before finding the finance to match it. This </a:t>
            </a:r>
            <a:r>
              <a:rPr i="1" lang="en" sz="1100">
                <a:solidFill>
                  <a:schemeClr val="dk1"/>
                </a:solidFill>
                <a:latin typeface="Helvetica Neue"/>
                <a:ea typeface="Helvetica Neue"/>
                <a:cs typeface="Helvetica Neue"/>
                <a:sym typeface="Helvetica Neue"/>
              </a:rPr>
              <a:t>flowchart</a:t>
            </a:r>
            <a:r>
              <a:rPr i="1" lang="en" sz="1100">
                <a:solidFill>
                  <a:schemeClr val="dk1"/>
                </a:solidFill>
                <a:latin typeface="Helvetica Neue"/>
                <a:ea typeface="Helvetica Neue"/>
                <a:cs typeface="Helvetica Neue"/>
                <a:sym typeface="Helvetica Neue"/>
              </a:rPr>
              <a:t> is a simple example of some of the growth directions that businesses can take</a:t>
            </a:r>
            <a:endParaRPr i="1" sz="1100">
              <a:solidFill>
                <a:schemeClr val="dk1"/>
              </a:solidFill>
              <a:latin typeface="Helvetica Neue"/>
              <a:ea typeface="Helvetica Neue"/>
              <a:cs typeface="Helvetica Neue"/>
              <a:sym typeface="Helvetica Neue"/>
            </a:endParaRPr>
          </a:p>
        </p:txBody>
      </p:sp>
      <p:cxnSp>
        <p:nvCxnSpPr>
          <p:cNvPr id="608" name="Google Shape;608;p69"/>
          <p:cNvCxnSpPr>
            <a:stCxn id="594" idx="4"/>
            <a:endCxn id="589" idx="0"/>
          </p:cNvCxnSpPr>
          <p:nvPr/>
        </p:nvCxnSpPr>
        <p:spPr>
          <a:xfrm>
            <a:off x="1358175" y="2370575"/>
            <a:ext cx="0" cy="327000"/>
          </a:xfrm>
          <a:prstGeom prst="straightConnector1">
            <a:avLst/>
          </a:prstGeom>
          <a:noFill/>
          <a:ln cap="flat" cmpd="sng" w="9525">
            <a:solidFill>
              <a:schemeClr val="dk2"/>
            </a:solidFill>
            <a:prstDash val="solid"/>
            <a:round/>
            <a:headEnd len="med" w="med" type="none"/>
            <a:tailEnd len="med" w="med" type="none"/>
          </a:ln>
        </p:spPr>
      </p:cxnSp>
      <p:cxnSp>
        <p:nvCxnSpPr>
          <p:cNvPr id="609" name="Google Shape;609;p69"/>
          <p:cNvCxnSpPr>
            <a:stCxn id="595" idx="6"/>
            <a:endCxn id="597" idx="1"/>
          </p:cNvCxnSpPr>
          <p:nvPr/>
        </p:nvCxnSpPr>
        <p:spPr>
          <a:xfrm flipH="1" rot="10800000">
            <a:off x="2822700" y="1519725"/>
            <a:ext cx="1194600" cy="4200"/>
          </a:xfrm>
          <a:prstGeom prst="straightConnector1">
            <a:avLst/>
          </a:prstGeom>
          <a:noFill/>
          <a:ln cap="flat" cmpd="sng" w="9525">
            <a:solidFill>
              <a:schemeClr val="dk2"/>
            </a:solidFill>
            <a:prstDash val="solid"/>
            <a:round/>
            <a:headEnd len="med" w="med" type="none"/>
            <a:tailEnd len="med" w="med" type="none"/>
          </a:ln>
        </p:spPr>
      </p:cxnSp>
      <p:cxnSp>
        <p:nvCxnSpPr>
          <p:cNvPr id="610" name="Google Shape;610;p69"/>
          <p:cNvCxnSpPr>
            <a:stCxn id="593" idx="3"/>
            <a:endCxn id="595" idx="2"/>
          </p:cNvCxnSpPr>
          <p:nvPr/>
        </p:nvCxnSpPr>
        <p:spPr>
          <a:xfrm>
            <a:off x="2048325" y="1519863"/>
            <a:ext cx="335100" cy="4200"/>
          </a:xfrm>
          <a:prstGeom prst="straightConnector1">
            <a:avLst/>
          </a:prstGeom>
          <a:noFill/>
          <a:ln cap="flat" cmpd="sng" w="9525">
            <a:solidFill>
              <a:schemeClr val="dk2"/>
            </a:solidFill>
            <a:prstDash val="solid"/>
            <a:round/>
            <a:headEnd len="med" w="med" type="none"/>
            <a:tailEnd len="med" w="med" type="none"/>
          </a:ln>
        </p:spPr>
      </p:cxnSp>
      <p:cxnSp>
        <p:nvCxnSpPr>
          <p:cNvPr id="611" name="Google Shape;611;p69"/>
          <p:cNvCxnSpPr>
            <a:stCxn id="600" idx="6"/>
            <a:endCxn id="592" idx="1"/>
          </p:cNvCxnSpPr>
          <p:nvPr/>
        </p:nvCxnSpPr>
        <p:spPr>
          <a:xfrm flipH="1" rot="10800000">
            <a:off x="5418825" y="2430200"/>
            <a:ext cx="544500" cy="4200"/>
          </a:xfrm>
          <a:prstGeom prst="straightConnector1">
            <a:avLst/>
          </a:prstGeom>
          <a:noFill/>
          <a:ln cap="flat" cmpd="sng" w="9525">
            <a:solidFill>
              <a:schemeClr val="dk2"/>
            </a:solidFill>
            <a:prstDash val="solid"/>
            <a:round/>
            <a:headEnd len="med" w="med" type="none"/>
            <a:tailEnd len="med" w="med" type="none"/>
          </a:ln>
        </p:spPr>
      </p:cxnSp>
      <p:cxnSp>
        <p:nvCxnSpPr>
          <p:cNvPr id="612" name="Google Shape;612;p69"/>
          <p:cNvCxnSpPr>
            <a:stCxn id="592" idx="2"/>
            <a:endCxn id="602" idx="0"/>
          </p:cNvCxnSpPr>
          <p:nvPr/>
        </p:nvCxnSpPr>
        <p:spPr>
          <a:xfrm>
            <a:off x="6612361" y="2716691"/>
            <a:ext cx="0" cy="171300"/>
          </a:xfrm>
          <a:prstGeom prst="straightConnector1">
            <a:avLst/>
          </a:prstGeom>
          <a:noFill/>
          <a:ln cap="flat" cmpd="sng" w="9525">
            <a:solidFill>
              <a:schemeClr val="dk2"/>
            </a:solidFill>
            <a:prstDash val="solid"/>
            <a:round/>
            <a:headEnd len="med" w="med" type="none"/>
            <a:tailEnd len="med" w="med" type="none"/>
          </a:ln>
        </p:spPr>
      </p:cxnSp>
      <p:cxnSp>
        <p:nvCxnSpPr>
          <p:cNvPr id="613" name="Google Shape;613;p69"/>
          <p:cNvCxnSpPr>
            <a:stCxn id="603" idx="4"/>
            <a:endCxn id="591" idx="0"/>
          </p:cNvCxnSpPr>
          <p:nvPr/>
        </p:nvCxnSpPr>
        <p:spPr>
          <a:xfrm>
            <a:off x="5878325" y="4128275"/>
            <a:ext cx="0" cy="252900"/>
          </a:xfrm>
          <a:prstGeom prst="straightConnector1">
            <a:avLst/>
          </a:prstGeom>
          <a:noFill/>
          <a:ln cap="flat" cmpd="sng" w="9525">
            <a:solidFill>
              <a:schemeClr val="dk2"/>
            </a:solidFill>
            <a:prstDash val="solid"/>
            <a:round/>
            <a:headEnd len="med" w="med" type="none"/>
            <a:tailEnd len="med" w="med" type="none"/>
          </a:ln>
        </p:spPr>
      </p:cxnSp>
      <p:cxnSp>
        <p:nvCxnSpPr>
          <p:cNvPr id="614" name="Google Shape;614;p69"/>
          <p:cNvCxnSpPr>
            <a:stCxn id="604" idx="4"/>
            <a:endCxn id="590" idx="0"/>
          </p:cNvCxnSpPr>
          <p:nvPr/>
        </p:nvCxnSpPr>
        <p:spPr>
          <a:xfrm>
            <a:off x="7349041" y="4128275"/>
            <a:ext cx="0" cy="252900"/>
          </a:xfrm>
          <a:prstGeom prst="straightConnector1">
            <a:avLst/>
          </a:prstGeom>
          <a:noFill/>
          <a:ln cap="flat" cmpd="sng" w="9525">
            <a:solidFill>
              <a:schemeClr val="dk2"/>
            </a:solidFill>
            <a:prstDash val="solid"/>
            <a:round/>
            <a:headEnd len="med" w="med" type="none"/>
            <a:tailEnd len="med" w="med" type="none"/>
          </a:ln>
        </p:spPr>
      </p:cxnSp>
      <p:cxnSp>
        <p:nvCxnSpPr>
          <p:cNvPr id="615" name="Google Shape;615;p69"/>
          <p:cNvCxnSpPr>
            <a:stCxn id="597" idx="2"/>
            <a:endCxn id="600" idx="0"/>
          </p:cNvCxnSpPr>
          <p:nvPr/>
        </p:nvCxnSpPr>
        <p:spPr>
          <a:xfrm flipH="1" rot="-5400000">
            <a:off x="4743959" y="1769763"/>
            <a:ext cx="418800" cy="491700"/>
          </a:xfrm>
          <a:prstGeom prst="bentConnector3">
            <a:avLst>
              <a:gd fmla="val 49999" name="adj1"/>
            </a:avLst>
          </a:prstGeom>
          <a:noFill/>
          <a:ln cap="flat" cmpd="sng" w="9525">
            <a:solidFill>
              <a:schemeClr val="dk2"/>
            </a:solidFill>
            <a:prstDash val="solid"/>
            <a:round/>
            <a:headEnd len="med" w="med" type="none"/>
            <a:tailEnd len="med" w="med" type="none"/>
          </a:ln>
        </p:spPr>
      </p:cxnSp>
      <p:sp>
        <p:nvSpPr>
          <p:cNvPr id="616" name="Google Shape;616;p69"/>
          <p:cNvSpPr txBox="1"/>
          <p:nvPr/>
        </p:nvSpPr>
        <p:spPr>
          <a:xfrm>
            <a:off x="5606975" y="1119663"/>
            <a:ext cx="2610900" cy="8004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Helvetica Neue"/>
                <a:ea typeface="Helvetica Neue"/>
                <a:cs typeface="Helvetica Neue"/>
                <a:sym typeface="Helvetica Neue"/>
              </a:rPr>
              <a:t>Remember: a </a:t>
            </a:r>
            <a:r>
              <a:rPr b="1" lang="en" sz="1000">
                <a:solidFill>
                  <a:schemeClr val="dk1"/>
                </a:solidFill>
                <a:latin typeface="Helvetica Neue"/>
                <a:ea typeface="Helvetica Neue"/>
                <a:cs typeface="Helvetica Neue"/>
                <a:sym typeface="Helvetica Neue"/>
              </a:rPr>
              <a:t>small business</a:t>
            </a:r>
            <a:r>
              <a:rPr lang="en" sz="1000">
                <a:solidFill>
                  <a:schemeClr val="dk1"/>
                </a:solidFill>
                <a:latin typeface="Helvetica Neue"/>
                <a:ea typeface="Helvetica Neue"/>
                <a:cs typeface="Helvetica Neue"/>
                <a:sym typeface="Helvetica Neue"/>
              </a:rPr>
              <a:t> has a known business model that serves a local market. </a:t>
            </a:r>
            <a:r>
              <a:rPr b="1" lang="en" sz="1000">
                <a:solidFill>
                  <a:schemeClr val="dk1"/>
                </a:solidFill>
                <a:latin typeface="Helvetica Neue"/>
                <a:ea typeface="Helvetica Neue"/>
                <a:cs typeface="Helvetica Neue"/>
                <a:sym typeface="Helvetica Neue"/>
              </a:rPr>
              <a:t>Startups </a:t>
            </a:r>
            <a:r>
              <a:rPr lang="en" sz="1000">
                <a:solidFill>
                  <a:schemeClr val="dk1"/>
                </a:solidFill>
                <a:latin typeface="Helvetica Neue"/>
                <a:ea typeface="Helvetica Neue"/>
                <a:cs typeface="Helvetica Neue"/>
                <a:sym typeface="Helvetica Neue"/>
              </a:rPr>
              <a:t>are focused on disruptive models with rapid growth </a:t>
            </a:r>
            <a:endParaRPr sz="1000">
              <a:solidFill>
                <a:schemeClr val="dk1"/>
              </a:solidFill>
              <a:latin typeface="Helvetica Neue"/>
              <a:ea typeface="Helvetica Neue"/>
              <a:cs typeface="Helvetica Neue"/>
              <a:sym typeface="Helvetica Neue"/>
            </a:endParaRPr>
          </a:p>
        </p:txBody>
      </p:sp>
      <p:sp>
        <p:nvSpPr>
          <p:cNvPr id="617" name="Google Shape;617;p69"/>
          <p:cNvSpPr/>
          <p:nvPr/>
        </p:nvSpPr>
        <p:spPr>
          <a:xfrm>
            <a:off x="3144078" y="4381031"/>
            <a:ext cx="1268400" cy="572700"/>
          </a:xfrm>
          <a:prstGeom prst="roundRect">
            <a:avLst>
              <a:gd fmla="val 16667" name="adj"/>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rPr>
              <a:t>Expand internationally</a:t>
            </a:r>
            <a:endParaRPr sz="1000">
              <a:solidFill>
                <a:schemeClr val="lt1"/>
              </a:solidFill>
            </a:endParaRPr>
          </a:p>
        </p:txBody>
      </p:sp>
      <p:sp>
        <p:nvSpPr>
          <p:cNvPr id="618" name="Google Shape;618;p69"/>
          <p:cNvSpPr/>
          <p:nvPr/>
        </p:nvSpPr>
        <p:spPr>
          <a:xfrm>
            <a:off x="1759992" y="4381031"/>
            <a:ext cx="1268400" cy="572700"/>
          </a:xfrm>
          <a:prstGeom prst="roundRect">
            <a:avLst>
              <a:gd fmla="val 16667" name="adj"/>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rPr>
              <a:t>Launch a tech product</a:t>
            </a:r>
            <a:endParaRPr sz="1000">
              <a:solidFill>
                <a:schemeClr val="lt1"/>
              </a:solidFill>
            </a:endParaRPr>
          </a:p>
        </p:txBody>
      </p:sp>
      <p:sp>
        <p:nvSpPr>
          <p:cNvPr id="619" name="Google Shape;619;p69"/>
          <p:cNvSpPr/>
          <p:nvPr/>
        </p:nvSpPr>
        <p:spPr>
          <a:xfrm>
            <a:off x="2358672" y="2887925"/>
            <a:ext cx="1380300" cy="572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Do you have a product that has been validated in a market?</a:t>
            </a:r>
            <a:endParaRPr sz="900"/>
          </a:p>
        </p:txBody>
      </p:sp>
      <p:sp>
        <p:nvSpPr>
          <p:cNvPr id="620" name="Google Shape;620;p69"/>
          <p:cNvSpPr/>
          <p:nvPr/>
        </p:nvSpPr>
        <p:spPr>
          <a:xfrm>
            <a:off x="3558675" y="3717575"/>
            <a:ext cx="439200" cy="410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Yes</a:t>
            </a:r>
            <a:endParaRPr sz="500">
              <a:solidFill>
                <a:schemeClr val="dk1"/>
              </a:solidFill>
            </a:endParaRPr>
          </a:p>
        </p:txBody>
      </p:sp>
      <p:sp>
        <p:nvSpPr>
          <p:cNvPr id="621" name="Google Shape;621;p69"/>
          <p:cNvSpPr/>
          <p:nvPr/>
        </p:nvSpPr>
        <p:spPr>
          <a:xfrm>
            <a:off x="2188842" y="3717575"/>
            <a:ext cx="410700" cy="410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chemeClr val="dk1"/>
                </a:solidFill>
              </a:rPr>
              <a:t>No</a:t>
            </a:r>
            <a:endParaRPr sz="500">
              <a:solidFill>
                <a:schemeClr val="dk1"/>
              </a:solidFill>
            </a:endParaRPr>
          </a:p>
        </p:txBody>
      </p:sp>
      <p:cxnSp>
        <p:nvCxnSpPr>
          <p:cNvPr id="622" name="Google Shape;622;p69"/>
          <p:cNvCxnSpPr>
            <a:stCxn id="619" idx="2"/>
            <a:endCxn id="621" idx="0"/>
          </p:cNvCxnSpPr>
          <p:nvPr/>
        </p:nvCxnSpPr>
        <p:spPr>
          <a:xfrm rot="5400000">
            <a:off x="2592972" y="3261875"/>
            <a:ext cx="257100" cy="654600"/>
          </a:xfrm>
          <a:prstGeom prst="bentConnector3">
            <a:avLst>
              <a:gd fmla="val 49971" name="adj1"/>
            </a:avLst>
          </a:prstGeom>
          <a:noFill/>
          <a:ln cap="flat" cmpd="sng" w="9525">
            <a:solidFill>
              <a:schemeClr val="dk2"/>
            </a:solidFill>
            <a:prstDash val="solid"/>
            <a:round/>
            <a:headEnd len="med" w="med" type="none"/>
            <a:tailEnd len="med" w="med" type="none"/>
          </a:ln>
        </p:spPr>
      </p:cxnSp>
      <p:cxnSp>
        <p:nvCxnSpPr>
          <p:cNvPr id="623" name="Google Shape;623;p69"/>
          <p:cNvCxnSpPr>
            <a:stCxn id="598" idx="2"/>
            <a:endCxn id="619" idx="0"/>
          </p:cNvCxnSpPr>
          <p:nvPr/>
        </p:nvCxnSpPr>
        <p:spPr>
          <a:xfrm flipH="1" rot="-5400000">
            <a:off x="2963472" y="2802041"/>
            <a:ext cx="171300" cy="600"/>
          </a:xfrm>
          <a:prstGeom prst="bentConnector3">
            <a:avLst>
              <a:gd fmla="val 49981" name="adj1"/>
            </a:avLst>
          </a:prstGeom>
          <a:noFill/>
          <a:ln cap="flat" cmpd="sng" w="9525">
            <a:solidFill>
              <a:schemeClr val="dk2"/>
            </a:solidFill>
            <a:prstDash val="solid"/>
            <a:round/>
            <a:headEnd len="med" w="med" type="none"/>
            <a:tailEnd len="med" w="med" type="none"/>
          </a:ln>
        </p:spPr>
      </p:cxnSp>
      <p:cxnSp>
        <p:nvCxnSpPr>
          <p:cNvPr id="624" name="Google Shape;624;p69"/>
          <p:cNvCxnSpPr>
            <a:stCxn id="599" idx="2"/>
            <a:endCxn id="598" idx="3"/>
          </p:cNvCxnSpPr>
          <p:nvPr/>
        </p:nvCxnSpPr>
        <p:spPr>
          <a:xfrm flipH="1">
            <a:off x="3697934" y="2430341"/>
            <a:ext cx="3849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625" name="Google Shape;625;p69"/>
          <p:cNvCxnSpPr>
            <a:stCxn id="619" idx="2"/>
            <a:endCxn id="620" idx="0"/>
          </p:cNvCxnSpPr>
          <p:nvPr/>
        </p:nvCxnSpPr>
        <p:spPr>
          <a:xfrm flipH="1" rot="-5400000">
            <a:off x="3285072" y="3224375"/>
            <a:ext cx="257100" cy="729600"/>
          </a:xfrm>
          <a:prstGeom prst="bentConnector3">
            <a:avLst>
              <a:gd fmla="val 49971" name="adj1"/>
            </a:avLst>
          </a:prstGeom>
          <a:noFill/>
          <a:ln cap="flat" cmpd="sng" w="9525">
            <a:solidFill>
              <a:schemeClr val="dk2"/>
            </a:solidFill>
            <a:prstDash val="solid"/>
            <a:round/>
            <a:headEnd len="med" w="med" type="none"/>
            <a:tailEnd len="med" w="med" type="none"/>
          </a:ln>
        </p:spPr>
      </p:cxnSp>
      <p:cxnSp>
        <p:nvCxnSpPr>
          <p:cNvPr id="626" name="Google Shape;626;p69"/>
          <p:cNvCxnSpPr>
            <a:stCxn id="621" idx="4"/>
            <a:endCxn id="618" idx="0"/>
          </p:cNvCxnSpPr>
          <p:nvPr/>
        </p:nvCxnSpPr>
        <p:spPr>
          <a:xfrm flipH="1" rot="-5400000">
            <a:off x="2268042" y="4254425"/>
            <a:ext cx="252900" cy="600"/>
          </a:xfrm>
          <a:prstGeom prst="bentConnector3">
            <a:avLst>
              <a:gd fmla="val 49972" name="adj1"/>
            </a:avLst>
          </a:prstGeom>
          <a:noFill/>
          <a:ln cap="flat" cmpd="sng" w="9525">
            <a:solidFill>
              <a:schemeClr val="dk2"/>
            </a:solidFill>
            <a:prstDash val="solid"/>
            <a:round/>
            <a:headEnd len="med" w="med" type="none"/>
            <a:tailEnd len="med" w="med" type="none"/>
          </a:ln>
        </p:spPr>
      </p:cxnSp>
      <p:cxnSp>
        <p:nvCxnSpPr>
          <p:cNvPr id="627" name="Google Shape;627;p69"/>
          <p:cNvCxnSpPr>
            <a:stCxn id="620" idx="4"/>
            <a:endCxn id="617" idx="0"/>
          </p:cNvCxnSpPr>
          <p:nvPr/>
        </p:nvCxnSpPr>
        <p:spPr>
          <a:xfrm flipH="1" rot="-5400000">
            <a:off x="3652125" y="4254425"/>
            <a:ext cx="252900" cy="600"/>
          </a:xfrm>
          <a:prstGeom prst="bentConnector3">
            <a:avLst>
              <a:gd fmla="val 49972" name="adj1"/>
            </a:avLst>
          </a:prstGeom>
          <a:noFill/>
          <a:ln cap="flat" cmpd="sng" w="9525">
            <a:solidFill>
              <a:schemeClr val="dk2"/>
            </a:solidFill>
            <a:prstDash val="solid"/>
            <a:round/>
            <a:headEnd len="med" w="med" type="none"/>
            <a:tailEnd len="med" w="med" type="none"/>
          </a:ln>
        </p:spPr>
      </p:cxnSp>
      <p:cxnSp>
        <p:nvCxnSpPr>
          <p:cNvPr id="628" name="Google Shape;628;p69"/>
          <p:cNvCxnSpPr>
            <a:stCxn id="597" idx="3"/>
            <a:endCxn id="616" idx="1"/>
          </p:cNvCxnSpPr>
          <p:nvPr/>
        </p:nvCxnSpPr>
        <p:spPr>
          <a:xfrm>
            <a:off x="5397659" y="1519863"/>
            <a:ext cx="209400" cy="0"/>
          </a:xfrm>
          <a:prstGeom prst="straightConnector1">
            <a:avLst/>
          </a:prstGeom>
          <a:noFill/>
          <a:ln cap="flat" cmpd="sng" w="9525">
            <a:solidFill>
              <a:schemeClr val="dk2"/>
            </a:solidFill>
            <a:prstDash val="solid"/>
            <a:round/>
            <a:headEnd len="med" w="med" type="none"/>
            <a:tailEnd len="med" w="med" type="none"/>
          </a:ln>
        </p:spPr>
      </p:cxnSp>
      <p:sp>
        <p:nvSpPr>
          <p:cNvPr id="629" name="Google Shape;629;p69"/>
          <p:cNvSpPr txBox="1"/>
          <p:nvPr/>
        </p:nvSpPr>
        <p:spPr>
          <a:xfrm>
            <a:off x="372240" y="-6345"/>
            <a:ext cx="6386400" cy="7221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latin typeface="Helvetica Neue"/>
                <a:ea typeface="Helvetica Neue"/>
                <a:cs typeface="Helvetica Neue"/>
                <a:sym typeface="Helvetica Neue"/>
              </a:rPr>
              <a:t>[FLOW CHART 4] </a:t>
            </a:r>
            <a:endParaRPr b="1">
              <a:latin typeface="Helvetica Neue"/>
              <a:ea typeface="Helvetica Neue"/>
              <a:cs typeface="Helvetica Neue"/>
              <a:sym typeface="Helvetica Neue"/>
            </a:endParaRPr>
          </a:p>
          <a:p>
            <a:pPr indent="0" lvl="0" marL="0" rtl="0" algn="l">
              <a:spcBef>
                <a:spcPts val="0"/>
              </a:spcBef>
              <a:spcAft>
                <a:spcPts val="0"/>
              </a:spcAft>
              <a:buNone/>
            </a:pPr>
            <a:r>
              <a:rPr b="1" lang="en" sz="2400">
                <a:latin typeface="Helvetica Neue"/>
                <a:ea typeface="Helvetica Neue"/>
                <a:cs typeface="Helvetica Neue"/>
                <a:sym typeface="Helvetica Neue"/>
              </a:rPr>
              <a:t>Opportunities &amp; Growth</a:t>
            </a:r>
            <a:endParaRPr b="1" sz="2400">
              <a:solidFill>
                <a:srgbClr val="000000"/>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633" name="Shape 633"/>
        <p:cNvGrpSpPr/>
        <p:nvPr/>
      </p:nvGrpSpPr>
      <p:grpSpPr>
        <a:xfrm>
          <a:off x="0" y="0"/>
          <a:ext cx="0" cy="0"/>
          <a:chOff x="0" y="0"/>
          <a:chExt cx="0" cy="0"/>
        </a:xfrm>
      </p:grpSpPr>
      <p:sp>
        <p:nvSpPr>
          <p:cNvPr id="634" name="Google Shape;634;p70"/>
          <p:cNvSpPr txBox="1"/>
          <p:nvPr>
            <p:ph idx="4294967295" type="body"/>
          </p:nvPr>
        </p:nvSpPr>
        <p:spPr>
          <a:xfrm>
            <a:off x="4149675" y="134325"/>
            <a:ext cx="4588200" cy="475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i="1" lang="en" sz="1200"/>
              <a:t>The </a:t>
            </a:r>
            <a:r>
              <a:rPr i="1" lang="en" sz="1200"/>
              <a:t>financing</a:t>
            </a:r>
            <a:r>
              <a:rPr i="1" lang="en" sz="1200"/>
              <a:t> matrix below shows examples of  the types of </a:t>
            </a:r>
            <a:r>
              <a:rPr i="1" lang="en" sz="1200"/>
              <a:t>financing</a:t>
            </a:r>
            <a:r>
              <a:rPr i="1" lang="en" sz="1200"/>
              <a:t> that are available for various types of growth and opportunities that might be </a:t>
            </a:r>
            <a:r>
              <a:rPr i="1" lang="en" sz="1200"/>
              <a:t>available</a:t>
            </a:r>
            <a:r>
              <a:rPr i="1" lang="en" sz="1200"/>
              <a:t> to the entrepreneur</a:t>
            </a:r>
            <a:endParaRPr i="1" sz="1200"/>
          </a:p>
        </p:txBody>
      </p:sp>
      <p:sp>
        <p:nvSpPr>
          <p:cNvPr id="635" name="Google Shape;635;p70"/>
          <p:cNvSpPr txBox="1"/>
          <p:nvPr/>
        </p:nvSpPr>
        <p:spPr>
          <a:xfrm>
            <a:off x="437125" y="4743300"/>
            <a:ext cx="73350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Helvetica Neue"/>
                <a:ea typeface="Helvetica Neue"/>
                <a:cs typeface="Helvetica Neue"/>
                <a:sym typeface="Helvetica Neue"/>
              </a:rPr>
              <a:t>*SMME Financiers are non-bank lending </a:t>
            </a:r>
            <a:r>
              <a:rPr lang="en" sz="700">
                <a:latin typeface="Helvetica Neue"/>
                <a:ea typeface="Helvetica Neue"/>
                <a:cs typeface="Helvetica Neue"/>
                <a:sym typeface="Helvetica Neue"/>
              </a:rPr>
              <a:t>organizations</a:t>
            </a:r>
            <a:r>
              <a:rPr lang="en" sz="700">
                <a:latin typeface="Helvetica Neue"/>
                <a:ea typeface="Helvetica Neue"/>
                <a:cs typeface="Helvetica Neue"/>
                <a:sym typeface="Helvetica Neue"/>
              </a:rPr>
              <a:t> that specialise in short to medium term debt</a:t>
            </a:r>
            <a:endParaRPr sz="700">
              <a:latin typeface="Helvetica Neue"/>
              <a:ea typeface="Helvetica Neue"/>
              <a:cs typeface="Helvetica Neue"/>
              <a:sym typeface="Helvetica Neue"/>
            </a:endParaRPr>
          </a:p>
        </p:txBody>
      </p:sp>
      <p:graphicFrame>
        <p:nvGraphicFramePr>
          <p:cNvPr id="636" name="Google Shape;636;p70"/>
          <p:cNvGraphicFramePr/>
          <p:nvPr/>
        </p:nvGraphicFramePr>
        <p:xfrm>
          <a:off x="437125" y="1193525"/>
          <a:ext cx="3000000" cy="3000000"/>
        </p:xfrm>
        <a:graphic>
          <a:graphicData uri="http://schemas.openxmlformats.org/drawingml/2006/table">
            <a:tbl>
              <a:tblPr>
                <a:noFill/>
                <a:tableStyleId>{7EF0A638-DBC0-4FBA-A3E7-3556592E3FD4}</a:tableStyleId>
              </a:tblPr>
              <a:tblGrid>
                <a:gridCol w="1136450"/>
                <a:gridCol w="858700"/>
                <a:gridCol w="858700"/>
                <a:gridCol w="858700"/>
                <a:gridCol w="858700"/>
                <a:gridCol w="858700"/>
                <a:gridCol w="858700"/>
                <a:gridCol w="858700"/>
                <a:gridCol w="858700"/>
              </a:tblGrid>
              <a:tr h="365725">
                <a:tc>
                  <a:txBody>
                    <a:bodyPr/>
                    <a:lstStyle/>
                    <a:p>
                      <a:pPr indent="0" lvl="0" marL="0" rtl="0" algn="ctr">
                        <a:spcBef>
                          <a:spcPts val="0"/>
                        </a:spcBef>
                        <a:spcAft>
                          <a:spcPts val="0"/>
                        </a:spcAft>
                        <a:buNone/>
                      </a:pPr>
                      <a:r>
                        <a:t/>
                      </a:r>
                      <a:endParaRPr b="1" sz="800">
                        <a:solidFill>
                          <a:srgbClr val="FFFFFF"/>
                        </a:solidFill>
                        <a:latin typeface="Helvetica Neue"/>
                        <a:ea typeface="Helvetica Neue"/>
                        <a:cs typeface="Helvetica Neue"/>
                        <a:sym typeface="Helvetica Neue"/>
                      </a:endParaRPr>
                    </a:p>
                  </a:txBody>
                  <a:tcPr marT="0" marB="0" marR="0" marL="0" anchor="ctr">
                    <a:solidFill>
                      <a:srgbClr val="007A4D"/>
                    </a:solidFill>
                  </a:tcPr>
                </a:tc>
                <a:tc gridSpan="5">
                  <a:txBody>
                    <a:bodyPr/>
                    <a:lstStyle/>
                    <a:p>
                      <a:pPr indent="0" lvl="0" marL="0" rtl="0" algn="ctr">
                        <a:spcBef>
                          <a:spcPts val="0"/>
                        </a:spcBef>
                        <a:spcAft>
                          <a:spcPts val="0"/>
                        </a:spcAft>
                        <a:buNone/>
                      </a:pPr>
                      <a:r>
                        <a:rPr b="1" lang="en" sz="1200">
                          <a:solidFill>
                            <a:srgbClr val="FFFFFF"/>
                          </a:solidFill>
                          <a:latin typeface="Helvetica Neue"/>
                          <a:ea typeface="Helvetica Neue"/>
                          <a:cs typeface="Helvetica Neue"/>
                          <a:sym typeface="Helvetica Neue"/>
                        </a:rPr>
                        <a:t>DEBT</a:t>
                      </a:r>
                      <a:endParaRPr b="1" sz="1200">
                        <a:solidFill>
                          <a:srgbClr val="FFFFFF"/>
                        </a:solidFill>
                        <a:latin typeface="Helvetica Neue"/>
                        <a:ea typeface="Helvetica Neue"/>
                        <a:cs typeface="Helvetica Neue"/>
                        <a:sym typeface="Helvetica Neue"/>
                      </a:endParaRPr>
                    </a:p>
                  </a:txBody>
                  <a:tcPr marT="0" marB="0" marR="0" marL="0" anchor="ctr">
                    <a:solidFill>
                      <a:srgbClr val="007A4D"/>
                    </a:solidFill>
                  </a:tcPr>
                </a:tc>
                <a:tc hMerge="1"/>
                <a:tc hMerge="1"/>
                <a:tc hMerge="1"/>
                <a:tc hMerge="1"/>
                <a:tc gridSpan="3">
                  <a:txBody>
                    <a:bodyPr/>
                    <a:lstStyle/>
                    <a:p>
                      <a:pPr indent="0" lvl="0" marL="0" rtl="0" algn="ctr">
                        <a:spcBef>
                          <a:spcPts val="0"/>
                        </a:spcBef>
                        <a:spcAft>
                          <a:spcPts val="0"/>
                        </a:spcAft>
                        <a:buNone/>
                      </a:pPr>
                      <a:r>
                        <a:rPr b="1" lang="en" sz="1200">
                          <a:solidFill>
                            <a:srgbClr val="FFFFFF"/>
                          </a:solidFill>
                          <a:latin typeface="Helvetica Neue"/>
                          <a:ea typeface="Helvetica Neue"/>
                          <a:cs typeface="Helvetica Neue"/>
                          <a:sym typeface="Helvetica Neue"/>
                        </a:rPr>
                        <a:t>INVESTMENT</a:t>
                      </a:r>
                      <a:endParaRPr b="1" sz="1200">
                        <a:solidFill>
                          <a:srgbClr val="FFFFFF"/>
                        </a:solidFill>
                        <a:latin typeface="Helvetica Neue"/>
                        <a:ea typeface="Helvetica Neue"/>
                        <a:cs typeface="Helvetica Neue"/>
                        <a:sym typeface="Helvetica Neue"/>
                      </a:endParaRPr>
                    </a:p>
                  </a:txBody>
                  <a:tcPr marT="0" marB="0" marR="0" marL="0" anchor="ctr">
                    <a:solidFill>
                      <a:srgbClr val="007A4D"/>
                    </a:solidFill>
                  </a:tcPr>
                </a:tc>
                <a:tc hMerge="1"/>
                <a:tc hMerge="1"/>
              </a:tr>
              <a:tr h="426700">
                <a:tc>
                  <a:txBody>
                    <a:bodyPr/>
                    <a:lstStyle/>
                    <a:p>
                      <a:pPr indent="0" lvl="0" marL="0" rtl="0" algn="l">
                        <a:spcBef>
                          <a:spcPts val="0"/>
                        </a:spcBef>
                        <a:spcAft>
                          <a:spcPts val="0"/>
                        </a:spcAft>
                        <a:buNone/>
                      </a:pPr>
                      <a:r>
                        <a:rPr b="1" lang="en" sz="800">
                          <a:solidFill>
                            <a:srgbClr val="000000"/>
                          </a:solidFill>
                          <a:latin typeface="Helvetica Neue"/>
                          <a:ea typeface="Helvetica Neue"/>
                          <a:cs typeface="Helvetica Neue"/>
                          <a:sym typeface="Helvetica Neue"/>
                        </a:rPr>
                        <a:t>Growth possibilities </a:t>
                      </a:r>
                      <a:endParaRPr sz="800">
                        <a:solidFill>
                          <a:srgbClr val="000000"/>
                        </a:solidFill>
                        <a:latin typeface="Helvetica Neue"/>
                        <a:ea typeface="Helvetica Neue"/>
                        <a:cs typeface="Helvetica Neue"/>
                        <a:sym typeface="Helvetica Neue"/>
                      </a:endParaRPr>
                    </a:p>
                  </a:txBody>
                  <a:tcPr marT="0" marB="0" marR="0" marL="0" anchor="ctr">
                    <a:solidFill>
                      <a:srgbClr val="93C47D"/>
                    </a:solidFill>
                  </a:tcPr>
                </a:tc>
                <a:tc>
                  <a:txBody>
                    <a:bodyPr/>
                    <a:lstStyle/>
                    <a:p>
                      <a:pPr indent="0" lvl="0" marL="0" rtl="0" algn="ctr">
                        <a:spcBef>
                          <a:spcPts val="0"/>
                        </a:spcBef>
                        <a:spcAft>
                          <a:spcPts val="0"/>
                        </a:spcAft>
                        <a:buNone/>
                      </a:pPr>
                      <a:r>
                        <a:rPr lang="en" sz="800">
                          <a:solidFill>
                            <a:srgbClr val="000000"/>
                          </a:solidFill>
                          <a:latin typeface="Helvetica Neue"/>
                          <a:ea typeface="Helvetica Neue"/>
                          <a:cs typeface="Helvetica Neue"/>
                          <a:sym typeface="Helvetica Neue"/>
                        </a:rPr>
                        <a:t>Bank overdraft</a:t>
                      </a:r>
                      <a:endParaRPr sz="800">
                        <a:solidFill>
                          <a:srgbClr val="000000"/>
                        </a:solidFill>
                        <a:latin typeface="Helvetica Neue"/>
                        <a:ea typeface="Helvetica Neue"/>
                        <a:cs typeface="Helvetica Neue"/>
                        <a:sym typeface="Helvetica Neue"/>
                      </a:endParaRPr>
                    </a:p>
                  </a:txBody>
                  <a:tcPr marT="0" marB="0" marR="0" marL="0" anchor="ctr">
                    <a:solidFill>
                      <a:srgbClr val="93C47D"/>
                    </a:solidFill>
                  </a:tcPr>
                </a:tc>
                <a:tc>
                  <a:txBody>
                    <a:bodyPr/>
                    <a:lstStyle/>
                    <a:p>
                      <a:pPr indent="0" lvl="0" marL="0" rtl="0" algn="ctr">
                        <a:spcBef>
                          <a:spcPts val="0"/>
                        </a:spcBef>
                        <a:spcAft>
                          <a:spcPts val="0"/>
                        </a:spcAft>
                        <a:buNone/>
                      </a:pPr>
                      <a:r>
                        <a:rPr lang="en" sz="800">
                          <a:solidFill>
                            <a:srgbClr val="000000"/>
                          </a:solidFill>
                          <a:latin typeface="Helvetica Neue"/>
                          <a:ea typeface="Helvetica Neue"/>
                          <a:cs typeface="Helvetica Neue"/>
                          <a:sym typeface="Helvetica Neue"/>
                        </a:rPr>
                        <a:t>Bank loan</a:t>
                      </a:r>
                      <a:endParaRPr sz="800">
                        <a:solidFill>
                          <a:srgbClr val="000000"/>
                        </a:solidFill>
                        <a:latin typeface="Helvetica Neue"/>
                        <a:ea typeface="Helvetica Neue"/>
                        <a:cs typeface="Helvetica Neue"/>
                        <a:sym typeface="Helvetica Neue"/>
                      </a:endParaRPr>
                    </a:p>
                  </a:txBody>
                  <a:tcPr marT="0" marB="0" marR="0" marL="0" anchor="ctr">
                    <a:solidFill>
                      <a:srgbClr val="93C47D"/>
                    </a:solidFill>
                  </a:tcPr>
                </a:tc>
                <a:tc>
                  <a:txBody>
                    <a:bodyPr/>
                    <a:lstStyle/>
                    <a:p>
                      <a:pPr indent="0" lvl="0" marL="0" rtl="0" algn="ctr">
                        <a:spcBef>
                          <a:spcPts val="0"/>
                        </a:spcBef>
                        <a:spcAft>
                          <a:spcPts val="0"/>
                        </a:spcAft>
                        <a:buNone/>
                      </a:pPr>
                      <a:r>
                        <a:rPr lang="en" sz="800">
                          <a:solidFill>
                            <a:srgbClr val="000000"/>
                          </a:solidFill>
                          <a:latin typeface="Helvetica Neue"/>
                          <a:ea typeface="Helvetica Neue"/>
                          <a:cs typeface="Helvetica Neue"/>
                          <a:sym typeface="Helvetica Neue"/>
                        </a:rPr>
                        <a:t>SMME Financier*</a:t>
                      </a:r>
                      <a:endParaRPr sz="800">
                        <a:solidFill>
                          <a:srgbClr val="000000"/>
                        </a:solidFill>
                        <a:latin typeface="Helvetica Neue"/>
                        <a:ea typeface="Helvetica Neue"/>
                        <a:cs typeface="Helvetica Neue"/>
                        <a:sym typeface="Helvetica Neue"/>
                      </a:endParaRPr>
                    </a:p>
                  </a:txBody>
                  <a:tcPr marT="0" marB="0" marR="0" marL="0" anchor="ctr">
                    <a:solidFill>
                      <a:srgbClr val="93C47D"/>
                    </a:solidFill>
                  </a:tcPr>
                </a:tc>
                <a:tc>
                  <a:txBody>
                    <a:bodyPr/>
                    <a:lstStyle/>
                    <a:p>
                      <a:pPr indent="0" lvl="0" marL="0" rtl="0" algn="ctr">
                        <a:spcBef>
                          <a:spcPts val="0"/>
                        </a:spcBef>
                        <a:spcAft>
                          <a:spcPts val="0"/>
                        </a:spcAft>
                        <a:buNone/>
                      </a:pPr>
                      <a:r>
                        <a:rPr lang="en" sz="800">
                          <a:solidFill>
                            <a:srgbClr val="000000"/>
                          </a:solidFill>
                          <a:latin typeface="Helvetica Neue"/>
                          <a:ea typeface="Helvetica Neue"/>
                          <a:cs typeface="Helvetica Neue"/>
                          <a:sym typeface="Helvetica Neue"/>
                        </a:rPr>
                        <a:t>Secured loan</a:t>
                      </a:r>
                      <a:endParaRPr sz="800">
                        <a:solidFill>
                          <a:srgbClr val="000000"/>
                        </a:solidFill>
                        <a:latin typeface="Helvetica Neue"/>
                        <a:ea typeface="Helvetica Neue"/>
                        <a:cs typeface="Helvetica Neue"/>
                        <a:sym typeface="Helvetica Neue"/>
                      </a:endParaRPr>
                    </a:p>
                  </a:txBody>
                  <a:tcPr marT="0" marB="0" marR="0" marL="0" anchor="ctr">
                    <a:solidFill>
                      <a:srgbClr val="93C47D"/>
                    </a:solidFill>
                  </a:tcPr>
                </a:tc>
                <a:tc>
                  <a:txBody>
                    <a:bodyPr/>
                    <a:lstStyle/>
                    <a:p>
                      <a:pPr indent="0" lvl="0" marL="0" rtl="0" algn="ctr">
                        <a:spcBef>
                          <a:spcPts val="0"/>
                        </a:spcBef>
                        <a:spcAft>
                          <a:spcPts val="0"/>
                        </a:spcAft>
                        <a:buNone/>
                      </a:pPr>
                      <a:r>
                        <a:rPr lang="en" sz="800">
                          <a:solidFill>
                            <a:srgbClr val="000000"/>
                          </a:solidFill>
                          <a:latin typeface="Helvetica Neue"/>
                          <a:ea typeface="Helvetica Neue"/>
                          <a:cs typeface="Helvetica Neue"/>
                          <a:sym typeface="Helvetica Neue"/>
                        </a:rPr>
                        <a:t>Gov. loan</a:t>
                      </a:r>
                      <a:endParaRPr sz="800">
                        <a:solidFill>
                          <a:srgbClr val="000000"/>
                        </a:solidFill>
                        <a:latin typeface="Helvetica Neue"/>
                        <a:ea typeface="Helvetica Neue"/>
                        <a:cs typeface="Helvetica Neue"/>
                        <a:sym typeface="Helvetica Neue"/>
                      </a:endParaRPr>
                    </a:p>
                  </a:txBody>
                  <a:tcPr marT="0" marB="0" marR="0" marL="0" anchor="ctr">
                    <a:solidFill>
                      <a:srgbClr val="93C47D"/>
                    </a:solidFill>
                  </a:tcPr>
                </a:tc>
                <a:tc>
                  <a:txBody>
                    <a:bodyPr/>
                    <a:lstStyle/>
                    <a:p>
                      <a:pPr indent="0" lvl="0" marL="0" rtl="0" algn="ctr">
                        <a:spcBef>
                          <a:spcPts val="0"/>
                        </a:spcBef>
                        <a:spcAft>
                          <a:spcPts val="0"/>
                        </a:spcAft>
                        <a:buNone/>
                      </a:pPr>
                      <a:r>
                        <a:rPr lang="en" sz="800">
                          <a:solidFill>
                            <a:srgbClr val="000000"/>
                          </a:solidFill>
                          <a:latin typeface="Helvetica Neue"/>
                          <a:ea typeface="Helvetica Neue"/>
                          <a:cs typeface="Helvetica Neue"/>
                          <a:sym typeface="Helvetica Neue"/>
                        </a:rPr>
                        <a:t>Family / friends</a:t>
                      </a:r>
                      <a:endParaRPr sz="800">
                        <a:solidFill>
                          <a:srgbClr val="000000"/>
                        </a:solidFill>
                        <a:latin typeface="Helvetica Neue"/>
                        <a:ea typeface="Helvetica Neue"/>
                        <a:cs typeface="Helvetica Neue"/>
                        <a:sym typeface="Helvetica Neue"/>
                      </a:endParaRPr>
                    </a:p>
                  </a:txBody>
                  <a:tcPr marT="0" marB="0" marR="0" marL="0" anchor="ctr">
                    <a:solidFill>
                      <a:srgbClr val="93C47D"/>
                    </a:solidFill>
                  </a:tcPr>
                </a:tc>
                <a:tc>
                  <a:txBody>
                    <a:bodyPr/>
                    <a:lstStyle/>
                    <a:p>
                      <a:pPr indent="0" lvl="0" marL="0" rtl="0" algn="ctr">
                        <a:spcBef>
                          <a:spcPts val="0"/>
                        </a:spcBef>
                        <a:spcAft>
                          <a:spcPts val="0"/>
                        </a:spcAft>
                        <a:buNone/>
                      </a:pPr>
                      <a:r>
                        <a:rPr lang="en" sz="800">
                          <a:solidFill>
                            <a:srgbClr val="000000"/>
                          </a:solidFill>
                          <a:latin typeface="Helvetica Neue"/>
                          <a:ea typeface="Helvetica Neue"/>
                          <a:cs typeface="Helvetica Neue"/>
                          <a:sym typeface="Helvetica Neue"/>
                        </a:rPr>
                        <a:t>Angel investor</a:t>
                      </a:r>
                      <a:endParaRPr sz="800">
                        <a:solidFill>
                          <a:srgbClr val="000000"/>
                        </a:solidFill>
                        <a:latin typeface="Helvetica Neue"/>
                        <a:ea typeface="Helvetica Neue"/>
                        <a:cs typeface="Helvetica Neue"/>
                        <a:sym typeface="Helvetica Neue"/>
                      </a:endParaRPr>
                    </a:p>
                  </a:txBody>
                  <a:tcPr marT="0" marB="0" marR="0" marL="0" anchor="ctr">
                    <a:solidFill>
                      <a:srgbClr val="93C47D"/>
                    </a:solidFill>
                  </a:tcPr>
                </a:tc>
                <a:tc>
                  <a:txBody>
                    <a:bodyPr/>
                    <a:lstStyle/>
                    <a:p>
                      <a:pPr indent="0" lvl="0" marL="0" rtl="0" algn="ctr">
                        <a:spcBef>
                          <a:spcPts val="0"/>
                        </a:spcBef>
                        <a:spcAft>
                          <a:spcPts val="0"/>
                        </a:spcAft>
                        <a:buNone/>
                      </a:pPr>
                      <a:r>
                        <a:rPr lang="en" sz="800">
                          <a:solidFill>
                            <a:srgbClr val="000000"/>
                          </a:solidFill>
                          <a:latin typeface="Helvetica Neue"/>
                          <a:ea typeface="Helvetica Neue"/>
                          <a:cs typeface="Helvetica Neue"/>
                          <a:sym typeface="Helvetica Neue"/>
                        </a:rPr>
                        <a:t>Venture Cap</a:t>
                      </a:r>
                      <a:endParaRPr sz="800">
                        <a:solidFill>
                          <a:srgbClr val="000000"/>
                        </a:solidFill>
                        <a:latin typeface="Helvetica Neue"/>
                        <a:ea typeface="Helvetica Neue"/>
                        <a:cs typeface="Helvetica Neue"/>
                        <a:sym typeface="Helvetica Neue"/>
                      </a:endParaRPr>
                    </a:p>
                  </a:txBody>
                  <a:tcPr marT="0" marB="0" marR="0" marL="0" anchor="ctr">
                    <a:solidFill>
                      <a:srgbClr val="93C47D"/>
                    </a:solidFill>
                  </a:tcPr>
                </a:tc>
              </a:tr>
              <a:tr h="207225">
                <a:tc gridSpan="9">
                  <a:txBody>
                    <a:bodyPr/>
                    <a:lstStyle/>
                    <a:p>
                      <a:pPr indent="0" lvl="0" marL="0" rtl="0" algn="ctr">
                        <a:lnSpc>
                          <a:spcPct val="20000"/>
                        </a:lnSpc>
                        <a:spcBef>
                          <a:spcPts val="0"/>
                        </a:spcBef>
                        <a:spcAft>
                          <a:spcPts val="0"/>
                        </a:spcAft>
                        <a:buNone/>
                      </a:pPr>
                      <a:r>
                        <a:rPr b="1" lang="en" sz="800">
                          <a:solidFill>
                            <a:srgbClr val="FFFFFF"/>
                          </a:solidFill>
                          <a:latin typeface="Helvetica Neue"/>
                          <a:ea typeface="Helvetica Neue"/>
                          <a:cs typeface="Helvetica Neue"/>
                          <a:sym typeface="Helvetica Neue"/>
                        </a:rPr>
                        <a:t>STARTUP</a:t>
                      </a:r>
                      <a:r>
                        <a:rPr b="1" lang="en" sz="800">
                          <a:solidFill>
                            <a:srgbClr val="FFFFFF"/>
                          </a:solidFill>
                          <a:latin typeface="Helvetica Neue"/>
                          <a:ea typeface="Helvetica Neue"/>
                          <a:cs typeface="Helvetica Neue"/>
                          <a:sym typeface="Helvetica Neue"/>
                        </a:rPr>
                        <a:t> GROWTH</a:t>
                      </a:r>
                      <a:endParaRPr b="1" sz="800">
                        <a:solidFill>
                          <a:srgbClr val="FFFFFF"/>
                        </a:solidFill>
                        <a:latin typeface="Helvetica Neue"/>
                        <a:ea typeface="Helvetica Neue"/>
                        <a:cs typeface="Helvetica Neue"/>
                        <a:sym typeface="Helvetica Neue"/>
                      </a:endParaRPr>
                    </a:p>
                  </a:txBody>
                  <a:tcPr marT="0" marB="0" marR="0" marL="0" anchor="ctr">
                    <a:lnB cap="flat" cmpd="sng" w="9525">
                      <a:solidFill>
                        <a:srgbClr val="9E9E9E"/>
                      </a:solidFill>
                      <a:prstDash val="solid"/>
                      <a:round/>
                      <a:headEnd len="sm" w="sm" type="none"/>
                      <a:tailEnd len="sm" w="sm" type="none"/>
                    </a:lnB>
                    <a:gradFill>
                      <a:gsLst>
                        <a:gs pos="0">
                          <a:srgbClr val="00BC77"/>
                        </a:gs>
                        <a:gs pos="100000">
                          <a:srgbClr val="033724"/>
                        </a:gs>
                      </a:gsLst>
                      <a:path path="circle">
                        <a:fillToRect b="50%" l="50%" r="50%" t="50%"/>
                      </a:path>
                      <a:tileRect/>
                    </a:gradFill>
                  </a:tcPr>
                </a:tc>
                <a:tc hMerge="1"/>
                <a:tc hMerge="1"/>
                <a:tc hMerge="1"/>
                <a:tc hMerge="1"/>
                <a:tc hMerge="1"/>
                <a:tc hMerge="1"/>
                <a:tc hMerge="1"/>
                <a:tc hMerge="1"/>
              </a:tr>
              <a:tr h="304775">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Launch a tech product</a:t>
                      </a:r>
                      <a:endParaRPr sz="800">
                        <a:solidFill>
                          <a:srgbClr val="000000"/>
                        </a:solidFill>
                        <a:latin typeface="Helvetica Neue"/>
                        <a:ea typeface="Helvetica Neue"/>
                        <a:cs typeface="Helvetica Neue"/>
                        <a:sym typeface="Helvetica Neue"/>
                      </a:endParaRPr>
                    </a:p>
                  </a:txBody>
                  <a:tcPr marT="0" marB="0" marR="0" marL="457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 </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4775">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International expansion</a:t>
                      </a:r>
                      <a:endParaRPr sz="800">
                        <a:solidFill>
                          <a:srgbClr val="000000"/>
                        </a:solidFill>
                        <a:latin typeface="Helvetica Neue"/>
                        <a:ea typeface="Helvetica Neue"/>
                        <a:cs typeface="Helvetica Neue"/>
                        <a:sym typeface="Helvetica Neue"/>
                      </a:endParaRPr>
                    </a:p>
                  </a:txBody>
                  <a:tcPr marT="0" marB="0" marR="0" marL="457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07225">
                <a:tc gridSpan="9">
                  <a:txBody>
                    <a:bodyPr/>
                    <a:lstStyle/>
                    <a:p>
                      <a:pPr indent="0" lvl="0" marL="0" rtl="0" algn="ctr">
                        <a:lnSpc>
                          <a:spcPct val="20000"/>
                        </a:lnSpc>
                        <a:spcBef>
                          <a:spcPts val="0"/>
                        </a:spcBef>
                        <a:spcAft>
                          <a:spcPts val="0"/>
                        </a:spcAft>
                        <a:buNone/>
                      </a:pPr>
                      <a:r>
                        <a:rPr b="1" lang="en" sz="800">
                          <a:solidFill>
                            <a:srgbClr val="FFFFFF"/>
                          </a:solidFill>
                          <a:latin typeface="Helvetica Neue"/>
                          <a:ea typeface="Helvetica Neue"/>
                          <a:cs typeface="Helvetica Neue"/>
                          <a:sym typeface="Helvetica Neue"/>
                        </a:rPr>
                        <a:t>SMALL BUSINESS GROWTH</a:t>
                      </a:r>
                      <a:endParaRPr b="1" sz="800">
                        <a:solidFill>
                          <a:srgbClr val="FFFFFF"/>
                        </a:solidFill>
                        <a:latin typeface="Helvetica Neue"/>
                        <a:ea typeface="Helvetica Neue"/>
                        <a:cs typeface="Helvetica Neue"/>
                        <a:sym typeface="Helvetica Neue"/>
                      </a:endParaRPr>
                    </a:p>
                  </a:txBody>
                  <a:tcPr marT="0" marB="0" marR="0" marL="4570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gradFill>
                      <a:gsLst>
                        <a:gs pos="0">
                          <a:srgbClr val="00BC77"/>
                        </a:gs>
                        <a:gs pos="100000">
                          <a:srgbClr val="033724"/>
                        </a:gs>
                      </a:gsLst>
                      <a:path path="circle">
                        <a:fillToRect b="50%" l="50%" r="50%" t="50%"/>
                      </a:path>
                      <a:tileRect/>
                    </a:gradFill>
                  </a:tcPr>
                </a:tc>
                <a:tc hMerge="1"/>
                <a:tc hMerge="1"/>
                <a:tc hMerge="1"/>
                <a:tc hMerge="1"/>
                <a:tc hMerge="1"/>
                <a:tc hMerge="1"/>
                <a:tc hMerge="1"/>
                <a:tc hMerge="1"/>
              </a:tr>
              <a:tr h="304775">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Launch a new product</a:t>
                      </a:r>
                      <a:endParaRPr sz="800">
                        <a:solidFill>
                          <a:srgbClr val="000000"/>
                        </a:solidFill>
                        <a:latin typeface="Helvetica Neue"/>
                        <a:ea typeface="Helvetica Neue"/>
                        <a:cs typeface="Helvetica Neue"/>
                        <a:sym typeface="Helvetica Neue"/>
                      </a:endParaRPr>
                    </a:p>
                  </a:txBody>
                  <a:tcPr marT="0" marB="0" marR="0" marL="4570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4775">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Buy stock</a:t>
                      </a:r>
                      <a:endParaRPr sz="800">
                        <a:solidFill>
                          <a:srgbClr val="000000"/>
                        </a:solidFill>
                        <a:latin typeface="Helvetica Neue"/>
                        <a:ea typeface="Helvetica Neue"/>
                        <a:cs typeface="Helvetica Neue"/>
                        <a:sym typeface="Helvetica Neue"/>
                      </a:endParaRPr>
                    </a:p>
                  </a:txBody>
                  <a:tcPr marT="0" marB="0" marR="0" marL="45700" anchor="ctr">
                    <a:lnT cap="flat" cmpd="sng" w="9525">
                      <a:solidFill>
                        <a:srgbClr val="9E9E9E"/>
                      </a:solidFill>
                      <a:prstDash val="solid"/>
                      <a:round/>
                      <a:headEnd len="sm" w="sm" type="none"/>
                      <a:tailEnd len="sm" w="sm" type="none"/>
                    </a:lnT>
                    <a:solidFill>
                      <a:srgbClr val="93C47D"/>
                    </a:solidFill>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lnT cap="flat" cmpd="sng" w="9525">
                      <a:solidFill>
                        <a:srgbClr val="9E9E9E"/>
                      </a:solidFill>
                      <a:prstDash val="solid"/>
                      <a:round/>
                      <a:headEnd len="sm" w="sm" type="none"/>
                      <a:tailEnd len="sm" w="sm" type="none"/>
                    </a:lnT>
                  </a:tcPr>
                </a:tc>
              </a:tr>
              <a:tr h="304775">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Invest in equipment</a:t>
                      </a:r>
                      <a:endParaRPr sz="800">
                        <a:solidFill>
                          <a:srgbClr val="000000"/>
                        </a:solidFill>
                        <a:latin typeface="Helvetica Neue"/>
                        <a:ea typeface="Helvetica Neue"/>
                        <a:cs typeface="Helvetica Neue"/>
                        <a:sym typeface="Helvetica Neue"/>
                      </a:endParaRPr>
                    </a:p>
                  </a:txBody>
                  <a:tcPr marT="0" marB="0" marR="0" marL="45700" anchor="ctr">
                    <a:solidFill>
                      <a:srgbClr val="93C47D"/>
                    </a:solidFill>
                  </a:tcP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r>
              <a:tr h="304775">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Improve cash flow</a:t>
                      </a:r>
                      <a:endParaRPr sz="800">
                        <a:solidFill>
                          <a:srgbClr val="000000"/>
                        </a:solidFill>
                        <a:latin typeface="Helvetica Neue"/>
                        <a:ea typeface="Helvetica Neue"/>
                        <a:cs typeface="Helvetica Neue"/>
                        <a:sym typeface="Helvetica Neue"/>
                      </a:endParaRPr>
                    </a:p>
                  </a:txBody>
                  <a:tcPr marT="0" marB="0" marR="0" marL="45700" anchor="ctr">
                    <a:solidFill>
                      <a:srgbClr val="93C47D"/>
                    </a:solidFill>
                  </a:tcP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marR="0" rtl="0" algn="ctr">
                        <a:lnSpc>
                          <a:spcPct val="100000"/>
                        </a:lnSpc>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rtl="0" algn="ctr">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r>
              <a:tr h="304775">
                <a:tc>
                  <a:txBody>
                    <a:bodyPr/>
                    <a:lstStyle/>
                    <a:p>
                      <a:pPr indent="0" lvl="0" marL="0" rtl="0" algn="l">
                        <a:spcBef>
                          <a:spcPts val="0"/>
                        </a:spcBef>
                        <a:spcAft>
                          <a:spcPts val="0"/>
                        </a:spcAft>
                        <a:buNone/>
                      </a:pPr>
                      <a:r>
                        <a:rPr lang="en" sz="800">
                          <a:solidFill>
                            <a:srgbClr val="000000"/>
                          </a:solidFill>
                          <a:latin typeface="Helvetica Neue"/>
                          <a:ea typeface="Helvetica Neue"/>
                          <a:cs typeface="Helvetica Neue"/>
                          <a:sym typeface="Helvetica Neue"/>
                        </a:rPr>
                        <a:t>Refinance a loan</a:t>
                      </a:r>
                      <a:endParaRPr sz="800">
                        <a:solidFill>
                          <a:srgbClr val="000000"/>
                        </a:solidFill>
                        <a:latin typeface="Helvetica Neue"/>
                        <a:ea typeface="Helvetica Neue"/>
                        <a:cs typeface="Helvetica Neue"/>
                        <a:sym typeface="Helvetica Neue"/>
                      </a:endParaRPr>
                    </a:p>
                  </a:txBody>
                  <a:tcPr marT="0" marB="0" marR="0" marL="45700" anchor="ctr">
                    <a:solidFill>
                      <a:srgbClr val="93C47D"/>
                    </a:solidFill>
                  </a:tcPr>
                </a:tc>
                <a:tc>
                  <a:txBody>
                    <a:bodyPr/>
                    <a:lstStyle/>
                    <a:p>
                      <a:pPr indent="0" lvl="0" marL="0" marR="0" rtl="0" algn="ctr">
                        <a:lnSpc>
                          <a:spcPct val="100000"/>
                        </a:lnSpc>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marR="0" rtl="0" algn="ctr">
                        <a:lnSpc>
                          <a:spcPct val="100000"/>
                        </a:lnSpc>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marR="0" rtl="0" algn="ctr">
                        <a:lnSpc>
                          <a:spcPct val="100000"/>
                        </a:lnSpc>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marR="0" rtl="0" algn="ctr">
                        <a:lnSpc>
                          <a:spcPct val="100000"/>
                        </a:lnSpc>
                        <a:spcBef>
                          <a:spcPts val="0"/>
                        </a:spcBef>
                        <a:spcAft>
                          <a:spcPts val="0"/>
                        </a:spcAft>
                        <a:buNone/>
                      </a:pPr>
                      <a:r>
                        <a:rPr lang="en" sz="1200">
                          <a:solidFill>
                            <a:srgbClr val="007A4D"/>
                          </a:solidFill>
                          <a:latin typeface="Helvetica Neue"/>
                          <a:ea typeface="Helvetica Neue"/>
                          <a:cs typeface="Helvetica Neue"/>
                          <a:sym typeface="Helvetica Neue"/>
                        </a:rPr>
                        <a:t>⬤</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marR="0" rtl="0" algn="ctr">
                        <a:lnSpc>
                          <a:spcPct val="100000"/>
                        </a:lnSpc>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marR="0" rtl="0" algn="ctr">
                        <a:lnSpc>
                          <a:spcPct val="100000"/>
                        </a:lnSpc>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marR="0" rtl="0" algn="ctr">
                        <a:lnSpc>
                          <a:spcPct val="100000"/>
                        </a:lnSpc>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c>
                  <a:txBody>
                    <a:bodyPr/>
                    <a:lstStyle/>
                    <a:p>
                      <a:pPr indent="0" lvl="0" marL="0" marR="0" rtl="0" algn="ctr">
                        <a:lnSpc>
                          <a:spcPct val="100000"/>
                        </a:lnSpc>
                        <a:spcBef>
                          <a:spcPts val="0"/>
                        </a:spcBef>
                        <a:spcAft>
                          <a:spcPts val="0"/>
                        </a:spcAft>
                        <a:buNone/>
                      </a:pPr>
                      <a:r>
                        <a:t/>
                      </a:r>
                      <a:endParaRPr sz="1200">
                        <a:solidFill>
                          <a:srgbClr val="007A4D"/>
                        </a:solidFill>
                        <a:latin typeface="Helvetica Neue"/>
                        <a:ea typeface="Helvetica Neue"/>
                        <a:cs typeface="Helvetica Neue"/>
                        <a:sym typeface="Helvetica Neue"/>
                      </a:endParaRPr>
                    </a:p>
                  </a:txBody>
                  <a:tcPr marT="0" marB="0" marR="0" marL="0" anchor="ctr"/>
                </a:tc>
              </a:tr>
            </a:tbl>
          </a:graphicData>
        </a:graphic>
      </p:graphicFrame>
      <p:sp>
        <p:nvSpPr>
          <p:cNvPr id="637" name="Google Shape;637;p70"/>
          <p:cNvSpPr txBox="1"/>
          <p:nvPr/>
        </p:nvSpPr>
        <p:spPr>
          <a:xfrm>
            <a:off x="437115" y="170730"/>
            <a:ext cx="6386400" cy="7221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latin typeface="Helvetica Neue"/>
                <a:ea typeface="Helvetica Neue"/>
                <a:cs typeface="Helvetica Neue"/>
                <a:sym typeface="Helvetica Neue"/>
              </a:rPr>
              <a:t>[FUNDING MATRIX 4] </a:t>
            </a:r>
            <a:endParaRPr b="1">
              <a:latin typeface="Helvetica Neue"/>
              <a:ea typeface="Helvetica Neue"/>
              <a:cs typeface="Helvetica Neue"/>
              <a:sym typeface="Helvetica Neue"/>
            </a:endParaRPr>
          </a:p>
          <a:p>
            <a:pPr indent="0" lvl="0" marL="0" rtl="0" algn="l">
              <a:spcBef>
                <a:spcPts val="0"/>
              </a:spcBef>
              <a:spcAft>
                <a:spcPts val="0"/>
              </a:spcAft>
              <a:buNone/>
            </a:pPr>
            <a:r>
              <a:rPr b="1" lang="en" sz="2400">
                <a:latin typeface="Helvetica Neue"/>
                <a:ea typeface="Helvetica Neue"/>
                <a:cs typeface="Helvetica Neue"/>
                <a:sym typeface="Helvetica Neue"/>
              </a:rPr>
              <a:t>Opportunities &amp; Growth</a:t>
            </a:r>
            <a:endParaRPr b="1" sz="2400">
              <a:solidFill>
                <a:srgbClr val="0000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34" name="Shape 234"/>
        <p:cNvGrpSpPr/>
        <p:nvPr/>
      </p:nvGrpSpPr>
      <p:grpSpPr>
        <a:xfrm>
          <a:off x="0" y="0"/>
          <a:ext cx="0" cy="0"/>
          <a:chOff x="0" y="0"/>
          <a:chExt cx="0" cy="0"/>
        </a:xfrm>
      </p:grpSpPr>
      <p:sp>
        <p:nvSpPr>
          <p:cNvPr id="235" name="Google Shape;235;p44"/>
          <p:cNvSpPr txBox="1"/>
          <p:nvPr>
            <p:ph idx="12" type="sldNum"/>
          </p:nvPr>
        </p:nvSpPr>
        <p:spPr>
          <a:xfrm>
            <a:off x="9144002" y="5094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236" name="Google Shape;236;p44"/>
          <p:cNvSpPr txBox="1"/>
          <p:nvPr/>
        </p:nvSpPr>
        <p:spPr>
          <a:xfrm>
            <a:off x="540500" y="509175"/>
            <a:ext cx="6318000" cy="5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1339A0"/>
                </a:solidFill>
                <a:latin typeface="Helvetica Neue"/>
                <a:ea typeface="Helvetica Neue"/>
                <a:cs typeface="Helvetica Neue"/>
                <a:sym typeface="Helvetica Neue"/>
              </a:rPr>
              <a:t>About this toolkit</a:t>
            </a:r>
            <a:endParaRPr b="1" sz="3000">
              <a:solidFill>
                <a:srgbClr val="1339A0"/>
              </a:solidFill>
              <a:latin typeface="Helvetica Neue"/>
              <a:ea typeface="Helvetica Neue"/>
              <a:cs typeface="Helvetica Neue"/>
              <a:sym typeface="Helvetica Neue"/>
            </a:endParaRPr>
          </a:p>
        </p:txBody>
      </p:sp>
      <p:sp>
        <p:nvSpPr>
          <p:cNvPr id="237" name="Google Shape;237;p44"/>
          <p:cNvSpPr txBox="1"/>
          <p:nvPr/>
        </p:nvSpPr>
        <p:spPr>
          <a:xfrm>
            <a:off x="540500" y="1330750"/>
            <a:ext cx="5650500" cy="2144700"/>
          </a:xfrm>
          <a:prstGeom prst="rect">
            <a:avLst/>
          </a:prstGeom>
          <a:noFill/>
          <a:ln>
            <a:noFill/>
          </a:ln>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This toolkit will help you understand:</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How to identify if a business needs finance</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Ways of getting going without finance</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Differences between an SMME and a startup</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The key components of a business that are relevant for finance</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What types of finance these components can attract (matrix)</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What financiers want</a:t>
            </a:r>
            <a:endParaRPr>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
                <a:solidFill>
                  <a:schemeClr val="dk1"/>
                </a:solidFill>
                <a:latin typeface="Helvetica Neue"/>
                <a:ea typeface="Helvetica Neue"/>
                <a:cs typeface="Helvetica Neue"/>
                <a:sym typeface="Helvetica Neue"/>
              </a:rPr>
              <a:t>Documentation that is needed to apply for funding</a:t>
            </a:r>
            <a:endParaRPr>
              <a:solidFill>
                <a:schemeClr val="dk1"/>
              </a:solidFill>
              <a:highlight>
                <a:srgbClr val="FFFFFF"/>
              </a:highlight>
              <a:latin typeface="Helvetica Neue"/>
              <a:ea typeface="Helvetica Neue"/>
              <a:cs typeface="Helvetica Neue"/>
              <a:sym typeface="Helvetica Neue"/>
            </a:endParaRPr>
          </a:p>
        </p:txBody>
      </p:sp>
      <p:pic>
        <p:nvPicPr>
          <p:cNvPr id="238" name="Google Shape;238;p44"/>
          <p:cNvPicPr preferRelativeResize="0"/>
          <p:nvPr/>
        </p:nvPicPr>
        <p:blipFill>
          <a:blip r:embed="rId3">
            <a:alphaModFix/>
          </a:blip>
          <a:stretch>
            <a:fillRect/>
          </a:stretch>
        </p:blipFill>
        <p:spPr>
          <a:xfrm>
            <a:off x="6657850" y="0"/>
            <a:ext cx="2486149" cy="24615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641" name="Shape 641"/>
        <p:cNvGrpSpPr/>
        <p:nvPr/>
      </p:nvGrpSpPr>
      <p:grpSpPr>
        <a:xfrm>
          <a:off x="0" y="0"/>
          <a:ext cx="0" cy="0"/>
          <a:chOff x="0" y="0"/>
          <a:chExt cx="0" cy="0"/>
        </a:xfrm>
      </p:grpSpPr>
      <p:sp>
        <p:nvSpPr>
          <p:cNvPr id="642" name="Google Shape;642;p71"/>
          <p:cNvSpPr txBox="1"/>
          <p:nvPr>
            <p:ph idx="4294967295" type="title"/>
          </p:nvPr>
        </p:nvSpPr>
        <p:spPr>
          <a:xfrm>
            <a:off x="457200" y="91450"/>
            <a:ext cx="9042000" cy="47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Industry sector specific opportunities</a:t>
            </a:r>
            <a:endParaRPr sz="3000">
              <a:latin typeface="Helvetica Neue"/>
              <a:ea typeface="Helvetica Neue"/>
              <a:cs typeface="Helvetica Neue"/>
              <a:sym typeface="Helvetica Neue"/>
            </a:endParaRPr>
          </a:p>
        </p:txBody>
      </p:sp>
      <p:sp>
        <p:nvSpPr>
          <p:cNvPr id="643" name="Google Shape;643;p71"/>
          <p:cNvSpPr txBox="1"/>
          <p:nvPr>
            <p:ph idx="4294967295" type="body"/>
          </p:nvPr>
        </p:nvSpPr>
        <p:spPr>
          <a:xfrm>
            <a:off x="457200" y="1114638"/>
            <a:ext cx="3429000" cy="364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t>What sector is the business in?</a:t>
            </a:r>
            <a:endParaRPr b="1" sz="1500">
              <a:latin typeface="Helvetica Neue"/>
              <a:ea typeface="Helvetica Neue"/>
              <a:cs typeface="Helvetica Neue"/>
              <a:sym typeface="Helvetica Neue"/>
            </a:endParaRPr>
          </a:p>
          <a:p>
            <a:pPr indent="0" lvl="0" marL="0" rtl="0" algn="l">
              <a:spcBef>
                <a:spcPts val="1200"/>
              </a:spcBef>
              <a:spcAft>
                <a:spcPts val="0"/>
              </a:spcAft>
              <a:buNone/>
            </a:pPr>
            <a:r>
              <a:rPr lang="en" sz="1200"/>
              <a:t>Industries or sectors are groupings of businesses that are engaged in similar types of activities. For example, mining is one of the biggest sectors in the South African economy and consists of many companies, including those that supply to those doing the mining.</a:t>
            </a:r>
            <a:endParaRPr sz="1200"/>
          </a:p>
          <a:p>
            <a:pPr indent="0" lvl="0" marL="0" rtl="0" algn="l">
              <a:spcBef>
                <a:spcPts val="1200"/>
              </a:spcBef>
              <a:spcAft>
                <a:spcPts val="1200"/>
              </a:spcAft>
              <a:buNone/>
            </a:pPr>
            <a:r>
              <a:rPr lang="en" sz="1200"/>
              <a:t>A business can be part of multiple sectors, but will usually define themselves by the sector in which they primarily operate in. If a business is uncertain about their sector, they can look to their main activities and customers/clients, which will likely be within a single sector. </a:t>
            </a:r>
            <a:endParaRPr sz="1200"/>
          </a:p>
        </p:txBody>
      </p:sp>
      <p:sp>
        <p:nvSpPr>
          <p:cNvPr id="644" name="Google Shape;644;p71"/>
          <p:cNvSpPr txBox="1"/>
          <p:nvPr>
            <p:ph idx="4294967295" type="body"/>
          </p:nvPr>
        </p:nvSpPr>
        <p:spPr>
          <a:xfrm>
            <a:off x="4572000" y="1114638"/>
            <a:ext cx="4067100" cy="364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t>Examples of industry funding</a:t>
            </a:r>
            <a:endParaRPr b="1" sz="1500">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200"/>
              <a:t>Some examples of industry specific funding are as follows:</a:t>
            </a:r>
            <a:endParaRPr sz="1200">
              <a:latin typeface="Helvetica Neue"/>
              <a:ea typeface="Helvetica Neue"/>
              <a:cs typeface="Helvetica Neue"/>
              <a:sym typeface="Helvetica Neue"/>
            </a:endParaRPr>
          </a:p>
          <a:p>
            <a:pPr indent="-304800" lvl="0" marL="457200" rtl="0" algn="l">
              <a:lnSpc>
                <a:spcPct val="115000"/>
              </a:lnSpc>
              <a:spcBef>
                <a:spcPts val="1200"/>
              </a:spcBef>
              <a:spcAft>
                <a:spcPts val="0"/>
              </a:spcAft>
              <a:buSzPts val="1200"/>
              <a:buFont typeface="Helvetica Neue"/>
              <a:buChar char="●"/>
            </a:pPr>
            <a:r>
              <a:rPr lang="en" sz="1200"/>
              <a:t>Mining -  </a:t>
            </a:r>
            <a:r>
              <a:rPr lang="en" sz="1200" u="sng">
                <a:solidFill>
                  <a:schemeClr val="hlink"/>
                </a:solidFill>
                <a:hlinkClick r:id="rId3"/>
              </a:rPr>
              <a:t>Anglo-American Zimele Fund</a:t>
            </a:r>
            <a:endParaRPr sz="1200"/>
          </a:p>
          <a:p>
            <a:pPr indent="-304800" lvl="0" marL="457200" rtl="0" algn="l">
              <a:lnSpc>
                <a:spcPct val="115000"/>
              </a:lnSpc>
              <a:spcBef>
                <a:spcPts val="0"/>
              </a:spcBef>
              <a:spcAft>
                <a:spcPts val="0"/>
              </a:spcAft>
              <a:buSzPts val="1200"/>
              <a:buChar char="●"/>
            </a:pPr>
            <a:r>
              <a:rPr lang="en" sz="1200"/>
              <a:t>Agriculture - </a:t>
            </a:r>
            <a:r>
              <a:rPr lang="en" sz="1200" u="sng">
                <a:solidFill>
                  <a:schemeClr val="hlink"/>
                </a:solidFill>
                <a:hlinkClick r:id="rId4"/>
              </a:rPr>
              <a:t>Agro-Processing Support Scheme</a:t>
            </a:r>
            <a:endParaRPr sz="1200"/>
          </a:p>
          <a:p>
            <a:pPr indent="-304800" lvl="0" marL="457200" rtl="0" algn="l">
              <a:lnSpc>
                <a:spcPct val="115000"/>
              </a:lnSpc>
              <a:spcBef>
                <a:spcPts val="0"/>
              </a:spcBef>
              <a:spcAft>
                <a:spcPts val="0"/>
              </a:spcAft>
              <a:buSzPts val="1200"/>
              <a:buChar char="●"/>
            </a:pPr>
            <a:r>
              <a:rPr lang="en" sz="1200"/>
              <a:t>Manufacturing - </a:t>
            </a:r>
            <a:r>
              <a:rPr lang="en" sz="1200" u="sng">
                <a:solidFill>
                  <a:schemeClr val="hlink"/>
                </a:solidFill>
                <a:hlinkClick r:id="rId5"/>
              </a:rPr>
              <a:t>Light Manufacturing Fund IDC </a:t>
            </a:r>
            <a:endParaRPr sz="1200"/>
          </a:p>
          <a:p>
            <a:pPr indent="-304800" lvl="0" marL="457200" rtl="0" algn="l">
              <a:lnSpc>
                <a:spcPct val="115000"/>
              </a:lnSpc>
              <a:spcBef>
                <a:spcPts val="0"/>
              </a:spcBef>
              <a:spcAft>
                <a:spcPts val="0"/>
              </a:spcAft>
              <a:buSzPts val="1200"/>
              <a:buChar char="●"/>
            </a:pPr>
            <a:r>
              <a:rPr lang="en" sz="1200"/>
              <a:t>Tourism - </a:t>
            </a:r>
            <a:r>
              <a:rPr lang="en" sz="1200" u="sng">
                <a:solidFill>
                  <a:schemeClr val="hlink"/>
                </a:solidFill>
                <a:hlinkClick r:id="rId6"/>
              </a:rPr>
              <a:t>Tourism Support Programme</a:t>
            </a:r>
            <a:endParaRPr sz="1200"/>
          </a:p>
          <a:p>
            <a:pPr indent="-304800" lvl="0" marL="457200" rtl="0" algn="l">
              <a:lnSpc>
                <a:spcPct val="115000"/>
              </a:lnSpc>
              <a:spcBef>
                <a:spcPts val="0"/>
              </a:spcBef>
              <a:spcAft>
                <a:spcPts val="0"/>
              </a:spcAft>
              <a:buSzPts val="1200"/>
              <a:buChar char="●"/>
            </a:pPr>
            <a:r>
              <a:rPr lang="en" sz="1200"/>
              <a:t>Construction - </a:t>
            </a:r>
            <a:r>
              <a:rPr lang="en" sz="1200" u="sng">
                <a:solidFill>
                  <a:schemeClr val="hlink"/>
                </a:solidFill>
                <a:hlinkClick r:id="rId7"/>
              </a:rPr>
              <a:t>Construction Cares Fund</a:t>
            </a:r>
            <a:endParaRPr sz="1200"/>
          </a:p>
          <a:p>
            <a:pPr indent="0" lvl="0" marL="0" rtl="0" algn="l">
              <a:lnSpc>
                <a:spcPct val="115000"/>
              </a:lnSpc>
              <a:spcBef>
                <a:spcPts val="1200"/>
              </a:spcBef>
              <a:spcAft>
                <a:spcPts val="1200"/>
              </a:spcAft>
              <a:buNone/>
            </a:pPr>
            <a:r>
              <a:rPr lang="en" sz="1200">
                <a:latin typeface="Helvetica Neue"/>
                <a:ea typeface="Helvetica Neue"/>
                <a:cs typeface="Helvetica Neue"/>
                <a:sym typeface="Helvetica Neue"/>
              </a:rPr>
              <a:t>Specific forms of financing exist for business </a:t>
            </a:r>
            <a:r>
              <a:rPr lang="en" sz="1200"/>
              <a:t>in certain sectors</a:t>
            </a:r>
            <a:r>
              <a:rPr lang="en" sz="1200">
                <a:latin typeface="Helvetica Neue"/>
                <a:ea typeface="Helvetica Neue"/>
                <a:cs typeface="Helvetica Neue"/>
                <a:sym typeface="Helvetica Neue"/>
              </a:rPr>
              <a:t>, particularly when a business can prove that they have a strong track record a</a:t>
            </a:r>
            <a:r>
              <a:rPr lang="en" sz="1200"/>
              <a:t>nd that they can play a role in growing the sector and creating jobs</a:t>
            </a:r>
            <a:endParaRPr sz="1200">
              <a:latin typeface="Helvetica Neue"/>
              <a:ea typeface="Helvetica Neue"/>
              <a:cs typeface="Helvetica Neue"/>
              <a:sym typeface="Helvetica Neue"/>
            </a:endParaRPr>
          </a:p>
        </p:txBody>
      </p:sp>
      <p:sp>
        <p:nvSpPr>
          <p:cNvPr id="645" name="Google Shape;645;p71"/>
          <p:cNvSpPr txBox="1"/>
          <p:nvPr>
            <p:ph idx="4294967295" type="body"/>
          </p:nvPr>
        </p:nvSpPr>
        <p:spPr>
          <a:xfrm>
            <a:off x="481050" y="602550"/>
            <a:ext cx="8181900" cy="512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i="1" lang="en" sz="1300"/>
              <a:t>The industry sector that a business is in can be important for funding opportunities, as there are typically targeted financing opportunities for specific industries. These can be either public or private opportunities, and will have their own requirements</a:t>
            </a:r>
            <a:endParaRPr i="1" sz="1300">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49" name="Shape 649"/>
        <p:cNvGrpSpPr/>
        <p:nvPr/>
      </p:nvGrpSpPr>
      <p:grpSpPr>
        <a:xfrm>
          <a:off x="0" y="0"/>
          <a:ext cx="0" cy="0"/>
          <a:chOff x="0" y="0"/>
          <a:chExt cx="0" cy="0"/>
        </a:xfrm>
      </p:grpSpPr>
      <p:sp>
        <p:nvSpPr>
          <p:cNvPr id="650" name="Google Shape;650;p72"/>
          <p:cNvSpPr txBox="1"/>
          <p:nvPr>
            <p:ph idx="4294967295" type="title"/>
          </p:nvPr>
        </p:nvSpPr>
        <p:spPr>
          <a:xfrm>
            <a:off x="311700" y="332875"/>
            <a:ext cx="6612300" cy="409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Summarise your </a:t>
            </a:r>
            <a:r>
              <a:rPr lang="en">
                <a:solidFill>
                  <a:schemeClr val="lt1"/>
                </a:solidFill>
              </a:rPr>
              <a:t>financing</a:t>
            </a:r>
            <a:r>
              <a:rPr lang="en">
                <a:solidFill>
                  <a:schemeClr val="lt1"/>
                </a:solidFill>
              </a:rPr>
              <a:t> options</a:t>
            </a:r>
            <a:endParaRPr>
              <a:solidFill>
                <a:schemeClr val="lt1"/>
              </a:solidFill>
            </a:endParaRPr>
          </a:p>
        </p:txBody>
      </p:sp>
      <p:sp>
        <p:nvSpPr>
          <p:cNvPr id="651" name="Google Shape;651;p72"/>
          <p:cNvSpPr txBox="1"/>
          <p:nvPr>
            <p:ph idx="4294967295" type="body"/>
          </p:nvPr>
        </p:nvSpPr>
        <p:spPr>
          <a:xfrm>
            <a:off x="311700" y="784225"/>
            <a:ext cx="8717700" cy="755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935"/>
              <a:buNone/>
            </a:pPr>
            <a:r>
              <a:rPr i="1" lang="en" sz="1220">
                <a:solidFill>
                  <a:schemeClr val="lt1"/>
                </a:solidFill>
              </a:rPr>
              <a:t>Now that you have filled out your entrepreneur card, it’s time to reflect on whether you need finance and, if you do, how you can begin researching into the best options for you. Write down your summary in the box in the bottom right corner on the reverse side of your </a:t>
            </a:r>
            <a:r>
              <a:rPr i="1" lang="en" sz="1220">
                <a:solidFill>
                  <a:schemeClr val="lt1"/>
                </a:solidFill>
              </a:rPr>
              <a:t>financing</a:t>
            </a:r>
            <a:r>
              <a:rPr i="1" lang="en" sz="1220">
                <a:solidFill>
                  <a:schemeClr val="lt1"/>
                </a:solidFill>
              </a:rPr>
              <a:t> card worksheet</a:t>
            </a:r>
            <a:endParaRPr i="1" sz="1220">
              <a:solidFill>
                <a:schemeClr val="lt1"/>
              </a:solidFill>
              <a:latin typeface="Helvetica Neue"/>
              <a:ea typeface="Helvetica Neue"/>
              <a:cs typeface="Helvetica Neue"/>
              <a:sym typeface="Helvetica Neue"/>
            </a:endParaRPr>
          </a:p>
        </p:txBody>
      </p:sp>
      <p:sp>
        <p:nvSpPr>
          <p:cNvPr id="652" name="Google Shape;652;p72"/>
          <p:cNvSpPr txBox="1"/>
          <p:nvPr>
            <p:ph idx="4294967295" type="body"/>
          </p:nvPr>
        </p:nvSpPr>
        <p:spPr>
          <a:xfrm>
            <a:off x="311700" y="1709575"/>
            <a:ext cx="8717700" cy="32988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600"/>
              </a:spcBef>
              <a:spcAft>
                <a:spcPts val="0"/>
              </a:spcAft>
              <a:buNone/>
            </a:pPr>
            <a:r>
              <a:rPr lang="en" sz="1600">
                <a:solidFill>
                  <a:schemeClr val="lt1"/>
                </a:solidFill>
              </a:rPr>
              <a:t>When writing your summary, make sure you include the following:</a:t>
            </a:r>
            <a:endParaRPr sz="1600">
              <a:solidFill>
                <a:schemeClr val="lt1"/>
              </a:solidFill>
            </a:endParaRPr>
          </a:p>
          <a:p>
            <a:pPr indent="-330200" lvl="0" marL="457200" marR="0" rtl="0" algn="l">
              <a:lnSpc>
                <a:spcPct val="115000"/>
              </a:lnSpc>
              <a:spcBef>
                <a:spcPts val="600"/>
              </a:spcBef>
              <a:spcAft>
                <a:spcPts val="0"/>
              </a:spcAft>
              <a:buClr>
                <a:schemeClr val="lt1"/>
              </a:buClr>
              <a:buSzPts val="1600"/>
              <a:buChar char="●"/>
            </a:pPr>
            <a:r>
              <a:rPr lang="en" sz="1600">
                <a:solidFill>
                  <a:schemeClr val="lt1"/>
                </a:solidFill>
              </a:rPr>
              <a:t>Three things you have </a:t>
            </a:r>
            <a:r>
              <a:rPr b="1" lang="en" sz="1600">
                <a:solidFill>
                  <a:schemeClr val="lt1"/>
                </a:solidFill>
              </a:rPr>
              <a:t>understood </a:t>
            </a:r>
            <a:r>
              <a:rPr lang="en" sz="1600">
                <a:solidFill>
                  <a:schemeClr val="lt1"/>
                </a:solidFill>
              </a:rPr>
              <a:t>about your business’s </a:t>
            </a:r>
            <a:r>
              <a:rPr lang="en" sz="1600">
                <a:solidFill>
                  <a:schemeClr val="lt1"/>
                </a:solidFill>
              </a:rPr>
              <a:t>financing</a:t>
            </a:r>
            <a:r>
              <a:rPr lang="en" sz="1600">
                <a:solidFill>
                  <a:schemeClr val="lt1"/>
                </a:solidFill>
              </a:rPr>
              <a:t> readiness.</a:t>
            </a:r>
            <a:endParaRPr sz="1600">
              <a:solidFill>
                <a:schemeClr val="lt1"/>
              </a:solidFill>
            </a:endParaRPr>
          </a:p>
          <a:p>
            <a:pPr indent="-330200" lvl="0" marL="457200" marR="0" rtl="0" algn="l">
              <a:lnSpc>
                <a:spcPct val="115000"/>
              </a:lnSpc>
              <a:spcBef>
                <a:spcPts val="0"/>
              </a:spcBef>
              <a:spcAft>
                <a:spcPts val="0"/>
              </a:spcAft>
              <a:buClr>
                <a:schemeClr val="lt1"/>
              </a:buClr>
              <a:buSzPts val="1600"/>
              <a:buChar char="●"/>
            </a:pPr>
            <a:r>
              <a:rPr lang="en" sz="1600">
                <a:solidFill>
                  <a:schemeClr val="lt1"/>
                </a:solidFill>
              </a:rPr>
              <a:t>Three types of </a:t>
            </a:r>
            <a:r>
              <a:rPr lang="en" sz="1600">
                <a:solidFill>
                  <a:schemeClr val="lt1"/>
                </a:solidFill>
              </a:rPr>
              <a:t>financing</a:t>
            </a:r>
            <a:r>
              <a:rPr lang="en" sz="1600">
                <a:solidFill>
                  <a:schemeClr val="lt1"/>
                </a:solidFill>
              </a:rPr>
              <a:t> you would like to </a:t>
            </a:r>
            <a:r>
              <a:rPr b="1" lang="en" sz="1600">
                <a:solidFill>
                  <a:schemeClr val="lt1"/>
                </a:solidFill>
              </a:rPr>
              <a:t>explore </a:t>
            </a:r>
            <a:r>
              <a:rPr lang="en" sz="1600">
                <a:solidFill>
                  <a:schemeClr val="lt1"/>
                </a:solidFill>
              </a:rPr>
              <a:t>further, and look towards in the future. Use the </a:t>
            </a:r>
            <a:r>
              <a:rPr lang="en" sz="1600">
                <a:solidFill>
                  <a:schemeClr val="lt1"/>
                </a:solidFill>
              </a:rPr>
              <a:t>database to find specific options that might interest you.</a:t>
            </a:r>
            <a:endParaRPr sz="1600">
              <a:solidFill>
                <a:schemeClr val="lt1"/>
              </a:solidFill>
            </a:endParaRPr>
          </a:p>
          <a:p>
            <a:pPr indent="-330200" lvl="0" marL="457200" marR="0" rtl="0" algn="l">
              <a:lnSpc>
                <a:spcPct val="115000"/>
              </a:lnSpc>
              <a:spcBef>
                <a:spcPts val="0"/>
              </a:spcBef>
              <a:spcAft>
                <a:spcPts val="0"/>
              </a:spcAft>
              <a:buClr>
                <a:schemeClr val="lt1"/>
              </a:buClr>
              <a:buSzPts val="1600"/>
              <a:buChar char="●"/>
            </a:pPr>
            <a:r>
              <a:rPr lang="en" sz="1600">
                <a:solidFill>
                  <a:schemeClr val="lt1"/>
                </a:solidFill>
              </a:rPr>
              <a:t>Three things you can do in your business to be </a:t>
            </a:r>
            <a:r>
              <a:rPr b="1" lang="en" sz="1600">
                <a:solidFill>
                  <a:schemeClr val="lt1"/>
                </a:solidFill>
              </a:rPr>
              <a:t>prepared </a:t>
            </a:r>
            <a:r>
              <a:rPr lang="en" sz="1600">
                <a:solidFill>
                  <a:schemeClr val="lt1"/>
                </a:solidFill>
              </a:rPr>
              <a:t>for the financing you can access.</a:t>
            </a:r>
            <a:endParaRPr sz="1600">
              <a:solidFill>
                <a:schemeClr val="lt1"/>
              </a:solidFill>
            </a:endParaRPr>
          </a:p>
          <a:p>
            <a:pPr indent="-330200" lvl="1" marL="914400" marR="0" rtl="0" algn="l">
              <a:lnSpc>
                <a:spcPct val="115000"/>
              </a:lnSpc>
              <a:spcBef>
                <a:spcPts val="0"/>
              </a:spcBef>
              <a:spcAft>
                <a:spcPts val="0"/>
              </a:spcAft>
              <a:buClr>
                <a:schemeClr val="lt1"/>
              </a:buClr>
              <a:buSzPts val="1600"/>
              <a:buChar char="○"/>
            </a:pPr>
            <a:r>
              <a:rPr lang="en" sz="1600">
                <a:solidFill>
                  <a:schemeClr val="lt1"/>
                </a:solidFill>
              </a:rPr>
              <a:t>To get this done, check the documentation requirements of potential funders and make a list of what you should get done to apply for this type of financing.</a:t>
            </a:r>
            <a:endParaRPr sz="1600">
              <a:solidFill>
                <a:schemeClr val="lt1"/>
              </a:solidFill>
            </a:endParaRPr>
          </a:p>
        </p:txBody>
      </p:sp>
      <p:pic>
        <p:nvPicPr>
          <p:cNvPr id="653" name="Google Shape;653;p72"/>
          <p:cNvPicPr preferRelativeResize="0"/>
          <p:nvPr/>
        </p:nvPicPr>
        <p:blipFill>
          <a:blip r:embed="rId3">
            <a:alphaModFix/>
          </a:blip>
          <a:stretch>
            <a:fillRect/>
          </a:stretch>
        </p:blipFill>
        <p:spPr>
          <a:xfrm>
            <a:off x="7264025" y="80175"/>
            <a:ext cx="1765400" cy="794426"/>
          </a:xfrm>
          <a:prstGeom prst="rect">
            <a:avLst/>
          </a:prstGeom>
          <a:noFill/>
          <a:ln>
            <a:noFill/>
          </a:ln>
        </p:spPr>
      </p:pic>
      <p:sp>
        <p:nvSpPr>
          <p:cNvPr id="654" name="Google Shape;654;p72"/>
          <p:cNvSpPr txBox="1"/>
          <p:nvPr>
            <p:ph idx="4294967295" type="sldNum"/>
          </p:nvPr>
        </p:nvSpPr>
        <p:spPr>
          <a:xfrm>
            <a:off x="42708" y="4787992"/>
            <a:ext cx="5487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solidFill>
                <a:schemeClr val="lt1"/>
              </a:solidFill>
              <a:latin typeface="Helvetica Neue"/>
              <a:ea typeface="Helvetica Neue"/>
              <a:cs typeface="Helvetica Neue"/>
              <a:sym typeface="Helvetica Neue"/>
            </a:endParaRPr>
          </a:p>
        </p:txBody>
      </p:sp>
      <p:sp>
        <p:nvSpPr>
          <p:cNvPr id="655" name="Google Shape;655;p72"/>
          <p:cNvSpPr txBox="1"/>
          <p:nvPr>
            <p:ph idx="4294967295" type="sldNum"/>
          </p:nvPr>
        </p:nvSpPr>
        <p:spPr>
          <a:xfrm>
            <a:off x="484354" y="4788000"/>
            <a:ext cx="25041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Helvetica Neue"/>
                <a:ea typeface="Helvetica Neue"/>
                <a:cs typeface="Helvetica Neue"/>
                <a:sym typeface="Helvetica Neue"/>
              </a:rPr>
              <a:t>Launch League | Let’s Talk Financing!</a:t>
            </a:r>
            <a:endParaRPr>
              <a:solidFill>
                <a:schemeClr val="lt1"/>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59" name="Shape 659"/>
        <p:cNvGrpSpPr/>
        <p:nvPr/>
      </p:nvGrpSpPr>
      <p:grpSpPr>
        <a:xfrm>
          <a:off x="0" y="0"/>
          <a:ext cx="0" cy="0"/>
          <a:chOff x="0" y="0"/>
          <a:chExt cx="0" cy="0"/>
        </a:xfrm>
      </p:grpSpPr>
      <p:sp>
        <p:nvSpPr>
          <p:cNvPr id="660" name="Google Shape;660;p73"/>
          <p:cNvSpPr txBox="1"/>
          <p:nvPr>
            <p:ph idx="4294967295" type="title"/>
          </p:nvPr>
        </p:nvSpPr>
        <p:spPr>
          <a:xfrm>
            <a:off x="254450" y="186738"/>
            <a:ext cx="6612300" cy="409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What are different </a:t>
            </a:r>
            <a:r>
              <a:rPr lang="en">
                <a:solidFill>
                  <a:schemeClr val="lt1"/>
                </a:solidFill>
              </a:rPr>
              <a:t>funders</a:t>
            </a:r>
            <a:r>
              <a:rPr lang="en">
                <a:solidFill>
                  <a:schemeClr val="lt1"/>
                </a:solidFill>
              </a:rPr>
              <a:t> looking for?</a:t>
            </a:r>
            <a:endParaRPr>
              <a:solidFill>
                <a:schemeClr val="lt1"/>
              </a:solidFill>
            </a:endParaRPr>
          </a:p>
        </p:txBody>
      </p:sp>
      <p:sp>
        <p:nvSpPr>
          <p:cNvPr id="661" name="Google Shape;661;p73"/>
          <p:cNvSpPr txBox="1"/>
          <p:nvPr>
            <p:ph idx="4294967295" type="body"/>
          </p:nvPr>
        </p:nvSpPr>
        <p:spPr>
          <a:xfrm>
            <a:off x="254450" y="783775"/>
            <a:ext cx="4260300" cy="4223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1200">
                <a:solidFill>
                  <a:schemeClr val="lt1"/>
                </a:solidFill>
                <a:latin typeface="Helvetica Neue"/>
                <a:ea typeface="Helvetica Neue"/>
                <a:cs typeface="Helvetica Neue"/>
                <a:sym typeface="Helvetica Neue"/>
              </a:rPr>
              <a:t>Debt funders:</a:t>
            </a:r>
            <a:endParaRPr b="1" sz="1200">
              <a:solidFill>
                <a:schemeClr val="lt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200">
                <a:solidFill>
                  <a:schemeClr val="lt1"/>
                </a:solidFill>
                <a:latin typeface="Helvetica Neue"/>
                <a:ea typeface="Helvetica Neue"/>
                <a:cs typeface="Helvetica Neue"/>
                <a:sym typeface="Helvetica Neue"/>
              </a:rPr>
              <a:t>Debt funders</a:t>
            </a:r>
            <a:r>
              <a:rPr lang="en" sz="1200">
                <a:solidFill>
                  <a:schemeClr val="lt1"/>
                </a:solidFill>
              </a:rPr>
              <a:t> </a:t>
            </a:r>
            <a:r>
              <a:rPr lang="en" sz="1200">
                <a:solidFill>
                  <a:schemeClr val="lt1"/>
                </a:solidFill>
                <a:latin typeface="Helvetica Neue"/>
                <a:ea typeface="Helvetica Neue"/>
                <a:cs typeface="Helvetica Neue"/>
                <a:sym typeface="Helvetica Neue"/>
              </a:rPr>
              <a:t>make money by generating interest from loans that they issue. The interest usually depends on how long the </a:t>
            </a:r>
            <a:r>
              <a:rPr lang="en" sz="1200">
                <a:solidFill>
                  <a:schemeClr val="lt1"/>
                </a:solidFill>
              </a:rPr>
              <a:t>financing</a:t>
            </a:r>
            <a:r>
              <a:rPr lang="en" sz="1200">
                <a:solidFill>
                  <a:schemeClr val="lt1"/>
                </a:solidFill>
                <a:latin typeface="Helvetica Neue"/>
                <a:ea typeface="Helvetica Neue"/>
                <a:cs typeface="Helvetica Neue"/>
                <a:sym typeface="Helvetica Neue"/>
              </a:rPr>
              <a:t> is for and how risky it is to lend to a company. </a:t>
            </a:r>
            <a:endParaRPr sz="1200">
              <a:solidFill>
                <a:schemeClr val="lt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b="1" lang="en" sz="1200">
                <a:solidFill>
                  <a:schemeClr val="lt1"/>
                </a:solidFill>
              </a:rPr>
              <a:t>General things to note</a:t>
            </a:r>
            <a:endParaRPr b="1" sz="1200">
              <a:solidFill>
                <a:schemeClr val="lt1"/>
              </a:solidFill>
            </a:endParaRPr>
          </a:p>
          <a:p>
            <a:pPr indent="-304800" lvl="0" marL="457200" rtl="0" algn="l">
              <a:lnSpc>
                <a:spcPct val="115000"/>
              </a:lnSpc>
              <a:spcBef>
                <a:spcPts val="1200"/>
              </a:spcBef>
              <a:spcAft>
                <a:spcPts val="0"/>
              </a:spcAft>
              <a:buClr>
                <a:schemeClr val="lt1"/>
              </a:buClr>
              <a:buSzPts val="1200"/>
              <a:buChar char="●"/>
            </a:pPr>
            <a:r>
              <a:rPr lang="en" sz="1200">
                <a:solidFill>
                  <a:schemeClr val="lt1"/>
                </a:solidFill>
              </a:rPr>
              <a:t>A business must be </a:t>
            </a:r>
            <a:r>
              <a:rPr lang="en" sz="1200">
                <a:solidFill>
                  <a:schemeClr val="lt1"/>
                </a:solidFill>
                <a:latin typeface="Helvetica Neue"/>
                <a:ea typeface="Helvetica Neue"/>
                <a:cs typeface="Helvetica Neue"/>
                <a:sym typeface="Helvetica Neue"/>
              </a:rPr>
              <a:t>generating revenue, often above R1 million per year, or </a:t>
            </a:r>
            <a:r>
              <a:rPr lang="en" sz="1200">
                <a:solidFill>
                  <a:schemeClr val="lt1"/>
                </a:solidFill>
              </a:rPr>
              <a:t>h</a:t>
            </a:r>
            <a:r>
              <a:rPr lang="en" sz="1200">
                <a:solidFill>
                  <a:schemeClr val="lt1"/>
                </a:solidFill>
                <a:latin typeface="Helvetica Neue"/>
                <a:ea typeface="Helvetica Neue"/>
                <a:cs typeface="Helvetica Neue"/>
                <a:sym typeface="Helvetica Neue"/>
              </a:rPr>
              <a:t>ave an asset that they can use for surety. </a:t>
            </a:r>
            <a:endParaRPr sz="1200">
              <a:solidFill>
                <a:schemeClr val="lt1"/>
              </a:solidFill>
            </a:endParaRPr>
          </a:p>
          <a:p>
            <a:pPr indent="-304800" lvl="0" marL="457200" rtl="0" algn="l">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Debt funders do not take any stake in the business, but will be the first to be paid out if the </a:t>
            </a:r>
            <a:r>
              <a:rPr lang="en" sz="1200">
                <a:solidFill>
                  <a:schemeClr val="lt1"/>
                </a:solidFill>
                <a:latin typeface="Helvetica Neue"/>
                <a:ea typeface="Helvetica Neue"/>
                <a:cs typeface="Helvetica Neue"/>
                <a:sym typeface="Helvetica Neue"/>
              </a:rPr>
              <a:t>company fails.</a:t>
            </a:r>
            <a:r>
              <a:rPr lang="en" sz="1200">
                <a:solidFill>
                  <a:schemeClr val="lt1"/>
                </a:solidFill>
                <a:latin typeface="Helvetica Neue"/>
                <a:ea typeface="Helvetica Neue"/>
                <a:cs typeface="Helvetica Neue"/>
                <a:sym typeface="Helvetica Neue"/>
              </a:rPr>
              <a:t> </a:t>
            </a:r>
            <a:endParaRPr sz="1200">
              <a:solidFill>
                <a:schemeClr val="lt1"/>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Failure to pay a secured loan will  mean that they will </a:t>
            </a:r>
            <a:r>
              <a:rPr lang="en" sz="1200">
                <a:solidFill>
                  <a:schemeClr val="lt1"/>
                </a:solidFill>
                <a:latin typeface="Helvetica Neue"/>
                <a:ea typeface="Helvetica Neue"/>
                <a:cs typeface="Helvetica Neue"/>
                <a:sym typeface="Helvetica Neue"/>
              </a:rPr>
              <a:t>repossess</a:t>
            </a:r>
            <a:r>
              <a:rPr lang="en" sz="1200">
                <a:solidFill>
                  <a:schemeClr val="lt1"/>
                </a:solidFill>
                <a:latin typeface="Helvetica Neue"/>
                <a:ea typeface="Helvetica Neue"/>
                <a:cs typeface="Helvetica Neue"/>
                <a:sym typeface="Helvetica Neue"/>
              </a:rPr>
              <a:t> the asset that it is linked to. </a:t>
            </a:r>
            <a:endParaRPr sz="1200">
              <a:solidFill>
                <a:schemeClr val="lt1"/>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chemeClr val="lt1"/>
              </a:buClr>
              <a:buSzPts val="1200"/>
              <a:buFont typeface="Helvetica Neue"/>
              <a:buChar char="●"/>
            </a:pPr>
            <a:r>
              <a:rPr lang="en" sz="1200">
                <a:solidFill>
                  <a:schemeClr val="lt1"/>
                </a:solidFill>
              </a:rPr>
              <a:t>I</a:t>
            </a:r>
            <a:r>
              <a:rPr lang="en" sz="1200">
                <a:solidFill>
                  <a:schemeClr val="lt1"/>
                </a:solidFill>
                <a:latin typeface="Helvetica Neue"/>
                <a:ea typeface="Helvetica Neue"/>
                <a:cs typeface="Helvetica Neue"/>
                <a:sym typeface="Helvetica Neue"/>
              </a:rPr>
              <a:t>mportant </a:t>
            </a:r>
            <a:r>
              <a:rPr lang="en" sz="1200">
                <a:solidFill>
                  <a:schemeClr val="lt1"/>
                </a:solidFill>
              </a:rPr>
              <a:t>to</a:t>
            </a:r>
            <a:r>
              <a:rPr lang="en" sz="1200">
                <a:solidFill>
                  <a:schemeClr val="lt1"/>
                </a:solidFill>
                <a:latin typeface="Helvetica Neue"/>
                <a:ea typeface="Helvetica Neue"/>
                <a:cs typeface="Helvetica Neue"/>
                <a:sym typeface="Helvetica Neue"/>
              </a:rPr>
              <a:t> understand the terms of any debt and that </a:t>
            </a:r>
            <a:r>
              <a:rPr lang="en" sz="1200">
                <a:solidFill>
                  <a:schemeClr val="lt1"/>
                </a:solidFill>
              </a:rPr>
              <a:t>to </a:t>
            </a:r>
            <a:r>
              <a:rPr lang="en" sz="1200">
                <a:solidFill>
                  <a:schemeClr val="lt1"/>
                </a:solidFill>
                <a:latin typeface="Helvetica Neue"/>
                <a:ea typeface="Helvetica Neue"/>
                <a:cs typeface="Helvetica Neue"/>
                <a:sym typeface="Helvetica Neue"/>
              </a:rPr>
              <a:t>have a plan in place to make repayments.</a:t>
            </a:r>
            <a:endParaRPr sz="1200">
              <a:solidFill>
                <a:schemeClr val="lt1"/>
              </a:solidFill>
              <a:latin typeface="Helvetica Neue"/>
              <a:ea typeface="Helvetica Neue"/>
              <a:cs typeface="Helvetica Neue"/>
              <a:sym typeface="Helvetica Neue"/>
            </a:endParaRPr>
          </a:p>
        </p:txBody>
      </p:sp>
      <p:sp>
        <p:nvSpPr>
          <p:cNvPr id="662" name="Google Shape;662;p73"/>
          <p:cNvSpPr txBox="1"/>
          <p:nvPr>
            <p:ph idx="4294967295" type="body"/>
          </p:nvPr>
        </p:nvSpPr>
        <p:spPr>
          <a:xfrm>
            <a:off x="4803525" y="783775"/>
            <a:ext cx="4260300" cy="42246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600"/>
              </a:spcBef>
              <a:spcAft>
                <a:spcPts val="0"/>
              </a:spcAft>
              <a:buNone/>
            </a:pPr>
            <a:r>
              <a:rPr b="1" lang="en" sz="1200">
                <a:solidFill>
                  <a:schemeClr val="lt1"/>
                </a:solidFill>
                <a:latin typeface="Helvetica Neue"/>
                <a:ea typeface="Helvetica Neue"/>
                <a:cs typeface="Helvetica Neue"/>
                <a:sym typeface="Helvetica Neue"/>
              </a:rPr>
              <a:t>Equity funders:</a:t>
            </a:r>
            <a:endParaRPr b="1" sz="1200">
              <a:solidFill>
                <a:schemeClr val="lt1"/>
              </a:solidFill>
              <a:latin typeface="Helvetica Neue"/>
              <a:ea typeface="Helvetica Neue"/>
              <a:cs typeface="Helvetica Neue"/>
              <a:sym typeface="Helvetica Neue"/>
            </a:endParaRPr>
          </a:p>
          <a:p>
            <a:pPr indent="0" lvl="0" marL="0" marR="0" rtl="0" algn="l">
              <a:lnSpc>
                <a:spcPct val="115000"/>
              </a:lnSpc>
              <a:spcBef>
                <a:spcPts val="600"/>
              </a:spcBef>
              <a:spcAft>
                <a:spcPts val="0"/>
              </a:spcAft>
              <a:buNone/>
            </a:pPr>
            <a:r>
              <a:rPr lang="en" sz="1200">
                <a:solidFill>
                  <a:schemeClr val="lt1"/>
                </a:solidFill>
                <a:latin typeface="Helvetica Neue"/>
                <a:ea typeface="Helvetica Neue"/>
                <a:cs typeface="Helvetica Neue"/>
                <a:sym typeface="Helvetica Neue"/>
              </a:rPr>
              <a:t>Equity funders provide </a:t>
            </a:r>
            <a:r>
              <a:rPr lang="en" sz="1200">
                <a:solidFill>
                  <a:schemeClr val="lt1"/>
                </a:solidFill>
              </a:rPr>
              <a:t>financing</a:t>
            </a:r>
            <a:r>
              <a:rPr lang="en" sz="1200">
                <a:solidFill>
                  <a:schemeClr val="lt1"/>
                </a:solidFill>
                <a:latin typeface="Helvetica Neue"/>
                <a:ea typeface="Helvetica Neue"/>
                <a:cs typeface="Helvetica Neue"/>
                <a:sym typeface="Helvetica Neue"/>
              </a:rPr>
              <a:t> to a business in exchange for a part ownership of this business. </a:t>
            </a:r>
            <a:endParaRPr sz="1200">
              <a:solidFill>
                <a:schemeClr val="lt1"/>
              </a:solidFill>
              <a:latin typeface="Helvetica Neue"/>
              <a:ea typeface="Helvetica Neue"/>
              <a:cs typeface="Helvetica Neue"/>
              <a:sym typeface="Helvetica Neue"/>
            </a:endParaRPr>
          </a:p>
          <a:p>
            <a:pPr indent="0" lvl="0" marL="0" marR="0" rtl="0" algn="l">
              <a:lnSpc>
                <a:spcPct val="115000"/>
              </a:lnSpc>
              <a:spcBef>
                <a:spcPts val="600"/>
              </a:spcBef>
              <a:spcAft>
                <a:spcPts val="0"/>
              </a:spcAft>
              <a:buNone/>
            </a:pPr>
            <a:r>
              <a:rPr b="1" lang="en" sz="1200">
                <a:solidFill>
                  <a:schemeClr val="lt1"/>
                </a:solidFill>
              </a:rPr>
              <a:t>General things to note</a:t>
            </a:r>
            <a:endParaRPr b="1" sz="1200">
              <a:solidFill>
                <a:schemeClr val="lt1"/>
              </a:solidFill>
            </a:endParaRPr>
          </a:p>
          <a:p>
            <a:pPr indent="-304800" lvl="0" marL="457200" marR="0" rtl="0" algn="l">
              <a:lnSpc>
                <a:spcPct val="115000"/>
              </a:lnSpc>
              <a:spcBef>
                <a:spcPts val="600"/>
              </a:spcBef>
              <a:spcAft>
                <a:spcPts val="0"/>
              </a:spcAft>
              <a:buClr>
                <a:schemeClr val="lt1"/>
              </a:buClr>
              <a:buSzPts val="1200"/>
              <a:buFont typeface="Helvetica Neue"/>
              <a:buChar char="●"/>
            </a:pPr>
            <a:r>
              <a:rPr lang="en" sz="1200">
                <a:solidFill>
                  <a:schemeClr val="lt1"/>
                </a:solidFill>
                <a:latin typeface="Helvetica Neue"/>
                <a:ea typeface="Helvetica Neue"/>
                <a:cs typeface="Helvetica Neue"/>
                <a:sym typeface="Helvetica Neue"/>
              </a:rPr>
              <a:t>They are also likely to have some influence on business decisions, depending on the size of ownership and the agreement between the shareholders.</a:t>
            </a:r>
            <a:endParaRPr sz="1200">
              <a:solidFill>
                <a:schemeClr val="lt1"/>
              </a:solidFill>
              <a:latin typeface="Helvetica Neue"/>
              <a:ea typeface="Helvetica Neue"/>
              <a:cs typeface="Helvetica Neue"/>
              <a:sym typeface="Helvetica Neue"/>
            </a:endParaRPr>
          </a:p>
          <a:p>
            <a:pPr indent="-304800" lvl="0" marL="457200" marR="0" rtl="0" algn="l">
              <a:lnSpc>
                <a:spcPct val="115000"/>
              </a:lnSpc>
              <a:spcBef>
                <a:spcPts val="0"/>
              </a:spcBef>
              <a:spcAft>
                <a:spcPts val="0"/>
              </a:spcAft>
              <a:buClr>
                <a:schemeClr val="lt1"/>
              </a:buClr>
              <a:buSzPts val="1200"/>
              <a:buChar char="●"/>
            </a:pPr>
            <a:r>
              <a:rPr lang="en" sz="1200">
                <a:solidFill>
                  <a:schemeClr val="lt1"/>
                </a:solidFill>
              </a:rPr>
              <a:t>M</a:t>
            </a:r>
            <a:r>
              <a:rPr lang="en" sz="1200">
                <a:solidFill>
                  <a:schemeClr val="lt1"/>
                </a:solidFill>
                <a:latin typeface="Helvetica Neue"/>
                <a:ea typeface="Helvetica Neue"/>
                <a:cs typeface="Helvetica Neue"/>
                <a:sym typeface="Helvetica Neue"/>
              </a:rPr>
              <a:t>aking an equity investment </a:t>
            </a:r>
            <a:r>
              <a:rPr lang="en" sz="1200">
                <a:solidFill>
                  <a:schemeClr val="lt1"/>
                </a:solidFill>
              </a:rPr>
              <a:t>means </a:t>
            </a:r>
            <a:r>
              <a:rPr lang="en" sz="1200">
                <a:solidFill>
                  <a:schemeClr val="lt1"/>
                </a:solidFill>
                <a:latin typeface="Helvetica Neue"/>
                <a:ea typeface="Helvetica Neue"/>
                <a:cs typeface="Helvetica Neue"/>
                <a:sym typeface="Helvetica Neue"/>
              </a:rPr>
              <a:t>taking a higher risk than someone providing debt </a:t>
            </a:r>
            <a:r>
              <a:rPr lang="en" sz="1200">
                <a:solidFill>
                  <a:schemeClr val="lt1"/>
                </a:solidFill>
              </a:rPr>
              <a:t>financing</a:t>
            </a:r>
            <a:r>
              <a:rPr lang="en" sz="1200">
                <a:solidFill>
                  <a:schemeClr val="lt1"/>
                </a:solidFill>
                <a:latin typeface="Helvetica Neue"/>
                <a:ea typeface="Helvetica Neue"/>
                <a:cs typeface="Helvetica Neue"/>
                <a:sym typeface="Helvetica Neue"/>
              </a:rPr>
              <a:t>. </a:t>
            </a:r>
            <a:r>
              <a:rPr lang="en" sz="1200">
                <a:solidFill>
                  <a:schemeClr val="lt1"/>
                </a:solidFill>
              </a:rPr>
              <a:t>This means they</a:t>
            </a:r>
            <a:r>
              <a:rPr lang="en" sz="1200">
                <a:solidFill>
                  <a:schemeClr val="lt1"/>
                </a:solidFill>
                <a:latin typeface="Helvetica Neue"/>
                <a:ea typeface="Helvetica Neue"/>
                <a:cs typeface="Helvetica Neue"/>
                <a:sym typeface="Helvetica Neue"/>
              </a:rPr>
              <a:t> are often looking for a higher return</a:t>
            </a:r>
            <a:endParaRPr sz="1200">
              <a:solidFill>
                <a:schemeClr val="lt1"/>
              </a:solidFill>
              <a:latin typeface="Helvetica Neue"/>
              <a:ea typeface="Helvetica Neue"/>
              <a:cs typeface="Helvetica Neue"/>
              <a:sym typeface="Helvetica Neue"/>
            </a:endParaRPr>
          </a:p>
          <a:p>
            <a:pPr indent="-304800" lvl="0" marL="457200" marR="0" rtl="0" algn="l">
              <a:lnSpc>
                <a:spcPct val="115000"/>
              </a:lnSpc>
              <a:spcBef>
                <a:spcPts val="0"/>
              </a:spcBef>
              <a:spcAft>
                <a:spcPts val="0"/>
              </a:spcAft>
              <a:buClr>
                <a:schemeClr val="lt1"/>
              </a:buClr>
              <a:buSzPts val="1200"/>
              <a:buChar char="●"/>
            </a:pPr>
            <a:r>
              <a:rPr lang="en" sz="1200">
                <a:solidFill>
                  <a:schemeClr val="lt1"/>
                </a:solidFill>
              </a:rPr>
              <a:t>I</a:t>
            </a:r>
            <a:r>
              <a:rPr lang="en" sz="1200">
                <a:solidFill>
                  <a:schemeClr val="lt1"/>
                </a:solidFill>
                <a:latin typeface="Helvetica Neue"/>
                <a:ea typeface="Helvetica Neue"/>
                <a:cs typeface="Helvetica Neue"/>
                <a:sym typeface="Helvetica Neue"/>
              </a:rPr>
              <a:t>t is important to show an equity investor that the business will make returns, either in terms of growing bigger or sharing profits with them. </a:t>
            </a:r>
            <a:endParaRPr sz="1200">
              <a:solidFill>
                <a:schemeClr val="lt1"/>
              </a:solidFill>
              <a:latin typeface="Helvetica Neue"/>
              <a:ea typeface="Helvetica Neue"/>
              <a:cs typeface="Helvetica Neue"/>
              <a:sym typeface="Helvetica Neue"/>
            </a:endParaRPr>
          </a:p>
          <a:p>
            <a:pPr indent="-304800" lvl="0" marL="457200" marR="0" rtl="0" algn="l">
              <a:lnSpc>
                <a:spcPct val="115000"/>
              </a:lnSpc>
              <a:spcBef>
                <a:spcPts val="0"/>
              </a:spcBef>
              <a:spcAft>
                <a:spcPts val="0"/>
              </a:spcAft>
              <a:buClr>
                <a:schemeClr val="lt1"/>
              </a:buClr>
              <a:buSzPts val="1200"/>
              <a:buChar char="●"/>
            </a:pPr>
            <a:r>
              <a:rPr lang="en" sz="1200">
                <a:solidFill>
                  <a:schemeClr val="lt1"/>
                </a:solidFill>
                <a:latin typeface="Helvetica Neue"/>
                <a:ea typeface="Helvetica Neue"/>
                <a:cs typeface="Helvetica Neue"/>
                <a:sym typeface="Helvetica Neue"/>
              </a:rPr>
              <a:t>An equity investment usually takes longer to conclude, as the investor needs to do a proper due diligence on the business.</a:t>
            </a:r>
            <a:endParaRPr sz="1200">
              <a:solidFill>
                <a:schemeClr val="lt1"/>
              </a:solidFill>
              <a:latin typeface="Helvetica Neue"/>
              <a:ea typeface="Helvetica Neue"/>
              <a:cs typeface="Helvetica Neue"/>
              <a:sym typeface="Helvetica Neue"/>
            </a:endParaRPr>
          </a:p>
        </p:txBody>
      </p:sp>
      <p:pic>
        <p:nvPicPr>
          <p:cNvPr id="663" name="Google Shape;663;p73"/>
          <p:cNvPicPr preferRelativeResize="0"/>
          <p:nvPr/>
        </p:nvPicPr>
        <p:blipFill>
          <a:blip r:embed="rId3">
            <a:alphaModFix/>
          </a:blip>
          <a:stretch>
            <a:fillRect/>
          </a:stretch>
        </p:blipFill>
        <p:spPr>
          <a:xfrm>
            <a:off x="7264025" y="80175"/>
            <a:ext cx="1765400" cy="794426"/>
          </a:xfrm>
          <a:prstGeom prst="rect">
            <a:avLst/>
          </a:prstGeom>
          <a:noFill/>
          <a:ln>
            <a:noFill/>
          </a:ln>
        </p:spPr>
      </p:pic>
      <p:sp>
        <p:nvSpPr>
          <p:cNvPr id="664" name="Google Shape;664;p73"/>
          <p:cNvSpPr txBox="1"/>
          <p:nvPr>
            <p:ph idx="4294967295" type="sldNum"/>
          </p:nvPr>
        </p:nvSpPr>
        <p:spPr>
          <a:xfrm>
            <a:off x="42708" y="4787992"/>
            <a:ext cx="5487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solidFill>
                <a:schemeClr val="lt1"/>
              </a:solidFill>
              <a:latin typeface="Helvetica Neue"/>
              <a:ea typeface="Helvetica Neue"/>
              <a:cs typeface="Helvetica Neue"/>
              <a:sym typeface="Helvetica Neue"/>
            </a:endParaRPr>
          </a:p>
        </p:txBody>
      </p:sp>
      <p:sp>
        <p:nvSpPr>
          <p:cNvPr id="665" name="Google Shape;665;p73"/>
          <p:cNvSpPr txBox="1"/>
          <p:nvPr>
            <p:ph idx="4294967295" type="sldNum"/>
          </p:nvPr>
        </p:nvSpPr>
        <p:spPr>
          <a:xfrm>
            <a:off x="484354" y="4788000"/>
            <a:ext cx="2504100" cy="393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Helvetica Neue"/>
                <a:ea typeface="Helvetica Neue"/>
                <a:cs typeface="Helvetica Neue"/>
                <a:sym typeface="Helvetica Neue"/>
              </a:rPr>
              <a:t>Launch League | Let’s Talk Financing!</a:t>
            </a:r>
            <a:endParaRPr>
              <a:solidFill>
                <a:schemeClr val="lt1"/>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69" name="Shape 669"/>
        <p:cNvGrpSpPr/>
        <p:nvPr/>
      </p:nvGrpSpPr>
      <p:grpSpPr>
        <a:xfrm>
          <a:off x="0" y="0"/>
          <a:ext cx="0" cy="0"/>
          <a:chOff x="0" y="0"/>
          <a:chExt cx="0" cy="0"/>
        </a:xfrm>
      </p:grpSpPr>
      <p:sp>
        <p:nvSpPr>
          <p:cNvPr id="670" name="Google Shape;670;p74"/>
          <p:cNvSpPr txBox="1"/>
          <p:nvPr>
            <p:ph type="ctrTitle"/>
          </p:nvPr>
        </p:nvSpPr>
        <p:spPr>
          <a:xfrm>
            <a:off x="316125" y="65600"/>
            <a:ext cx="3522300" cy="1078800"/>
          </a:xfrm>
          <a:prstGeom prst="rect">
            <a:avLst/>
          </a:prstGeom>
          <a:noFill/>
        </p:spPr>
        <p:txBody>
          <a:bodyPr anchorCtr="0" anchor="b" bIns="91425" lIns="91425" spcFirstLastPara="1" rIns="91425" wrap="square" tIns="91425">
            <a:normAutofit/>
          </a:bodyPr>
          <a:lstStyle/>
          <a:p>
            <a:pPr indent="0" lvl="0" marL="0" rtl="0" algn="l">
              <a:spcBef>
                <a:spcPts val="0"/>
              </a:spcBef>
              <a:spcAft>
                <a:spcPts val="0"/>
              </a:spcAft>
              <a:buNone/>
            </a:pPr>
            <a:r>
              <a:rPr lang="en" sz="2200">
                <a:latin typeface="Helvetica Neue"/>
                <a:ea typeface="Helvetica Neue"/>
                <a:cs typeface="Helvetica Neue"/>
                <a:sym typeface="Helvetica Neue"/>
              </a:rPr>
              <a:t>Documents and </a:t>
            </a:r>
            <a:r>
              <a:rPr lang="en" sz="2200">
                <a:latin typeface="Helvetica Neue"/>
                <a:ea typeface="Helvetica Neue"/>
                <a:cs typeface="Helvetica Neue"/>
                <a:sym typeface="Helvetica Neue"/>
              </a:rPr>
              <a:t>application</a:t>
            </a:r>
            <a:r>
              <a:rPr lang="en" sz="2200">
                <a:latin typeface="Helvetica Neue"/>
                <a:ea typeface="Helvetica Neue"/>
                <a:cs typeface="Helvetica Neue"/>
                <a:sym typeface="Helvetica Neue"/>
              </a:rPr>
              <a:t> requirements</a:t>
            </a:r>
            <a:endParaRPr sz="2200">
              <a:latin typeface="Helvetica Neue"/>
              <a:ea typeface="Helvetica Neue"/>
              <a:cs typeface="Helvetica Neue"/>
              <a:sym typeface="Helvetica Neue"/>
            </a:endParaRPr>
          </a:p>
        </p:txBody>
      </p:sp>
      <p:sp>
        <p:nvSpPr>
          <p:cNvPr id="671" name="Google Shape;671;p74"/>
          <p:cNvSpPr txBox="1"/>
          <p:nvPr>
            <p:ph idx="1" type="subTitle"/>
          </p:nvPr>
        </p:nvSpPr>
        <p:spPr>
          <a:xfrm>
            <a:off x="316125" y="1291450"/>
            <a:ext cx="3930600" cy="33618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200">
                <a:solidFill>
                  <a:schemeClr val="dk1"/>
                </a:solidFill>
                <a:latin typeface="Helvetica Neue"/>
                <a:ea typeface="Helvetica Neue"/>
                <a:cs typeface="Helvetica Neue"/>
                <a:sym typeface="Helvetica Neue"/>
              </a:rPr>
              <a:t>Before providing finance, a funder will require various documents to check if the business is legitimate and that assess the risks of lending or investing in that business.</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1000"/>
              </a:spcBef>
              <a:spcAft>
                <a:spcPts val="0"/>
              </a:spcAft>
              <a:buNone/>
            </a:pPr>
            <a:r>
              <a:rPr lang="en" sz="1200">
                <a:solidFill>
                  <a:schemeClr val="dk1"/>
                </a:solidFill>
                <a:latin typeface="Helvetica Neue"/>
                <a:ea typeface="Helvetica Neue"/>
                <a:cs typeface="Helvetica Neue"/>
                <a:sym typeface="Helvetica Neue"/>
              </a:rPr>
              <a:t>Debt funders will typically need less documentation, as </a:t>
            </a:r>
            <a:r>
              <a:rPr lang="en" sz="1200">
                <a:solidFill>
                  <a:schemeClr val="dk1"/>
                </a:solidFill>
              </a:rPr>
              <a:t>cash flow</a:t>
            </a:r>
            <a:r>
              <a:rPr lang="en" sz="1200">
                <a:solidFill>
                  <a:schemeClr val="dk1"/>
                </a:solidFill>
                <a:latin typeface="Helvetica Neue"/>
                <a:ea typeface="Helvetica Neue"/>
                <a:cs typeface="Helvetica Neue"/>
                <a:sym typeface="Helvetica Neue"/>
              </a:rPr>
              <a:t> and financial position are more important to them. Many debt funders will typically ask for cash flow statements or bank statements or evidence of contracts.</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1000"/>
              </a:spcBef>
              <a:spcAft>
                <a:spcPts val="1000"/>
              </a:spcAft>
              <a:buNone/>
            </a:pPr>
            <a:r>
              <a:rPr lang="en" sz="1200">
                <a:solidFill>
                  <a:schemeClr val="dk1"/>
                </a:solidFill>
                <a:latin typeface="Helvetica Neue"/>
                <a:ea typeface="Helvetica Neue"/>
                <a:cs typeface="Helvetica Neue"/>
                <a:sym typeface="Helvetica Neue"/>
              </a:rPr>
              <a:t>Equity funders will require different documentation based on the size and stage of investment into a company. The assessment that equity investors undergo is called due diligence and is usually much more </a:t>
            </a:r>
            <a:r>
              <a:rPr lang="en" sz="1200">
                <a:solidFill>
                  <a:schemeClr val="dk1"/>
                </a:solidFill>
                <a:latin typeface="Helvetica Neue"/>
                <a:ea typeface="Helvetica Neue"/>
                <a:cs typeface="Helvetica Neue"/>
                <a:sym typeface="Helvetica Neue"/>
              </a:rPr>
              <a:t>comprehensive</a:t>
            </a:r>
            <a:r>
              <a:rPr lang="en"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p:txBody>
      </p:sp>
      <p:sp>
        <p:nvSpPr>
          <p:cNvPr id="672" name="Google Shape;672;p74"/>
          <p:cNvSpPr txBox="1"/>
          <p:nvPr>
            <p:ph idx="4294967295" type="body"/>
          </p:nvPr>
        </p:nvSpPr>
        <p:spPr>
          <a:xfrm>
            <a:off x="5445400" y="1318600"/>
            <a:ext cx="3392100" cy="3307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1500">
                <a:solidFill>
                  <a:schemeClr val="lt1"/>
                </a:solidFill>
                <a:latin typeface="Helvetica Neue"/>
                <a:ea typeface="Helvetica Neue"/>
                <a:cs typeface="Helvetica Neue"/>
                <a:sym typeface="Helvetica Neue"/>
              </a:rPr>
              <a:t>Examples of documents that might be needed:</a:t>
            </a:r>
            <a:endParaRPr sz="1500">
              <a:solidFill>
                <a:schemeClr val="lt1"/>
              </a:solidFill>
              <a:latin typeface="Helvetica Neue"/>
              <a:ea typeface="Helvetica Neue"/>
              <a:cs typeface="Helvetica Neue"/>
              <a:sym typeface="Helvetica Neue"/>
            </a:endParaRPr>
          </a:p>
          <a:p>
            <a:pPr indent="-309562" lvl="0" marL="457200" marR="0" rtl="0" algn="l">
              <a:lnSpc>
                <a:spcPct val="115000"/>
              </a:lnSpc>
              <a:spcBef>
                <a:spcPts val="1200"/>
              </a:spcBef>
              <a:spcAft>
                <a:spcPts val="0"/>
              </a:spcAft>
              <a:buClr>
                <a:schemeClr val="lt1"/>
              </a:buClr>
              <a:buSzPct val="100000"/>
              <a:buChar char="●"/>
            </a:pPr>
            <a:r>
              <a:rPr lang="en" sz="1500">
                <a:solidFill>
                  <a:schemeClr val="lt1"/>
                </a:solidFill>
              </a:rPr>
              <a:t>Registration documents</a:t>
            </a:r>
            <a:endParaRPr sz="1500">
              <a:solidFill>
                <a:schemeClr val="lt1"/>
              </a:solidFill>
            </a:endParaRPr>
          </a:p>
          <a:p>
            <a:pPr indent="-309562" lvl="0" marL="457200" marR="0" rtl="0" algn="l">
              <a:lnSpc>
                <a:spcPct val="115000"/>
              </a:lnSpc>
              <a:spcBef>
                <a:spcPts val="0"/>
              </a:spcBef>
              <a:spcAft>
                <a:spcPts val="0"/>
              </a:spcAft>
              <a:buClr>
                <a:schemeClr val="lt1"/>
              </a:buClr>
              <a:buSzPct val="100000"/>
              <a:buChar char="●"/>
            </a:pPr>
            <a:r>
              <a:rPr lang="en" sz="1500">
                <a:solidFill>
                  <a:schemeClr val="lt1"/>
                </a:solidFill>
              </a:rPr>
              <a:t>Tax clearance pin</a:t>
            </a:r>
            <a:endParaRPr sz="1500">
              <a:solidFill>
                <a:schemeClr val="lt1"/>
              </a:solidFill>
            </a:endParaRPr>
          </a:p>
          <a:p>
            <a:pPr indent="-309562" lvl="0" marL="457200" marR="0" rtl="0" algn="l">
              <a:lnSpc>
                <a:spcPct val="115000"/>
              </a:lnSpc>
              <a:spcBef>
                <a:spcPts val="0"/>
              </a:spcBef>
              <a:spcAft>
                <a:spcPts val="0"/>
              </a:spcAft>
              <a:buClr>
                <a:schemeClr val="lt1"/>
              </a:buClr>
              <a:buSzPct val="100000"/>
              <a:buChar char="●"/>
            </a:pPr>
            <a:r>
              <a:rPr lang="en" sz="1500">
                <a:solidFill>
                  <a:schemeClr val="lt1"/>
                </a:solidFill>
              </a:rPr>
              <a:t>3-6 months of bank statements</a:t>
            </a:r>
            <a:endParaRPr sz="1500">
              <a:solidFill>
                <a:schemeClr val="lt1"/>
              </a:solidFill>
            </a:endParaRPr>
          </a:p>
          <a:p>
            <a:pPr indent="-309562" lvl="0" marL="457200" marR="0" rtl="0" algn="l">
              <a:lnSpc>
                <a:spcPct val="115000"/>
              </a:lnSpc>
              <a:spcBef>
                <a:spcPts val="0"/>
              </a:spcBef>
              <a:spcAft>
                <a:spcPts val="0"/>
              </a:spcAft>
              <a:buClr>
                <a:schemeClr val="lt1"/>
              </a:buClr>
              <a:buSzPct val="100000"/>
              <a:buChar char="●"/>
            </a:pPr>
            <a:r>
              <a:rPr lang="en" sz="1500">
                <a:solidFill>
                  <a:schemeClr val="lt1"/>
                </a:solidFill>
              </a:rPr>
              <a:t>Financial statements</a:t>
            </a:r>
            <a:endParaRPr sz="1500">
              <a:solidFill>
                <a:schemeClr val="lt1"/>
              </a:solidFill>
            </a:endParaRPr>
          </a:p>
          <a:p>
            <a:pPr indent="-309562" lvl="0" marL="457200" marR="0" rtl="0" algn="l">
              <a:lnSpc>
                <a:spcPct val="115000"/>
              </a:lnSpc>
              <a:spcBef>
                <a:spcPts val="0"/>
              </a:spcBef>
              <a:spcAft>
                <a:spcPts val="0"/>
              </a:spcAft>
              <a:buClr>
                <a:schemeClr val="lt1"/>
              </a:buClr>
              <a:buSzPct val="100000"/>
              <a:buChar char="●"/>
            </a:pPr>
            <a:r>
              <a:rPr lang="en" sz="1500">
                <a:solidFill>
                  <a:schemeClr val="lt1"/>
                </a:solidFill>
              </a:rPr>
              <a:t>Business plan </a:t>
            </a:r>
            <a:endParaRPr sz="1500">
              <a:solidFill>
                <a:schemeClr val="lt1"/>
              </a:solidFill>
            </a:endParaRPr>
          </a:p>
          <a:p>
            <a:pPr indent="-309562" lvl="0" marL="457200" marR="0" rtl="0" algn="l">
              <a:lnSpc>
                <a:spcPct val="115000"/>
              </a:lnSpc>
              <a:spcBef>
                <a:spcPts val="0"/>
              </a:spcBef>
              <a:spcAft>
                <a:spcPts val="0"/>
              </a:spcAft>
              <a:buClr>
                <a:schemeClr val="lt1"/>
              </a:buClr>
              <a:buSzPct val="100000"/>
              <a:buChar char="●"/>
            </a:pPr>
            <a:r>
              <a:rPr lang="en" sz="1500">
                <a:solidFill>
                  <a:schemeClr val="lt1"/>
                </a:solidFill>
              </a:rPr>
              <a:t>Financial projections</a:t>
            </a:r>
            <a:endParaRPr sz="1500">
              <a:solidFill>
                <a:schemeClr val="lt1"/>
              </a:solidFill>
            </a:endParaRPr>
          </a:p>
          <a:p>
            <a:pPr indent="-309562" lvl="0" marL="457200" marR="0" rtl="0" algn="l">
              <a:lnSpc>
                <a:spcPct val="115000"/>
              </a:lnSpc>
              <a:spcBef>
                <a:spcPts val="0"/>
              </a:spcBef>
              <a:spcAft>
                <a:spcPts val="0"/>
              </a:spcAft>
              <a:buClr>
                <a:schemeClr val="lt1"/>
              </a:buClr>
              <a:buSzPct val="100000"/>
              <a:buChar char="●"/>
            </a:pPr>
            <a:r>
              <a:rPr lang="en" sz="1500">
                <a:solidFill>
                  <a:schemeClr val="lt1"/>
                </a:solidFill>
              </a:rPr>
              <a:t>BEE certificate</a:t>
            </a:r>
            <a:endParaRPr sz="1500">
              <a:solidFill>
                <a:schemeClr val="lt1"/>
              </a:solidFill>
            </a:endParaRPr>
          </a:p>
          <a:p>
            <a:pPr indent="-309562" lvl="0" marL="457200" marR="0" rtl="0" algn="l">
              <a:lnSpc>
                <a:spcPct val="115000"/>
              </a:lnSpc>
              <a:spcBef>
                <a:spcPts val="0"/>
              </a:spcBef>
              <a:spcAft>
                <a:spcPts val="0"/>
              </a:spcAft>
              <a:buClr>
                <a:schemeClr val="lt1"/>
              </a:buClr>
              <a:buSzPct val="100000"/>
              <a:buChar char="●"/>
            </a:pPr>
            <a:r>
              <a:rPr lang="en" sz="1500">
                <a:solidFill>
                  <a:schemeClr val="lt1"/>
                </a:solidFill>
              </a:rPr>
              <a:t>Details of directors</a:t>
            </a:r>
            <a:endParaRPr sz="1500">
              <a:solidFill>
                <a:schemeClr val="lt1"/>
              </a:solidFill>
            </a:endParaRPr>
          </a:p>
          <a:p>
            <a:pPr indent="-309562" lvl="0" marL="457200" marR="0" rtl="0" algn="l">
              <a:lnSpc>
                <a:spcPct val="115000"/>
              </a:lnSpc>
              <a:spcBef>
                <a:spcPts val="0"/>
              </a:spcBef>
              <a:spcAft>
                <a:spcPts val="0"/>
              </a:spcAft>
              <a:buClr>
                <a:schemeClr val="lt1"/>
              </a:buClr>
              <a:buSzPct val="100000"/>
              <a:buChar char="●"/>
            </a:pPr>
            <a:r>
              <a:rPr lang="en" sz="1500">
                <a:solidFill>
                  <a:schemeClr val="lt1"/>
                </a:solidFill>
              </a:rPr>
              <a:t>Industry compliance documents</a:t>
            </a:r>
            <a:endParaRPr sz="1500">
              <a:solidFill>
                <a:schemeClr val="lt1"/>
              </a:solidFill>
            </a:endParaRPr>
          </a:p>
          <a:p>
            <a:pPr indent="-309562" lvl="0" marL="457200" marR="0" rtl="0" algn="l">
              <a:lnSpc>
                <a:spcPct val="115000"/>
              </a:lnSpc>
              <a:spcBef>
                <a:spcPts val="0"/>
              </a:spcBef>
              <a:spcAft>
                <a:spcPts val="0"/>
              </a:spcAft>
              <a:buClr>
                <a:schemeClr val="lt1"/>
              </a:buClr>
              <a:buSzPct val="100000"/>
              <a:buChar char="●"/>
            </a:pPr>
            <a:r>
              <a:rPr lang="en" sz="1500">
                <a:solidFill>
                  <a:schemeClr val="lt1"/>
                </a:solidFill>
              </a:rPr>
              <a:t>Invoices to customers</a:t>
            </a:r>
            <a:endParaRPr sz="1500">
              <a:solidFill>
                <a:schemeClr val="lt1"/>
              </a:solidFill>
            </a:endParaRPr>
          </a:p>
          <a:p>
            <a:pPr indent="-309562" lvl="0" marL="457200" marR="0" rtl="0" algn="l">
              <a:lnSpc>
                <a:spcPct val="115000"/>
              </a:lnSpc>
              <a:spcBef>
                <a:spcPts val="0"/>
              </a:spcBef>
              <a:spcAft>
                <a:spcPts val="0"/>
              </a:spcAft>
              <a:buClr>
                <a:schemeClr val="lt1"/>
              </a:buClr>
              <a:buSzPct val="100000"/>
              <a:buChar char="●"/>
            </a:pPr>
            <a:r>
              <a:rPr lang="en" sz="1500">
                <a:solidFill>
                  <a:schemeClr val="lt1"/>
                </a:solidFill>
              </a:rPr>
              <a:t>Contracts / tender documents</a:t>
            </a:r>
            <a:endParaRPr sz="1500">
              <a:solidFill>
                <a:schemeClr val="lt1"/>
              </a:solidFill>
            </a:endParaRPr>
          </a:p>
          <a:p>
            <a:pPr indent="-309562" lvl="0" marL="457200" marR="0" rtl="0" algn="l">
              <a:lnSpc>
                <a:spcPct val="115000"/>
              </a:lnSpc>
              <a:spcBef>
                <a:spcPts val="0"/>
              </a:spcBef>
              <a:spcAft>
                <a:spcPts val="0"/>
              </a:spcAft>
              <a:buClr>
                <a:schemeClr val="lt1"/>
              </a:buClr>
              <a:buSzPct val="100000"/>
              <a:buChar char="●"/>
            </a:pPr>
            <a:r>
              <a:rPr lang="en" sz="1500">
                <a:solidFill>
                  <a:schemeClr val="lt1"/>
                </a:solidFill>
              </a:rPr>
              <a:t>Additional documents required for grant applications</a:t>
            </a:r>
            <a:endParaRPr sz="1500">
              <a:solidFill>
                <a:schemeClr val="lt1"/>
              </a:solidFill>
              <a:latin typeface="Helvetica Neue"/>
              <a:ea typeface="Helvetica Neue"/>
              <a:cs typeface="Helvetica Neue"/>
              <a:sym typeface="Helvetica Neue"/>
            </a:endParaRPr>
          </a:p>
        </p:txBody>
      </p:sp>
      <p:pic>
        <p:nvPicPr>
          <p:cNvPr id="673" name="Google Shape;673;p74"/>
          <p:cNvPicPr preferRelativeResize="0"/>
          <p:nvPr/>
        </p:nvPicPr>
        <p:blipFill>
          <a:blip r:embed="rId3">
            <a:alphaModFix/>
          </a:blip>
          <a:stretch>
            <a:fillRect/>
          </a:stretch>
        </p:blipFill>
        <p:spPr>
          <a:xfrm>
            <a:off x="7971525" y="-65250"/>
            <a:ext cx="1253000" cy="1253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pic>
        <p:nvPicPr>
          <p:cNvPr id="678" name="Google Shape;678;p75"/>
          <p:cNvPicPr preferRelativeResize="0"/>
          <p:nvPr/>
        </p:nvPicPr>
        <p:blipFill rotWithShape="1">
          <a:blip r:embed="rId3">
            <a:alphaModFix/>
          </a:blip>
          <a:srcRect b="0" l="2410" r="0" t="0"/>
          <a:stretch/>
        </p:blipFill>
        <p:spPr>
          <a:xfrm>
            <a:off x="0" y="-33325"/>
            <a:ext cx="9144000" cy="5210150"/>
          </a:xfrm>
          <a:prstGeom prst="rect">
            <a:avLst/>
          </a:prstGeom>
          <a:noFill/>
          <a:ln>
            <a:noFill/>
          </a:ln>
        </p:spPr>
      </p:pic>
      <p:pic>
        <p:nvPicPr>
          <p:cNvPr id="679" name="Google Shape;679;p75"/>
          <p:cNvPicPr preferRelativeResize="0"/>
          <p:nvPr/>
        </p:nvPicPr>
        <p:blipFill rotWithShape="1">
          <a:blip r:embed="rId4">
            <a:alphaModFix/>
          </a:blip>
          <a:srcRect b="0" l="0" r="42319" t="0"/>
          <a:stretch/>
        </p:blipFill>
        <p:spPr>
          <a:xfrm>
            <a:off x="3309600" y="219750"/>
            <a:ext cx="2608622" cy="1256660"/>
          </a:xfrm>
          <a:prstGeom prst="rect">
            <a:avLst/>
          </a:prstGeom>
          <a:noFill/>
          <a:ln>
            <a:noFill/>
          </a:ln>
        </p:spPr>
      </p:pic>
      <p:sp>
        <p:nvSpPr>
          <p:cNvPr id="680" name="Google Shape;680;p75"/>
          <p:cNvSpPr txBox="1"/>
          <p:nvPr/>
        </p:nvSpPr>
        <p:spPr>
          <a:xfrm>
            <a:off x="2080425" y="1968650"/>
            <a:ext cx="6604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lt1"/>
                </a:solidFill>
                <a:latin typeface="Helvetica Neue"/>
                <a:ea typeface="Helvetica Neue"/>
                <a:cs typeface="Helvetica Neue"/>
                <a:sym typeface="Helvetica Neue"/>
              </a:rPr>
              <a:t>LET’S TALK </a:t>
            </a:r>
            <a:r>
              <a:rPr b="1" lang="en" sz="3600">
                <a:solidFill>
                  <a:srgbClr val="CD1E18"/>
                </a:solidFill>
                <a:latin typeface="Helvetica Neue"/>
                <a:ea typeface="Helvetica Neue"/>
                <a:cs typeface="Helvetica Neue"/>
                <a:sym typeface="Helvetica Neue"/>
              </a:rPr>
              <a:t>FINANCING </a:t>
            </a:r>
            <a:endParaRPr b="1" sz="3600">
              <a:solidFill>
                <a:srgbClr val="FFC000"/>
              </a:solidFill>
              <a:latin typeface="Helvetica Neue"/>
              <a:ea typeface="Helvetica Neue"/>
              <a:cs typeface="Helvetica Neue"/>
              <a:sym typeface="Helvetica Neue"/>
            </a:endParaRPr>
          </a:p>
        </p:txBody>
      </p:sp>
      <p:pic>
        <p:nvPicPr>
          <p:cNvPr id="681" name="Google Shape;681;p75"/>
          <p:cNvPicPr preferRelativeResize="0"/>
          <p:nvPr/>
        </p:nvPicPr>
        <p:blipFill rotWithShape="1">
          <a:blip r:embed="rId5">
            <a:alphaModFix/>
          </a:blip>
          <a:srcRect b="0" l="0" r="0" t="15038"/>
          <a:stretch/>
        </p:blipFill>
        <p:spPr>
          <a:xfrm>
            <a:off x="113700" y="4035300"/>
            <a:ext cx="2608625" cy="1108200"/>
          </a:xfrm>
          <a:prstGeom prst="rect">
            <a:avLst/>
          </a:prstGeom>
          <a:noFill/>
          <a:ln>
            <a:noFill/>
          </a:ln>
        </p:spPr>
      </p:pic>
      <p:pic>
        <p:nvPicPr>
          <p:cNvPr id="682" name="Google Shape;682;p75"/>
          <p:cNvPicPr preferRelativeResize="0"/>
          <p:nvPr/>
        </p:nvPicPr>
        <p:blipFill>
          <a:blip r:embed="rId6">
            <a:alphaModFix/>
          </a:blip>
          <a:stretch>
            <a:fillRect/>
          </a:stretch>
        </p:blipFill>
        <p:spPr>
          <a:xfrm>
            <a:off x="723370" y="1901538"/>
            <a:ext cx="1768775" cy="1340416"/>
          </a:xfrm>
          <a:prstGeom prst="rect">
            <a:avLst/>
          </a:prstGeom>
          <a:noFill/>
          <a:ln>
            <a:noFill/>
          </a:ln>
        </p:spPr>
      </p:pic>
      <p:pic>
        <p:nvPicPr>
          <p:cNvPr id="683" name="Google Shape;683;p75"/>
          <p:cNvPicPr preferRelativeResize="0"/>
          <p:nvPr/>
        </p:nvPicPr>
        <p:blipFill>
          <a:blip r:embed="rId7">
            <a:alphaModFix/>
          </a:blip>
          <a:stretch>
            <a:fillRect/>
          </a:stretch>
        </p:blipFill>
        <p:spPr>
          <a:xfrm>
            <a:off x="7519775" y="4355177"/>
            <a:ext cx="1558326" cy="549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2" name="Shape 242"/>
        <p:cNvGrpSpPr/>
        <p:nvPr/>
      </p:nvGrpSpPr>
      <p:grpSpPr>
        <a:xfrm>
          <a:off x="0" y="0"/>
          <a:ext cx="0" cy="0"/>
          <a:chOff x="0" y="0"/>
          <a:chExt cx="0" cy="0"/>
        </a:xfrm>
      </p:grpSpPr>
      <p:sp>
        <p:nvSpPr>
          <p:cNvPr id="243" name="Google Shape;243;p45"/>
          <p:cNvSpPr txBox="1"/>
          <p:nvPr>
            <p:ph type="title"/>
          </p:nvPr>
        </p:nvSpPr>
        <p:spPr>
          <a:xfrm>
            <a:off x="310900" y="329175"/>
            <a:ext cx="7628400" cy="542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dk2"/>
                </a:solidFill>
              </a:rPr>
              <a:t>DISCLAIMER</a:t>
            </a:r>
            <a:endParaRPr sz="3000">
              <a:solidFill>
                <a:schemeClr val="dk2"/>
              </a:solidFill>
              <a:latin typeface="Helvetica Neue"/>
              <a:ea typeface="Helvetica Neue"/>
              <a:cs typeface="Helvetica Neue"/>
              <a:sym typeface="Helvetica Neue"/>
            </a:endParaRPr>
          </a:p>
        </p:txBody>
      </p:sp>
      <p:sp>
        <p:nvSpPr>
          <p:cNvPr id="244" name="Google Shape;244;p45"/>
          <p:cNvSpPr txBox="1"/>
          <p:nvPr>
            <p:ph idx="2" type="body"/>
          </p:nvPr>
        </p:nvSpPr>
        <p:spPr>
          <a:xfrm>
            <a:off x="310900" y="1100325"/>
            <a:ext cx="8237700" cy="364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The toolkit does not give financial advice, instead it shows an entrepreneur what financing sources would be realistically available to them. Decisions about which type of financial products to use and when, is entirely at the discretion of the business owner, and it is important that they are aware of the risks, benefits and costs of each of the types of finance that exist.</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AA1"/>
        </a:solidFill>
      </p:bgPr>
    </p:bg>
    <p:spTree>
      <p:nvGrpSpPr>
        <p:cNvPr id="248" name="Shape 24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47"/>
          <p:cNvSpPr txBox="1"/>
          <p:nvPr>
            <p:ph idx="4294967295" type="title"/>
          </p:nvPr>
        </p:nvSpPr>
        <p:spPr>
          <a:xfrm>
            <a:off x="582975" y="240050"/>
            <a:ext cx="7128600" cy="307200"/>
          </a:xfrm>
          <a:prstGeom prst="rect">
            <a:avLst/>
          </a:prstGeom>
          <a:noFill/>
          <a:ln>
            <a:noFill/>
          </a:ln>
        </p:spPr>
        <p:txBody>
          <a:bodyPr anchorCtr="0" anchor="t" bIns="34275" lIns="68575" spcFirstLastPara="1" rIns="0" wrap="square" tIns="34275">
            <a:noAutofit/>
          </a:bodyPr>
          <a:lstStyle/>
          <a:p>
            <a:pPr indent="0" lvl="0" marL="0" rtl="0" algn="l">
              <a:lnSpc>
                <a:spcPct val="90000"/>
              </a:lnSpc>
              <a:spcBef>
                <a:spcPts val="0"/>
              </a:spcBef>
              <a:spcAft>
                <a:spcPts val="0"/>
              </a:spcAft>
              <a:buClr>
                <a:schemeClr val="dk1"/>
              </a:buClr>
              <a:buSzPts val="2700"/>
              <a:buFont typeface="Helvetica Neue"/>
              <a:buNone/>
            </a:pPr>
            <a:r>
              <a:rPr lang="en" sz="3000">
                <a:latin typeface="Helvetica Neue"/>
                <a:ea typeface="Helvetica Neue"/>
                <a:cs typeface="Helvetica Neue"/>
                <a:sym typeface="Helvetica Neue"/>
              </a:rPr>
              <a:t>Important components for business </a:t>
            </a:r>
            <a:r>
              <a:rPr lang="en" sz="3000"/>
              <a:t>financing</a:t>
            </a:r>
            <a:endParaRPr sz="3000">
              <a:latin typeface="Helvetica Neue"/>
              <a:ea typeface="Helvetica Neue"/>
              <a:cs typeface="Helvetica Neue"/>
              <a:sym typeface="Helvetica Neue"/>
            </a:endParaRPr>
          </a:p>
        </p:txBody>
      </p:sp>
      <p:sp>
        <p:nvSpPr>
          <p:cNvPr id="255" name="Google Shape;255;p47"/>
          <p:cNvSpPr txBox="1"/>
          <p:nvPr/>
        </p:nvSpPr>
        <p:spPr>
          <a:xfrm>
            <a:off x="964688" y="3297759"/>
            <a:ext cx="1331400" cy="623400"/>
          </a:xfrm>
          <a:prstGeom prst="rect">
            <a:avLst/>
          </a:prstGeom>
          <a:noFill/>
          <a:ln>
            <a:noFill/>
          </a:ln>
        </p:spPr>
        <p:txBody>
          <a:bodyPr anchorCtr="0" anchor="b" bIns="34275" lIns="0" spcFirstLastPara="1" rIns="0" wrap="square" tIns="34275">
            <a:spAutoFit/>
          </a:bodyPr>
          <a:lstStyle/>
          <a:p>
            <a:pPr indent="0" lvl="0" marL="0" marR="0" rtl="0" algn="ctr">
              <a:spcBef>
                <a:spcPts val="0"/>
              </a:spcBef>
              <a:spcAft>
                <a:spcPts val="0"/>
              </a:spcAft>
              <a:buNone/>
            </a:pPr>
            <a:r>
              <a:rPr b="1" lang="en" sz="1800">
                <a:solidFill>
                  <a:schemeClr val="dk1"/>
                </a:solidFill>
                <a:latin typeface="Helvetica Neue"/>
                <a:ea typeface="Helvetica Neue"/>
                <a:cs typeface="Helvetica Neue"/>
                <a:sym typeface="Helvetica Neue"/>
              </a:rPr>
              <a:t>Stage of Business</a:t>
            </a:r>
            <a:endParaRPr sz="1100">
              <a:latin typeface="Helvetica Neue"/>
              <a:ea typeface="Helvetica Neue"/>
              <a:cs typeface="Helvetica Neue"/>
              <a:sym typeface="Helvetica Neue"/>
            </a:endParaRPr>
          </a:p>
        </p:txBody>
      </p:sp>
      <p:sp>
        <p:nvSpPr>
          <p:cNvPr id="256" name="Google Shape;256;p47"/>
          <p:cNvSpPr txBox="1"/>
          <p:nvPr/>
        </p:nvSpPr>
        <p:spPr>
          <a:xfrm>
            <a:off x="2938186" y="3297759"/>
            <a:ext cx="1331400" cy="900300"/>
          </a:xfrm>
          <a:prstGeom prst="rect">
            <a:avLst/>
          </a:prstGeom>
          <a:noFill/>
          <a:ln>
            <a:noFill/>
          </a:ln>
        </p:spPr>
        <p:txBody>
          <a:bodyPr anchorCtr="0" anchor="b" bIns="34275" lIns="0" spcFirstLastPara="1" rIns="0" wrap="square" tIns="34275">
            <a:spAutoFit/>
          </a:bodyPr>
          <a:lstStyle/>
          <a:p>
            <a:pPr indent="0" lvl="0" marL="0" marR="0" rtl="0" algn="ctr">
              <a:spcBef>
                <a:spcPts val="0"/>
              </a:spcBef>
              <a:spcAft>
                <a:spcPts val="0"/>
              </a:spcAft>
              <a:buNone/>
            </a:pPr>
            <a:r>
              <a:rPr b="1" lang="en" sz="1800">
                <a:solidFill>
                  <a:schemeClr val="dk1"/>
                </a:solidFill>
                <a:latin typeface="Helvetica Neue"/>
                <a:ea typeface="Helvetica Neue"/>
                <a:cs typeface="Helvetica Neue"/>
                <a:sym typeface="Helvetica Neue"/>
              </a:rPr>
              <a:t>Revenue &amp; Business Model</a:t>
            </a:r>
            <a:endParaRPr sz="1100">
              <a:latin typeface="Helvetica Neue"/>
              <a:ea typeface="Helvetica Neue"/>
              <a:cs typeface="Helvetica Neue"/>
              <a:sym typeface="Helvetica Neue"/>
            </a:endParaRPr>
          </a:p>
        </p:txBody>
      </p:sp>
      <p:sp>
        <p:nvSpPr>
          <p:cNvPr id="257" name="Google Shape;257;p47"/>
          <p:cNvSpPr txBox="1"/>
          <p:nvPr/>
        </p:nvSpPr>
        <p:spPr>
          <a:xfrm>
            <a:off x="4906726" y="3297759"/>
            <a:ext cx="1331400" cy="623400"/>
          </a:xfrm>
          <a:prstGeom prst="rect">
            <a:avLst/>
          </a:prstGeom>
          <a:noFill/>
          <a:ln>
            <a:noFill/>
          </a:ln>
        </p:spPr>
        <p:txBody>
          <a:bodyPr anchorCtr="0" anchor="b" bIns="34275" lIns="0" spcFirstLastPara="1" rIns="0" wrap="square" tIns="34275">
            <a:spAutoFit/>
          </a:bodyPr>
          <a:lstStyle/>
          <a:p>
            <a:pPr indent="0" lvl="0" marL="0" marR="0" rtl="0" algn="ctr">
              <a:spcBef>
                <a:spcPts val="0"/>
              </a:spcBef>
              <a:spcAft>
                <a:spcPts val="0"/>
              </a:spcAft>
              <a:buNone/>
            </a:pPr>
            <a:r>
              <a:rPr b="1" lang="en" sz="1800">
                <a:solidFill>
                  <a:schemeClr val="dk1"/>
                </a:solidFill>
                <a:latin typeface="Helvetica Neue"/>
                <a:ea typeface="Helvetica Neue"/>
                <a:cs typeface="Helvetica Neue"/>
                <a:sym typeface="Helvetica Neue"/>
              </a:rPr>
              <a:t>Assets and Risk</a:t>
            </a:r>
            <a:endParaRPr sz="1100">
              <a:latin typeface="Helvetica Neue"/>
              <a:ea typeface="Helvetica Neue"/>
              <a:cs typeface="Helvetica Neue"/>
              <a:sym typeface="Helvetica Neue"/>
            </a:endParaRPr>
          </a:p>
        </p:txBody>
      </p:sp>
      <p:sp>
        <p:nvSpPr>
          <p:cNvPr id="258" name="Google Shape;258;p47"/>
          <p:cNvSpPr txBox="1"/>
          <p:nvPr/>
        </p:nvSpPr>
        <p:spPr>
          <a:xfrm>
            <a:off x="6848763" y="3297759"/>
            <a:ext cx="1331400" cy="623400"/>
          </a:xfrm>
          <a:prstGeom prst="rect">
            <a:avLst/>
          </a:prstGeom>
          <a:noFill/>
          <a:ln>
            <a:noFill/>
          </a:ln>
        </p:spPr>
        <p:txBody>
          <a:bodyPr anchorCtr="0" anchor="b" bIns="34275" lIns="0" spcFirstLastPara="1" rIns="0" wrap="square" tIns="34275">
            <a:spAutoFit/>
          </a:bodyPr>
          <a:lstStyle/>
          <a:p>
            <a:pPr indent="0" lvl="0" marL="0" marR="0" rtl="0" algn="ctr">
              <a:spcBef>
                <a:spcPts val="0"/>
              </a:spcBef>
              <a:spcAft>
                <a:spcPts val="0"/>
              </a:spcAft>
              <a:buNone/>
            </a:pPr>
            <a:r>
              <a:rPr b="1" lang="en" sz="1800">
                <a:solidFill>
                  <a:schemeClr val="dk1"/>
                </a:solidFill>
                <a:latin typeface="Helvetica Neue"/>
                <a:ea typeface="Helvetica Neue"/>
                <a:cs typeface="Helvetica Neue"/>
                <a:sym typeface="Helvetica Neue"/>
              </a:rPr>
              <a:t>Growth plans</a:t>
            </a:r>
            <a:endParaRPr sz="1100">
              <a:latin typeface="Helvetica Neue"/>
              <a:ea typeface="Helvetica Neue"/>
              <a:cs typeface="Helvetica Neue"/>
              <a:sym typeface="Helvetica Neue"/>
            </a:endParaRPr>
          </a:p>
        </p:txBody>
      </p:sp>
      <p:sp>
        <p:nvSpPr>
          <p:cNvPr id="259" name="Google Shape;259;p47"/>
          <p:cNvSpPr txBox="1"/>
          <p:nvPr/>
        </p:nvSpPr>
        <p:spPr>
          <a:xfrm>
            <a:off x="627250" y="1052475"/>
            <a:ext cx="7269600" cy="6156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i="1" lang="en">
                <a:solidFill>
                  <a:schemeClr val="dk1"/>
                </a:solidFill>
                <a:latin typeface="Helvetica Neue"/>
                <a:ea typeface="Helvetica Neue"/>
                <a:cs typeface="Helvetica Neue"/>
                <a:sym typeface="Helvetica Neue"/>
              </a:rPr>
              <a:t>There are four areas that are important to unpack, in order to understand what </a:t>
            </a:r>
            <a:r>
              <a:rPr i="1" lang="en">
                <a:solidFill>
                  <a:schemeClr val="dk1"/>
                </a:solidFill>
                <a:latin typeface="Helvetica Neue"/>
                <a:ea typeface="Helvetica Neue"/>
                <a:cs typeface="Helvetica Neue"/>
                <a:sym typeface="Helvetica Neue"/>
              </a:rPr>
              <a:t>financing</a:t>
            </a:r>
            <a:r>
              <a:rPr i="1" lang="en">
                <a:solidFill>
                  <a:schemeClr val="dk1"/>
                </a:solidFill>
                <a:latin typeface="Helvetica Neue"/>
                <a:ea typeface="Helvetica Neue"/>
                <a:cs typeface="Helvetica Neue"/>
                <a:sym typeface="Helvetica Neue"/>
              </a:rPr>
              <a:t> options are available to an entrepreneur.</a:t>
            </a:r>
            <a:endParaRPr i="1">
              <a:solidFill>
                <a:schemeClr val="dk1"/>
              </a:solidFill>
              <a:latin typeface="Helvetica Neue"/>
              <a:ea typeface="Helvetica Neue"/>
              <a:cs typeface="Helvetica Neue"/>
              <a:sym typeface="Helvetica Neue"/>
            </a:endParaRPr>
          </a:p>
        </p:txBody>
      </p:sp>
      <p:pic>
        <p:nvPicPr>
          <p:cNvPr id="260" name="Google Shape;260;p47"/>
          <p:cNvPicPr preferRelativeResize="0"/>
          <p:nvPr/>
        </p:nvPicPr>
        <p:blipFill rotWithShape="1">
          <a:blip r:embed="rId3">
            <a:alphaModFix/>
          </a:blip>
          <a:srcRect b="0" l="0" r="0" t="0"/>
          <a:stretch/>
        </p:blipFill>
        <p:spPr>
          <a:xfrm>
            <a:off x="4880634" y="1668072"/>
            <a:ext cx="1518249" cy="1524000"/>
          </a:xfrm>
          <a:prstGeom prst="rect">
            <a:avLst/>
          </a:prstGeom>
          <a:noFill/>
          <a:ln>
            <a:noFill/>
          </a:ln>
        </p:spPr>
      </p:pic>
      <p:pic>
        <p:nvPicPr>
          <p:cNvPr id="261" name="Google Shape;261;p47"/>
          <p:cNvPicPr preferRelativeResize="0"/>
          <p:nvPr/>
        </p:nvPicPr>
        <p:blipFill>
          <a:blip r:embed="rId4">
            <a:alphaModFix/>
          </a:blip>
          <a:stretch>
            <a:fillRect/>
          </a:stretch>
        </p:blipFill>
        <p:spPr>
          <a:xfrm>
            <a:off x="2821317" y="1680564"/>
            <a:ext cx="1518249" cy="1499017"/>
          </a:xfrm>
          <a:prstGeom prst="rect">
            <a:avLst/>
          </a:prstGeom>
          <a:noFill/>
          <a:ln>
            <a:noFill/>
          </a:ln>
        </p:spPr>
      </p:pic>
      <p:pic>
        <p:nvPicPr>
          <p:cNvPr id="262" name="Google Shape;262;p47"/>
          <p:cNvPicPr preferRelativeResize="0"/>
          <p:nvPr/>
        </p:nvPicPr>
        <p:blipFill rotWithShape="1">
          <a:blip r:embed="rId5">
            <a:alphaModFix/>
          </a:blip>
          <a:srcRect b="0" l="0" r="0" t="0"/>
          <a:stretch/>
        </p:blipFill>
        <p:spPr>
          <a:xfrm>
            <a:off x="6939951" y="1668072"/>
            <a:ext cx="1518249" cy="1524000"/>
          </a:xfrm>
          <a:prstGeom prst="rect">
            <a:avLst/>
          </a:prstGeom>
          <a:noFill/>
          <a:ln>
            <a:noFill/>
          </a:ln>
        </p:spPr>
      </p:pic>
      <p:pic>
        <p:nvPicPr>
          <p:cNvPr id="263" name="Google Shape;263;p47"/>
          <p:cNvPicPr preferRelativeResize="0"/>
          <p:nvPr/>
        </p:nvPicPr>
        <p:blipFill rotWithShape="1">
          <a:blip r:embed="rId6">
            <a:alphaModFix/>
          </a:blip>
          <a:srcRect b="0" l="0" r="0" t="0"/>
          <a:stretch/>
        </p:blipFill>
        <p:spPr>
          <a:xfrm>
            <a:off x="762000" y="1668072"/>
            <a:ext cx="1518249" cy="1524000"/>
          </a:xfrm>
          <a:prstGeom prst="rect">
            <a:avLst/>
          </a:prstGeom>
          <a:noFill/>
          <a:ln>
            <a:noFill/>
          </a:ln>
        </p:spPr>
      </p:pic>
      <p:sp>
        <p:nvSpPr>
          <p:cNvPr id="264" name="Google Shape;264;p47"/>
          <p:cNvSpPr txBox="1"/>
          <p:nvPr/>
        </p:nvSpPr>
        <p:spPr>
          <a:xfrm>
            <a:off x="762000" y="3352800"/>
            <a:ext cx="144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65" name="Google Shape;265;p47"/>
          <p:cNvSpPr txBox="1"/>
          <p:nvPr/>
        </p:nvSpPr>
        <p:spPr>
          <a:xfrm>
            <a:off x="4876800" y="3352800"/>
            <a:ext cx="144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66" name="Google Shape;266;p47"/>
          <p:cNvSpPr txBox="1"/>
          <p:nvPr/>
        </p:nvSpPr>
        <p:spPr>
          <a:xfrm>
            <a:off x="6934200" y="3333600"/>
            <a:ext cx="144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alpha val="0"/>
          </a:srgbClr>
        </a:solidFill>
      </p:bgPr>
    </p:bg>
    <p:spTree>
      <p:nvGrpSpPr>
        <p:cNvPr id="271" name="Shape 271"/>
        <p:cNvGrpSpPr/>
        <p:nvPr/>
      </p:nvGrpSpPr>
      <p:grpSpPr>
        <a:xfrm>
          <a:off x="0" y="0"/>
          <a:ext cx="0" cy="0"/>
          <a:chOff x="0" y="0"/>
          <a:chExt cx="0" cy="0"/>
        </a:xfrm>
      </p:grpSpPr>
      <p:sp>
        <p:nvSpPr>
          <p:cNvPr id="272" name="Google Shape;272;p48"/>
          <p:cNvSpPr txBox="1"/>
          <p:nvPr>
            <p:ph idx="4294967295" type="title"/>
          </p:nvPr>
        </p:nvSpPr>
        <p:spPr>
          <a:xfrm>
            <a:off x="225975" y="142625"/>
            <a:ext cx="6095100" cy="307200"/>
          </a:xfrm>
          <a:prstGeom prst="rect">
            <a:avLst/>
          </a:prstGeom>
          <a:noFill/>
          <a:ln>
            <a:noFill/>
          </a:ln>
        </p:spPr>
        <p:txBody>
          <a:bodyPr anchorCtr="0" anchor="t" bIns="34275" lIns="68575" spcFirstLastPara="1" rIns="0" wrap="square" tIns="34275">
            <a:noAutofit/>
          </a:bodyPr>
          <a:lstStyle/>
          <a:p>
            <a:pPr indent="0" lvl="0" marL="0" rtl="0" algn="l">
              <a:lnSpc>
                <a:spcPct val="90000"/>
              </a:lnSpc>
              <a:spcBef>
                <a:spcPts val="0"/>
              </a:spcBef>
              <a:spcAft>
                <a:spcPts val="0"/>
              </a:spcAft>
              <a:buClr>
                <a:schemeClr val="dk1"/>
              </a:buClr>
              <a:buSzPts val="2700"/>
              <a:buFont typeface="Helvetica Neue"/>
              <a:buNone/>
            </a:pPr>
            <a:r>
              <a:rPr lang="en" sz="3000">
                <a:latin typeface="Helvetica Neue"/>
                <a:ea typeface="Helvetica Neue"/>
                <a:cs typeface="Helvetica Neue"/>
                <a:sym typeface="Helvetica Neue"/>
              </a:rPr>
              <a:t>Entrepreneur</a:t>
            </a:r>
            <a:r>
              <a:rPr lang="en" sz="3000">
                <a:latin typeface="Helvetica Neue"/>
                <a:ea typeface="Helvetica Neue"/>
                <a:cs typeface="Helvetica Neue"/>
                <a:sym typeface="Helvetica Neue"/>
              </a:rPr>
              <a:t> </a:t>
            </a:r>
            <a:r>
              <a:rPr lang="en" sz="3000"/>
              <a:t>financing</a:t>
            </a:r>
            <a:r>
              <a:rPr lang="en" sz="3000">
                <a:latin typeface="Helvetica Neue"/>
                <a:ea typeface="Helvetica Neue"/>
                <a:cs typeface="Helvetica Neue"/>
                <a:sym typeface="Helvetica Neue"/>
              </a:rPr>
              <a:t> card</a:t>
            </a:r>
            <a:endParaRPr sz="3000">
              <a:latin typeface="Helvetica Neue"/>
              <a:ea typeface="Helvetica Neue"/>
              <a:cs typeface="Helvetica Neue"/>
              <a:sym typeface="Helvetica Neue"/>
            </a:endParaRPr>
          </a:p>
        </p:txBody>
      </p:sp>
      <p:sp>
        <p:nvSpPr>
          <p:cNvPr id="273" name="Google Shape;273;p48"/>
          <p:cNvSpPr txBox="1"/>
          <p:nvPr/>
        </p:nvSpPr>
        <p:spPr>
          <a:xfrm>
            <a:off x="225975" y="481250"/>
            <a:ext cx="7874400" cy="831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i="1" lang="en">
                <a:solidFill>
                  <a:schemeClr val="dk1"/>
                </a:solidFill>
                <a:latin typeface="Helvetica Neue"/>
                <a:ea typeface="Helvetica Neue"/>
                <a:cs typeface="Helvetica Neue"/>
                <a:sym typeface="Helvetica Neue"/>
              </a:rPr>
              <a:t>The entrepreneur </a:t>
            </a:r>
            <a:r>
              <a:rPr i="1" lang="en">
                <a:solidFill>
                  <a:schemeClr val="dk1"/>
                </a:solidFill>
                <a:latin typeface="Helvetica Neue"/>
                <a:ea typeface="Helvetica Neue"/>
                <a:cs typeface="Helvetica Neue"/>
                <a:sym typeface="Helvetica Neue"/>
              </a:rPr>
              <a:t>financing</a:t>
            </a:r>
            <a:r>
              <a:rPr i="1" lang="en">
                <a:solidFill>
                  <a:schemeClr val="dk1"/>
                </a:solidFill>
                <a:latin typeface="Helvetica Neue"/>
                <a:ea typeface="Helvetica Neue"/>
                <a:cs typeface="Helvetica Neue"/>
                <a:sym typeface="Helvetica Neue"/>
              </a:rPr>
              <a:t> card is a profile of the business that contains the key information that is relevant to the types of finance that they would be able to qualify for. We will fill out the card below for BXL</a:t>
            </a:r>
            <a:endParaRPr i="1">
              <a:solidFill>
                <a:schemeClr val="dk1"/>
              </a:solidFill>
              <a:latin typeface="Helvetica Neue"/>
              <a:ea typeface="Helvetica Neue"/>
              <a:cs typeface="Helvetica Neue"/>
              <a:sym typeface="Helvetica Neue"/>
            </a:endParaRPr>
          </a:p>
        </p:txBody>
      </p:sp>
      <p:pic>
        <p:nvPicPr>
          <p:cNvPr id="274" name="Google Shape;274;p48"/>
          <p:cNvPicPr preferRelativeResize="0"/>
          <p:nvPr/>
        </p:nvPicPr>
        <p:blipFill rotWithShape="1">
          <a:blip r:embed="rId3">
            <a:alphaModFix/>
          </a:blip>
          <a:srcRect b="0" l="8197" r="0" t="12929"/>
          <a:stretch/>
        </p:blipFill>
        <p:spPr>
          <a:xfrm>
            <a:off x="327550" y="1312550"/>
            <a:ext cx="7547254" cy="3862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33AA1"/>
        </a:solidFill>
      </p:bgPr>
    </p:bg>
    <p:spTree>
      <p:nvGrpSpPr>
        <p:cNvPr id="278" name="Shape 278"/>
        <p:cNvGrpSpPr/>
        <p:nvPr/>
      </p:nvGrpSpPr>
      <p:grpSpPr>
        <a:xfrm>
          <a:off x="0" y="0"/>
          <a:ext cx="0" cy="0"/>
          <a:chOff x="0" y="0"/>
          <a:chExt cx="0" cy="0"/>
        </a:xfrm>
      </p:grpSpPr>
      <p:sp>
        <p:nvSpPr>
          <p:cNvPr id="279" name="Google Shape;279;p49"/>
          <p:cNvSpPr txBox="1"/>
          <p:nvPr/>
        </p:nvSpPr>
        <p:spPr>
          <a:xfrm>
            <a:off x="963450" y="2233200"/>
            <a:ext cx="7217100" cy="6465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lang="en" sz="3000">
                <a:solidFill>
                  <a:schemeClr val="lt1"/>
                </a:solidFill>
                <a:latin typeface="Helvetica Neue"/>
                <a:ea typeface="Helvetica Neue"/>
                <a:cs typeface="Helvetica Neue"/>
                <a:sym typeface="Helvetica Neue"/>
              </a:rPr>
              <a:t>Part 1: Stage of Business</a:t>
            </a:r>
            <a:endParaRPr sz="3000">
              <a:solidFill>
                <a:schemeClr val="lt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0"/>
          <p:cNvSpPr txBox="1"/>
          <p:nvPr>
            <p:ph idx="4294967295" type="title"/>
          </p:nvPr>
        </p:nvSpPr>
        <p:spPr>
          <a:xfrm>
            <a:off x="793950" y="412475"/>
            <a:ext cx="61608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Helvetica Neue"/>
                <a:ea typeface="Helvetica Neue"/>
                <a:cs typeface="Helvetica Neue"/>
                <a:sym typeface="Helvetica Neue"/>
              </a:rPr>
              <a:t>Why is the stage of a business important for </a:t>
            </a:r>
            <a:r>
              <a:rPr lang="en" sz="3000"/>
              <a:t>financing</a:t>
            </a:r>
            <a:r>
              <a:rPr lang="en" sz="3000">
                <a:latin typeface="Helvetica Neue"/>
                <a:ea typeface="Helvetica Neue"/>
                <a:cs typeface="Helvetica Neue"/>
                <a:sym typeface="Helvetica Neue"/>
              </a:rPr>
              <a:t>?</a:t>
            </a:r>
            <a:endParaRPr sz="3000">
              <a:latin typeface="Helvetica Neue"/>
              <a:ea typeface="Helvetica Neue"/>
              <a:cs typeface="Helvetica Neue"/>
              <a:sym typeface="Helvetica Neue"/>
            </a:endParaRPr>
          </a:p>
        </p:txBody>
      </p:sp>
      <p:sp>
        <p:nvSpPr>
          <p:cNvPr id="285" name="Google Shape;285;p50"/>
          <p:cNvSpPr txBox="1"/>
          <p:nvPr>
            <p:ph idx="4294967295" type="body"/>
          </p:nvPr>
        </p:nvSpPr>
        <p:spPr>
          <a:xfrm>
            <a:off x="838250" y="1504950"/>
            <a:ext cx="3931200" cy="26931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1800">
                <a:latin typeface="Helvetica Neue"/>
                <a:ea typeface="Helvetica Neue"/>
                <a:cs typeface="Helvetica Neue"/>
                <a:sym typeface="Helvetica Neue"/>
              </a:rPr>
              <a:t>The more established a business is, the less risky it is for an </a:t>
            </a:r>
            <a:r>
              <a:rPr lang="en" sz="1800">
                <a:latin typeface="Helvetica Neue"/>
                <a:ea typeface="Helvetica Neue"/>
                <a:cs typeface="Helvetica Neue"/>
                <a:sym typeface="Helvetica Neue"/>
              </a:rPr>
              <a:t>organization</a:t>
            </a:r>
            <a:r>
              <a:rPr lang="en" sz="1800">
                <a:latin typeface="Helvetica Neue"/>
                <a:ea typeface="Helvetica Neue"/>
                <a:cs typeface="Helvetica Neue"/>
                <a:sym typeface="Helvetica Neue"/>
              </a:rPr>
              <a:t> to provide financing for it, and the greater the chances of it receiving </a:t>
            </a:r>
            <a:r>
              <a:rPr lang="en" sz="1800"/>
              <a:t>financing</a:t>
            </a:r>
            <a:r>
              <a:rPr lang="en" sz="1800">
                <a:latin typeface="Helvetica Neue"/>
                <a:ea typeface="Helvetica Neue"/>
                <a:cs typeface="Helvetica Neue"/>
                <a:sym typeface="Helvetica Neue"/>
              </a:rPr>
              <a:t>.</a:t>
            </a:r>
            <a:endParaRPr sz="1800">
              <a:latin typeface="Helvetica Neue"/>
              <a:ea typeface="Helvetica Neue"/>
              <a:cs typeface="Helvetica Neue"/>
              <a:sym typeface="Helvetica Neue"/>
            </a:endParaRPr>
          </a:p>
          <a:p>
            <a:pPr indent="0" lvl="0" marL="0" rtl="0" algn="l">
              <a:lnSpc>
                <a:spcPct val="115000"/>
              </a:lnSpc>
              <a:spcBef>
                <a:spcPts val="1200"/>
              </a:spcBef>
              <a:spcAft>
                <a:spcPts val="1200"/>
              </a:spcAft>
              <a:buNone/>
            </a:pPr>
            <a:r>
              <a:t/>
            </a:r>
            <a:endParaRPr sz="1900">
              <a:latin typeface="Helvetica Neue"/>
              <a:ea typeface="Helvetica Neue"/>
              <a:cs typeface="Helvetica Neue"/>
              <a:sym typeface="Helvetica Neue"/>
            </a:endParaRPr>
          </a:p>
        </p:txBody>
      </p:sp>
      <p:grpSp>
        <p:nvGrpSpPr>
          <p:cNvPr id="286" name="Google Shape;286;p50"/>
          <p:cNvGrpSpPr/>
          <p:nvPr/>
        </p:nvGrpSpPr>
        <p:grpSpPr>
          <a:xfrm>
            <a:off x="4769450" y="1903473"/>
            <a:ext cx="2558261" cy="2246202"/>
            <a:chOff x="4600200" y="1882298"/>
            <a:chExt cx="2558261" cy="2246202"/>
          </a:xfrm>
        </p:grpSpPr>
        <p:grpSp>
          <p:nvGrpSpPr>
            <p:cNvPr id="287" name="Google Shape;287;p50"/>
            <p:cNvGrpSpPr/>
            <p:nvPr/>
          </p:nvGrpSpPr>
          <p:grpSpPr>
            <a:xfrm>
              <a:off x="4908009" y="1882298"/>
              <a:ext cx="2250452" cy="1938405"/>
              <a:chOff x="5905500" y="1269975"/>
              <a:chExt cx="2017800" cy="1742700"/>
            </a:xfrm>
          </p:grpSpPr>
          <p:sp>
            <p:nvSpPr>
              <p:cNvPr id="288" name="Google Shape;288;p50"/>
              <p:cNvSpPr/>
              <p:nvPr/>
            </p:nvSpPr>
            <p:spPr>
              <a:xfrm>
                <a:off x="5905500" y="1269975"/>
                <a:ext cx="2017800" cy="1742700"/>
              </a:xfrm>
              <a:prstGeom prst="frame">
                <a:avLst>
                  <a:gd fmla="val 1225"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0"/>
              <p:cNvSpPr/>
              <p:nvPr/>
            </p:nvSpPr>
            <p:spPr>
              <a:xfrm>
                <a:off x="5940775" y="1516950"/>
                <a:ext cx="1749775" cy="1474600"/>
              </a:xfrm>
              <a:custGeom>
                <a:rect b="b" l="l" r="r" t="t"/>
                <a:pathLst>
                  <a:path extrusionOk="0" h="58984" w="69991">
                    <a:moveTo>
                      <a:pt x="0" y="58984"/>
                    </a:moveTo>
                    <a:cubicBezTo>
                      <a:pt x="3105" y="52869"/>
                      <a:pt x="12747" y="23471"/>
                      <a:pt x="18627" y="22295"/>
                    </a:cubicBezTo>
                    <a:cubicBezTo>
                      <a:pt x="24507" y="21119"/>
                      <a:pt x="26717" y="55645"/>
                      <a:pt x="35278" y="51929"/>
                    </a:cubicBezTo>
                    <a:cubicBezTo>
                      <a:pt x="43839" y="48213"/>
                      <a:pt x="64206" y="8655"/>
                      <a:pt x="69991" y="0"/>
                    </a:cubicBezTo>
                  </a:path>
                </a:pathLst>
              </a:custGeom>
              <a:noFill/>
              <a:ln cap="flat" cmpd="sng" w="28575">
                <a:solidFill>
                  <a:schemeClr val="accent3"/>
                </a:solidFill>
                <a:prstDash val="solid"/>
                <a:round/>
                <a:headEnd len="med" w="med" type="none"/>
                <a:tailEnd len="med" w="med" type="none"/>
              </a:ln>
            </p:spPr>
          </p:sp>
        </p:grpSp>
        <p:sp>
          <p:nvSpPr>
            <p:cNvPr id="290" name="Google Shape;290;p50"/>
            <p:cNvSpPr txBox="1"/>
            <p:nvPr/>
          </p:nvSpPr>
          <p:spPr>
            <a:xfrm>
              <a:off x="5743875" y="3820700"/>
              <a:ext cx="578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Time</a:t>
              </a:r>
              <a:endParaRPr sz="800"/>
            </a:p>
          </p:txBody>
        </p:sp>
        <p:sp>
          <p:nvSpPr>
            <p:cNvPr id="291" name="Google Shape;291;p50"/>
            <p:cNvSpPr txBox="1"/>
            <p:nvPr/>
          </p:nvSpPr>
          <p:spPr>
            <a:xfrm rot="-5400000">
              <a:off x="4410450" y="2590425"/>
              <a:ext cx="6873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chemeClr val="dk1"/>
                  </a:solidFill>
                </a:rPr>
                <a:t>Revenue</a:t>
              </a:r>
              <a:endParaRPr sz="800"/>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rviragus template">
  <a:themeElements>
    <a:clrScheme name="Custom 347">
      <a:dk1>
        <a:srgbClr val="666666"/>
      </a:dk1>
      <a:lt1>
        <a:srgbClr val="FFFFFF"/>
      </a:lt1>
      <a:dk2>
        <a:srgbClr val="999999"/>
      </a:dk2>
      <a:lt2>
        <a:srgbClr val="FFFFFF"/>
      </a:lt2>
      <a:accent1>
        <a:srgbClr val="8BC34A"/>
      </a:accent1>
      <a:accent2>
        <a:srgbClr val="00BCD4"/>
      </a:accent2>
      <a:accent3>
        <a:srgbClr val="9C27B0"/>
      </a:accent3>
      <a:accent4>
        <a:srgbClr val="E91E63"/>
      </a:accent4>
      <a:accent5>
        <a:srgbClr val="FF9800"/>
      </a:accent5>
      <a:accent6>
        <a:srgbClr val="FFEB3B"/>
      </a:accent6>
      <a:hlink>
        <a:srgbClr val="2196F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