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Montserrat"/>
      <p:regular r:id="rId35"/>
      <p:bold r:id="rId36"/>
      <p:italic r:id="rId37"/>
      <p:boldItalic r:id="rId38"/>
    </p:embeddedFont>
    <p:embeddedFont>
      <p:font typeface="Helvetica Neue"/>
      <p:regular r:id="rId39"/>
      <p:bold r:id="rId40"/>
      <p:italic r:id="rId41"/>
      <p:boldItalic r:id="rId42"/>
    </p:embeddedFont>
    <p:embeddedFont>
      <p:font typeface="Karl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ichelle Matthew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3.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5.xml"/><Relationship Id="rId44" Type="http://schemas.openxmlformats.org/officeDocument/2006/relationships/font" Target="fonts/Karla-bold.fntdata"/><Relationship Id="rId21" Type="http://schemas.openxmlformats.org/officeDocument/2006/relationships/slide" Target="slides/slide14.xml"/><Relationship Id="rId43" Type="http://schemas.openxmlformats.org/officeDocument/2006/relationships/font" Target="fonts/Karla-regular.fntdata"/><Relationship Id="rId24" Type="http://schemas.openxmlformats.org/officeDocument/2006/relationships/slide" Target="slides/slide17.xml"/><Relationship Id="rId46" Type="http://schemas.openxmlformats.org/officeDocument/2006/relationships/font" Target="fonts/Karla-boldItalic.fntdata"/><Relationship Id="rId23" Type="http://schemas.openxmlformats.org/officeDocument/2006/relationships/slide" Target="slides/slide16.xml"/><Relationship Id="rId45" Type="http://schemas.openxmlformats.org/officeDocument/2006/relationships/font" Target="fonts/Karl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ontserrat-italic.fntdata"/><Relationship Id="rId14" Type="http://schemas.openxmlformats.org/officeDocument/2006/relationships/slide" Target="slides/slide7.xml"/><Relationship Id="rId36" Type="http://schemas.openxmlformats.org/officeDocument/2006/relationships/font" Target="fonts/Montserrat-bold.fntdata"/><Relationship Id="rId17" Type="http://schemas.openxmlformats.org/officeDocument/2006/relationships/slide" Target="slides/slide10.xml"/><Relationship Id="rId39" Type="http://schemas.openxmlformats.org/officeDocument/2006/relationships/font" Target="fonts/HelveticaNeue-regular.fntdata"/><Relationship Id="rId16" Type="http://schemas.openxmlformats.org/officeDocument/2006/relationships/slide" Target="slides/slide9.xml"/><Relationship Id="rId38" Type="http://schemas.openxmlformats.org/officeDocument/2006/relationships/font" Target="fonts/Montserrat-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0-13T03:51:08.796">
    <p:pos x="960" y="517"/>
    <p:text>@damian@viridian.africa - if you have a chance, please update with the new cover.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0-11T15:07:04.781">
    <p:pos x="3454" y="1329"/>
    <p:text>@damian@viridian.africa Please replace with plain Launch League logo.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ivvndiaz?utm_source=unsplash&amp;utm_medium=referral&amp;utm_content=creditCopyText" TargetMode="External"/><Relationship Id="rId3" Type="http://schemas.openxmlformats.org/officeDocument/2006/relationships/hyperlink" Target="https://unsplash.com/s/photos/lion?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176fbef12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176fbef12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Schedule 60 - 90 minutes for the briefing session. Adapt title to suit your programme / tone.</a:t>
            </a:r>
            <a:endParaRPr sz="1400"/>
          </a:p>
          <a:p>
            <a:pPr indent="0" lvl="0" marL="0" rtl="0" algn="l">
              <a:spcBef>
                <a:spcPts val="0"/>
              </a:spcBef>
              <a:spcAft>
                <a:spcPts val="0"/>
              </a:spcAft>
              <a:buNone/>
            </a:pPr>
            <a:r>
              <a:rPr lang="en" sz="1400"/>
              <a:t>Welcome everyone by name as they enter the room.</a:t>
            </a:r>
            <a:endParaRPr sz="14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18b8f9ea3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18b8f9ea3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What makes a good mentor?</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A mentor has experience that they want to share. But they are not there to tell the entrepreneur what to do.</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A mentor shares stories but keeps confidences: they build trust with their mentee.</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A mentor wants the best for their mentee and that includes helping them to become the best entrepreneur they can be.</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And being a great entrepreneur includes having self confidence, self awareness, grit and the ability to learn from mistakes.</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rPr lang="en" sz="1200">
                <a:solidFill>
                  <a:schemeClr val="dk1"/>
                </a:solidFill>
              </a:rPr>
              <a:t>A mentor gives them the space to realise that. So what a good mentor does is listen, provide options and… care.</a:t>
            </a:r>
            <a:endParaRPr sz="1200">
              <a:solidFill>
                <a:schemeClr val="dk1"/>
              </a:solidFill>
            </a:endParaRPr>
          </a:p>
          <a:p>
            <a:pPr indent="0" lvl="0" marL="0" rtl="0" algn="l">
              <a:lnSpc>
                <a:spcPct val="90000"/>
              </a:lnSpc>
              <a:spcBef>
                <a:spcPts val="0"/>
              </a:spcBef>
              <a:spcAft>
                <a:spcPts val="0"/>
              </a:spcAft>
              <a:buClr>
                <a:srgbClr val="666666"/>
              </a:buClr>
              <a:buSzPts val="1100"/>
              <a:buFont typeface="Arial"/>
              <a:buNone/>
            </a:pPr>
            <a:r>
              <a:t/>
            </a:r>
            <a:endParaRPr sz="1200">
              <a:solidFill>
                <a:schemeClr val="dk1"/>
              </a:solidFill>
            </a:endParaRPr>
          </a:p>
          <a:p>
            <a:pPr indent="0" lvl="0" marL="0" rtl="0" algn="l">
              <a:spcBef>
                <a:spcPts val="0"/>
              </a:spcBef>
              <a:spcAft>
                <a:spcPts val="0"/>
              </a:spcAft>
              <a:buClr>
                <a:srgbClr val="666666"/>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18b8f9ea3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18b8f9ea3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18b8f9ea3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f18b8f9ea3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Entrepreneurs are relatively confident in their own technical skills, but want people who can help them understand the broader industry and business world.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18b8f9ea3_1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18b8f9ea3_1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1. Share advice. They will offer information and suggest options that are relevant to your business goals. They’ll also tell you (honestly) when you’re going down the wrong path.</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2. Share experiences. Typically, your mentor will have already walked down the same road you’re currently on. They’ll share stories and lessons from their career, which will be applicable to your situation.</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3. Offer motivation. When the going gets tough, your mentor will provide encouragement and emotional support to inspire you to carry on.</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4. Challenge you. They’ll push you out of your comfort zone, challenging you to try new/different approaches.</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5. Listen actively. They’re a sounding board for your ideas, and will provide feedback on what you’re saying.</a:t>
            </a:r>
            <a:endParaRPr sz="1000">
              <a:solidFill>
                <a:srgbClr val="666666"/>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18b8f9ea3_1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f18b8f9ea3_1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1. Teach you how to perform specific tasks. Sure, they know how to set up a spreadsheet; but that’s not the kind of expertise you want from them. You’re looking for big-picture advice on aspects such as strategic decisions, staff and relationship management, and managing business finances.</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2. Tell you what to do. They will share their advice and ways of thinking, but the actual decision-making is up to you.</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3. Act as a therapist. Don’t expect your mentor to be your confidante and your guidance counsellor. Yes, aspects of work and life will overlap – but don’t unpack your personal issues when you’re really looking for business advice.</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4. Do all the talking. Mentorship is a two-way street. As much as you’re picking your mentor’s brain, remember that you also have valuable insights to share from your point of view. Your mentor will want to hear those as well.</a:t>
            </a:r>
            <a:endParaRPr sz="1600">
              <a:solidFill>
                <a:srgbClr val="666666"/>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rgbClr val="666666"/>
              </a:buClr>
              <a:buSzPts val="1600"/>
              <a:buFont typeface="Helvetica Neue"/>
              <a:buChar char="●"/>
            </a:pPr>
            <a:r>
              <a:rPr lang="en" sz="1600">
                <a:solidFill>
                  <a:srgbClr val="666666"/>
                </a:solidFill>
                <a:latin typeface="Helvetica Neue"/>
                <a:ea typeface="Helvetica Neue"/>
                <a:cs typeface="Helvetica Neue"/>
                <a:sym typeface="Helvetica Neue"/>
              </a:rPr>
              <a:t>5. Simply sit and listen. They should ask questions and provide throughout the conversation. If they don’t, stop and ask them: “What would you advise?”</a:t>
            </a:r>
            <a:endParaRPr sz="1600">
              <a:solidFill>
                <a:srgbClr val="666666"/>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666666"/>
              </a:buClr>
              <a:buSzPts val="1100"/>
              <a:buFont typeface="Arial"/>
              <a:buNone/>
            </a:pPr>
            <a:r>
              <a:t/>
            </a:r>
            <a:endParaRPr sz="1000">
              <a:solidFill>
                <a:srgbClr val="666666"/>
              </a:solidFill>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18b8f9ea3_1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f18b8f9ea3_1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18b8f9ea3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f18b8f9ea3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66666"/>
                </a:solidFill>
              </a:rPr>
              <a:t>Keep in mind that there will be a power dynamic between you and your mentee: they may be in awe of you, they may believe that they need to do what you say, or they may feel the need to push back in unconstructive ways. Aim to hold, not dominate, the relationship and for your mentees to become comfortable with this: always assert their own agency and let them guide conversations as much as you do.</a:t>
            </a:r>
            <a:endParaRPr>
              <a:solidFill>
                <a:srgbClr val="666666"/>
              </a:solidFill>
            </a:endParaRPr>
          </a:p>
          <a:p>
            <a:pPr indent="0" lvl="0" marL="0" rtl="0" algn="l">
              <a:spcBef>
                <a:spcPts val="0"/>
              </a:spcBef>
              <a:spcAft>
                <a:spcPts val="0"/>
              </a:spcAft>
              <a:buClr>
                <a:schemeClr val="dk1"/>
              </a:buClr>
              <a:buSzPts val="1100"/>
              <a:buFont typeface="Arial"/>
              <a:buNone/>
            </a:pPr>
            <a:r>
              <a:t/>
            </a:r>
            <a:endParaRPr>
              <a:solidFill>
                <a:srgbClr val="666666"/>
              </a:solidFill>
            </a:endParaRPr>
          </a:p>
          <a:p>
            <a:pPr indent="0" lvl="0" marL="0" rtl="0" algn="l">
              <a:spcBef>
                <a:spcPts val="0"/>
              </a:spcBef>
              <a:spcAft>
                <a:spcPts val="0"/>
              </a:spcAft>
              <a:buClr>
                <a:schemeClr val="dk1"/>
              </a:buClr>
              <a:buSzPts val="1100"/>
              <a:buFont typeface="Arial"/>
              <a:buNone/>
            </a:pPr>
            <a:r>
              <a:rPr lang="en" sz="1000">
                <a:solidFill>
                  <a:srgbClr val="111111"/>
                </a:solidFill>
                <a:highlight>
                  <a:srgbClr val="F5F5F5"/>
                </a:highlight>
                <a:latin typeface="Helvetica Neue"/>
                <a:ea typeface="Helvetica Neue"/>
                <a:cs typeface="Helvetica Neue"/>
                <a:sym typeface="Helvetica Neue"/>
              </a:rPr>
              <a:t>Photo by </a:t>
            </a:r>
            <a:r>
              <a:rPr lang="en" sz="1000" u="sng">
                <a:solidFill>
                  <a:srgbClr val="767676"/>
                </a:solidFill>
                <a:highlight>
                  <a:srgbClr val="F5F5F5"/>
                </a:highlight>
                <a:latin typeface="Helvetica Neue"/>
                <a:ea typeface="Helvetica Neue"/>
                <a:cs typeface="Helvetica Neue"/>
                <a:sym typeface="Helvetica Neue"/>
                <a:hlinkClick r:id="rId2">
                  <a:extLst>
                    <a:ext uri="{A12FA001-AC4F-418D-AE19-62706E023703}">
                      <ahyp:hlinkClr val="tx"/>
                    </a:ext>
                  </a:extLst>
                </a:hlinkClick>
              </a:rPr>
              <a:t>Ivan Diaz</a:t>
            </a:r>
            <a:r>
              <a:rPr lang="en" sz="1000">
                <a:solidFill>
                  <a:srgbClr val="111111"/>
                </a:solidFill>
                <a:highlight>
                  <a:srgbClr val="F5F5F5"/>
                </a:highlight>
                <a:latin typeface="Helvetica Neue"/>
                <a:ea typeface="Helvetica Neue"/>
                <a:cs typeface="Helvetica Neue"/>
                <a:sym typeface="Helvetica Neue"/>
              </a:rPr>
              <a:t> on </a:t>
            </a:r>
            <a:r>
              <a:rPr lang="en" sz="1000" u="sng">
                <a:solidFill>
                  <a:srgbClr val="767676"/>
                </a:solidFill>
                <a:highlight>
                  <a:srgbClr val="F5F5F5"/>
                </a:highlight>
                <a:latin typeface="Helvetica Neue"/>
                <a:ea typeface="Helvetica Neue"/>
                <a:cs typeface="Helvetica Neue"/>
                <a:sym typeface="Helvetica Neue"/>
                <a:hlinkClick r:id="rId3">
                  <a:extLst>
                    <a:ext uri="{A12FA001-AC4F-418D-AE19-62706E023703}">
                      <ahyp:hlinkClr val="tx"/>
                    </a:ext>
                  </a:extLst>
                </a:hlinkClick>
              </a:rPr>
              <a:t>Unsplash</a:t>
            </a:r>
            <a:endParaRPr>
              <a:solidFill>
                <a:srgbClr val="666666"/>
              </a:solidFill>
            </a:endParaRPr>
          </a:p>
          <a:p>
            <a:pPr indent="0" lvl="0" marL="0" rtl="0" algn="l">
              <a:spcBef>
                <a:spcPts val="0"/>
              </a:spcBef>
              <a:spcAft>
                <a:spcPts val="0"/>
              </a:spcAft>
              <a:buClr>
                <a:srgbClr val="666666"/>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18b8f9ea3_1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f18b8f9ea3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666666"/>
              </a:buClr>
              <a:buSzPts val="1100"/>
              <a:buFont typeface="Arial"/>
              <a:buNone/>
            </a:pPr>
            <a:r>
              <a:rPr lang="en">
                <a:solidFill>
                  <a:schemeClr val="dk1"/>
                </a:solidFill>
              </a:rPr>
              <a:t>Personal BENEFITS</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Improved leadership skills: This is a chance to practice your leadership and soft skills in a context that is not the hierarchy of a company.</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Increased confidence: Become more confident in articulating your advice, share the path of how you have developed (reflect on your own journey), learn “servant leadership” (creating the space for others to grow, secure in yourself).</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Leaving a legacy: What better way to leave a mark on an industry than by acting as a mentor to a rising generation?</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Professional BENEFITS</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Bolstered CV: Mentorship demonstrates an ability to lead, train and develop talent. </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Broadened network: Mentors get access to other mentors, and to younger entrepreneurs who are entering the industry. This expands your contacts list, and puts you in touch with exciting new ventures.</a:t>
            </a:r>
            <a:endParaRPr>
              <a:solidFill>
                <a:schemeClr val="dk1"/>
              </a:solidFill>
            </a:endParaRPr>
          </a:p>
          <a:p>
            <a:pPr indent="0" lvl="0" marL="0" rtl="0" algn="l">
              <a:spcBef>
                <a:spcPts val="0"/>
              </a:spcBef>
              <a:spcAft>
                <a:spcPts val="0"/>
              </a:spcAft>
              <a:buClr>
                <a:srgbClr val="666666"/>
              </a:buClr>
              <a:buSzPts val="1100"/>
              <a:buFont typeface="Arial"/>
              <a:buNone/>
            </a:pPr>
            <a:r>
              <a:rPr lang="en">
                <a:solidFill>
                  <a:schemeClr val="dk1"/>
                </a:solidFill>
              </a:rPr>
              <a:t>• Learning opportunities: Through teaching, one also learns. Being a mentor helps to reinforce (or challenge!) existing knowledge, and pushes you to stay up to date on the latest trends and technologies.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44d041c85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b44d041c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5 minutes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f18b8f9ea3_1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f18b8f9ea3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18b8f9ea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18b8f9ea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f18b8f9ea3_1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f18b8f9ea3_1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f18b8f9ea3_1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f18b8f9ea3_1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18b8f9ea3_1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f18b8f9ea3_1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f18b8f9ea3_1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f18b8f9ea3_1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solidFill>
                  <a:srgbClr val="666666"/>
                </a:solidFill>
                <a:latin typeface="Helvetica Neue"/>
                <a:ea typeface="Helvetica Neue"/>
                <a:cs typeface="Helvetica Neue"/>
                <a:sym typeface="Helvetica Neue"/>
              </a:rPr>
              <a:t>We suggest a formal closure to a series of mentorship sessions so that there is closure for both parties and will facilitate this in the following way</a:t>
            </a:r>
            <a:r>
              <a:rPr lang="en" sz="1600">
                <a:solidFill>
                  <a:srgbClr val="666666"/>
                </a:solidFill>
                <a:highlight>
                  <a:srgbClr val="F8CB2A"/>
                </a:highlight>
                <a:latin typeface="Helvetica Neue"/>
                <a:ea typeface="Helvetica Neue"/>
                <a:cs typeface="Helvetica Neue"/>
                <a:sym typeface="Helvetica Neue"/>
              </a:rPr>
              <a:t> [describe in the context of your programme design]</a:t>
            </a:r>
            <a:r>
              <a:rPr lang="en" sz="1600">
                <a:solidFill>
                  <a:srgbClr val="666666"/>
                </a:solidFill>
                <a:latin typeface="Helvetica Neue"/>
                <a:ea typeface="Helvetica Neue"/>
                <a:cs typeface="Helvetica Neue"/>
                <a:sym typeface="Helvetica Neue"/>
              </a:rPr>
              <a:t>.</a:t>
            </a:r>
            <a:endParaRPr sz="1600">
              <a:solidFill>
                <a:srgbClr val="666666"/>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f18b8f9ea3_1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f18b8f9ea3_1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Clr>
                <a:schemeClr val="dk1"/>
              </a:buClr>
              <a:buSzPts val="1100"/>
              <a:buFont typeface="Arial"/>
              <a:buNone/>
            </a:pPr>
            <a:r>
              <a:rPr lang="en">
                <a:solidFill>
                  <a:schemeClr val="dk1"/>
                </a:solidFill>
              </a:rPr>
              <a:t>Finally, take them through the details of the contracting. You may want to deal with some of these details individually.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18b8f9ea3_1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f18b8f9ea3_1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f18b8f9ea3_1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f18b8f9ea3_1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b176fbef12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b176fbef12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18b8f9ea3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18b8f9ea3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18b8f9ea3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f18b8f9ea3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Allow everyone in the room / call to introduce themselves briefly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18b8f9ea3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18b8f9ea3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These house rules apply to briefing groups.</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You can use the last point to get feedback from the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18b8f9ea3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18b8f9ea3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18b8f9ea3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18b8f9ea3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This is critical to discuss, as mentorship is a personal and personalised experience.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18b8f9ea3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18b8f9ea3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Entrepreneurs will receive a mentorship guide, full of tips and worksheets. It will also be useful to go through this yourself to see how they have been prepared and briefed for their interactions with you.</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18b8f9ea3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f18b8f9ea3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Right, let’s get started.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sp>
        <p:nvSpPr>
          <p:cNvPr id="51" name="Google Shape;51;p1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52" name="Google Shape;52;p1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53" name="Google Shape;53;p13"/>
          <p:cNvSpPr txBox="1"/>
          <p:nvPr>
            <p:ph type="ctrTitle"/>
          </p:nvPr>
        </p:nvSpPr>
        <p:spPr>
          <a:xfrm>
            <a:off x="648300" y="3175950"/>
            <a:ext cx="3530700" cy="1182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4" name="Shape 54"/>
        <p:cNvGrpSpPr/>
        <p:nvPr/>
      </p:nvGrpSpPr>
      <p:grpSpPr>
        <a:xfrm>
          <a:off x="0" y="0"/>
          <a:ext cx="0" cy="0"/>
          <a:chOff x="0" y="0"/>
          <a:chExt cx="0" cy="0"/>
        </a:xfrm>
      </p:grpSpPr>
      <p:sp>
        <p:nvSpPr>
          <p:cNvPr id="55" name="Google Shape;55;p14"/>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6" name="Google Shape;56;p1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57" name="Google Shape;57;p14"/>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58" name="Google Shape;58;p14"/>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59" name="Google Shape;59;p1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_1">
    <p:spTree>
      <p:nvGrpSpPr>
        <p:cNvPr id="60" name="Shape 60"/>
        <p:cNvGrpSpPr/>
        <p:nvPr/>
      </p:nvGrpSpPr>
      <p:grpSpPr>
        <a:xfrm>
          <a:off x="0" y="0"/>
          <a:ext cx="0" cy="0"/>
          <a:chOff x="0" y="0"/>
          <a:chExt cx="0" cy="0"/>
        </a:xfrm>
      </p:grpSpPr>
      <p:sp>
        <p:nvSpPr>
          <p:cNvPr id="61" name="Google Shape;61;p1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62" name="Google Shape;62;p1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63" name="Google Shape;63;p15"/>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4" name="Google Shape;64;p15"/>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1600"/>
              </a:spcBef>
              <a:spcAft>
                <a:spcPts val="0"/>
              </a:spcAft>
              <a:buClr>
                <a:schemeClr val="lt1"/>
              </a:buClr>
              <a:buSzPts val="1800"/>
              <a:buNone/>
              <a:defRPr sz="1800">
                <a:solidFill>
                  <a:schemeClr val="lt1"/>
                </a:solidFill>
              </a:defRPr>
            </a:lvl2pPr>
            <a:lvl3pPr lvl="2" rtl="0" algn="r">
              <a:spcBef>
                <a:spcPts val="1600"/>
              </a:spcBef>
              <a:spcAft>
                <a:spcPts val="0"/>
              </a:spcAft>
              <a:buClr>
                <a:schemeClr val="lt1"/>
              </a:buClr>
              <a:buSzPts val="1800"/>
              <a:buNone/>
              <a:defRPr sz="1800">
                <a:solidFill>
                  <a:schemeClr val="lt1"/>
                </a:solidFill>
              </a:defRPr>
            </a:lvl3pPr>
            <a:lvl4pPr lvl="3" rtl="0" algn="r">
              <a:spcBef>
                <a:spcPts val="1600"/>
              </a:spcBef>
              <a:spcAft>
                <a:spcPts val="0"/>
              </a:spcAft>
              <a:buClr>
                <a:schemeClr val="lt1"/>
              </a:buClr>
              <a:buSzPts val="1800"/>
              <a:buNone/>
              <a:defRPr sz="1800">
                <a:solidFill>
                  <a:schemeClr val="lt1"/>
                </a:solidFill>
              </a:defRPr>
            </a:lvl4pPr>
            <a:lvl5pPr lvl="4" rtl="0" algn="r">
              <a:spcBef>
                <a:spcPts val="1600"/>
              </a:spcBef>
              <a:spcAft>
                <a:spcPts val="0"/>
              </a:spcAft>
              <a:buClr>
                <a:schemeClr val="lt1"/>
              </a:buClr>
              <a:buSzPts val="1800"/>
              <a:buNone/>
              <a:defRPr sz="1800">
                <a:solidFill>
                  <a:schemeClr val="lt1"/>
                </a:solidFill>
              </a:defRPr>
            </a:lvl5pPr>
            <a:lvl6pPr lvl="5" rtl="0" algn="r">
              <a:spcBef>
                <a:spcPts val="1600"/>
              </a:spcBef>
              <a:spcAft>
                <a:spcPts val="0"/>
              </a:spcAft>
              <a:buClr>
                <a:schemeClr val="lt1"/>
              </a:buClr>
              <a:buSzPts val="1800"/>
              <a:buNone/>
              <a:defRPr sz="1800">
                <a:solidFill>
                  <a:schemeClr val="lt1"/>
                </a:solidFill>
              </a:defRPr>
            </a:lvl6pPr>
            <a:lvl7pPr lvl="6" rtl="0" algn="r">
              <a:spcBef>
                <a:spcPts val="1600"/>
              </a:spcBef>
              <a:spcAft>
                <a:spcPts val="0"/>
              </a:spcAft>
              <a:buClr>
                <a:schemeClr val="lt1"/>
              </a:buClr>
              <a:buSzPts val="1800"/>
              <a:buNone/>
              <a:defRPr sz="1800">
                <a:solidFill>
                  <a:schemeClr val="lt1"/>
                </a:solidFill>
              </a:defRPr>
            </a:lvl7pPr>
            <a:lvl8pPr lvl="7" rtl="0" algn="r">
              <a:spcBef>
                <a:spcPts val="1600"/>
              </a:spcBef>
              <a:spcAft>
                <a:spcPts val="0"/>
              </a:spcAft>
              <a:buClr>
                <a:schemeClr val="lt1"/>
              </a:buClr>
              <a:buSzPts val="1800"/>
              <a:buNone/>
              <a:defRPr sz="1800">
                <a:solidFill>
                  <a:schemeClr val="lt1"/>
                </a:solidFill>
              </a:defRPr>
            </a:lvl8pPr>
            <a:lvl9pPr lvl="8" rtl="0" algn="r">
              <a:spcBef>
                <a:spcPts val="1600"/>
              </a:spcBef>
              <a:spcAft>
                <a:spcPts val="1600"/>
              </a:spcAft>
              <a:buClr>
                <a:schemeClr val="lt1"/>
              </a:buClr>
              <a:buSzPts val="1800"/>
              <a:buNone/>
              <a:defRPr sz="1800">
                <a:solidFill>
                  <a:schemeClr val="lt1"/>
                </a:solidFill>
              </a:defRPr>
            </a:lvl9pPr>
          </a:lstStyle>
          <a:p/>
        </p:txBody>
      </p:sp>
      <p:sp>
        <p:nvSpPr>
          <p:cNvPr id="65" name="Google Shape;6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0" name="Shape 70"/>
        <p:cNvGrpSpPr/>
        <p:nvPr/>
      </p:nvGrpSpPr>
      <p:grpSpPr>
        <a:xfrm>
          <a:off x="0" y="0"/>
          <a:ext cx="0" cy="0"/>
          <a:chOff x="0" y="0"/>
          <a:chExt cx="0" cy="0"/>
        </a:xfrm>
      </p:grpSpPr>
      <p:sp>
        <p:nvSpPr>
          <p:cNvPr id="71" name="Google Shape;71;p1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72" name="Google Shape;72;p1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73" name="Google Shape;73;p17"/>
          <p:cNvSpPr txBox="1"/>
          <p:nvPr>
            <p:ph type="ctrTitle"/>
          </p:nvPr>
        </p:nvSpPr>
        <p:spPr>
          <a:xfrm>
            <a:off x="648300" y="3175950"/>
            <a:ext cx="3530700" cy="1182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74" name="Shape 74"/>
        <p:cNvGrpSpPr/>
        <p:nvPr/>
      </p:nvGrpSpPr>
      <p:grpSpPr>
        <a:xfrm>
          <a:off x="0" y="0"/>
          <a:ext cx="0" cy="0"/>
          <a:chOff x="0" y="0"/>
          <a:chExt cx="0" cy="0"/>
        </a:xfrm>
      </p:grpSpPr>
      <p:sp>
        <p:nvSpPr>
          <p:cNvPr id="75" name="Google Shape;75;p1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76" name="Google Shape;76;p1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77" name="Google Shape;77;p18"/>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8" name="Google Shape;78;p18"/>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79" name="Shape 79"/>
        <p:cNvGrpSpPr/>
        <p:nvPr/>
      </p:nvGrpSpPr>
      <p:grpSpPr>
        <a:xfrm>
          <a:off x="0" y="0"/>
          <a:ext cx="0" cy="0"/>
          <a:chOff x="0" y="0"/>
          <a:chExt cx="0" cy="0"/>
        </a:xfrm>
      </p:grpSpPr>
      <p:sp>
        <p:nvSpPr>
          <p:cNvPr id="80" name="Google Shape;80;p1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81" name="Google Shape;81;p1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2" name="Google Shape;82;p19"/>
          <p:cNvSpPr txBox="1"/>
          <p:nvPr>
            <p:ph type="title"/>
          </p:nvPr>
        </p:nvSpPr>
        <p:spPr>
          <a:xfrm>
            <a:off x="838309" y="1807900"/>
            <a:ext cx="31482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83" name="Google Shape;83;p19"/>
          <p:cNvSpPr txBox="1"/>
          <p:nvPr>
            <p:ph idx="1" type="body"/>
          </p:nvPr>
        </p:nvSpPr>
        <p:spPr>
          <a:xfrm>
            <a:off x="838250" y="2419350"/>
            <a:ext cx="3148200" cy="225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84" name="Google Shape;84;p1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85" name="Shape 85"/>
        <p:cNvGrpSpPr/>
        <p:nvPr/>
      </p:nvGrpSpPr>
      <p:grpSpPr>
        <a:xfrm>
          <a:off x="0" y="0"/>
          <a:ext cx="0" cy="0"/>
          <a:chOff x="0" y="0"/>
          <a:chExt cx="0" cy="0"/>
        </a:xfrm>
      </p:grpSpPr>
      <p:sp>
        <p:nvSpPr>
          <p:cNvPr id="86" name="Google Shape;86;p20"/>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310"/>
            </a:srgbClr>
          </a:solidFill>
          <a:ln>
            <a:noFill/>
          </a:ln>
        </p:spPr>
      </p:sp>
      <p:sp>
        <p:nvSpPr>
          <p:cNvPr id="87" name="Google Shape;87;p20"/>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88" name="Google Shape;88;p20"/>
          <p:cNvSpPr txBox="1"/>
          <p:nvPr>
            <p:ph type="title"/>
          </p:nvPr>
        </p:nvSpPr>
        <p:spPr>
          <a:xfrm>
            <a:off x="609704" y="4116875"/>
            <a:ext cx="16098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89" name="Google Shape;89;p2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0" name="Shape 90"/>
        <p:cNvGrpSpPr/>
        <p:nvPr/>
      </p:nvGrpSpPr>
      <p:grpSpPr>
        <a:xfrm>
          <a:off x="0" y="0"/>
          <a:ext cx="0" cy="0"/>
          <a:chOff x="0" y="0"/>
          <a:chExt cx="0" cy="0"/>
        </a:xfrm>
      </p:grpSpPr>
      <p:sp>
        <p:nvSpPr>
          <p:cNvPr id="91" name="Google Shape;91;p2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92" name="Google Shape;92;p2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3" name="Google Shape;93;p2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94" name="Google Shape;94;p21"/>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
        <p:nvSpPr>
          <p:cNvPr id="95" name="Google Shape;95;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6" name="Shape 96"/>
        <p:cNvGrpSpPr/>
        <p:nvPr/>
      </p:nvGrpSpPr>
      <p:grpSpPr>
        <a:xfrm>
          <a:off x="0" y="0"/>
          <a:ext cx="0" cy="0"/>
          <a:chOff x="0" y="0"/>
          <a:chExt cx="0" cy="0"/>
        </a:xfrm>
      </p:grpSpPr>
      <p:sp>
        <p:nvSpPr>
          <p:cNvPr id="97" name="Google Shape;97;p22"/>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98" name="Google Shape;98;p22"/>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9" name="Google Shape;99;p22"/>
          <p:cNvSpPr txBox="1"/>
          <p:nvPr>
            <p:ph type="title"/>
          </p:nvPr>
        </p:nvSpPr>
        <p:spPr>
          <a:xfrm>
            <a:off x="838350" y="893500"/>
            <a:ext cx="53241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00" name="Google Shape;100;p22"/>
          <p:cNvSpPr txBox="1"/>
          <p:nvPr>
            <p:ph idx="1" type="body"/>
          </p:nvPr>
        </p:nvSpPr>
        <p:spPr>
          <a:xfrm>
            <a:off x="838250" y="1504950"/>
            <a:ext cx="5324100" cy="225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101" name="Google Shape;101;p2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02" name="Shape 102"/>
        <p:cNvGrpSpPr/>
        <p:nvPr/>
      </p:nvGrpSpPr>
      <p:grpSpPr>
        <a:xfrm>
          <a:off x="0" y="0"/>
          <a:ext cx="0" cy="0"/>
          <a:chOff x="0" y="0"/>
          <a:chExt cx="0" cy="0"/>
        </a:xfrm>
      </p:grpSpPr>
      <p:sp>
        <p:nvSpPr>
          <p:cNvPr id="103" name="Google Shape;103;p2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04" name="Google Shape;104;p2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5" name="Google Shape;105;p23"/>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06" name="Google Shape;106;p23"/>
          <p:cNvSpPr txBox="1"/>
          <p:nvPr>
            <p:ph idx="1" type="body"/>
          </p:nvPr>
        </p:nvSpPr>
        <p:spPr>
          <a:xfrm>
            <a:off x="841001" y="1578025"/>
            <a:ext cx="2671800" cy="24333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107" name="Google Shape;107;p23"/>
          <p:cNvSpPr txBox="1"/>
          <p:nvPr>
            <p:ph idx="2" type="body"/>
          </p:nvPr>
        </p:nvSpPr>
        <p:spPr>
          <a:xfrm>
            <a:off x="3673842" y="1578025"/>
            <a:ext cx="2671800" cy="24333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108" name="Google Shape;108;p2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9" name="Shape 109"/>
        <p:cNvGrpSpPr/>
        <p:nvPr/>
      </p:nvGrpSpPr>
      <p:grpSpPr>
        <a:xfrm>
          <a:off x="0" y="0"/>
          <a:ext cx="0" cy="0"/>
          <a:chOff x="0" y="0"/>
          <a:chExt cx="0" cy="0"/>
        </a:xfrm>
      </p:grpSpPr>
      <p:sp>
        <p:nvSpPr>
          <p:cNvPr id="110" name="Google Shape;110;p24"/>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11" name="Google Shape;111;p2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12" name="Google Shape;112;p24"/>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13" name="Google Shape;113;p24"/>
          <p:cNvSpPr txBox="1"/>
          <p:nvPr>
            <p:ph idx="1" type="body"/>
          </p:nvPr>
        </p:nvSpPr>
        <p:spPr>
          <a:xfrm>
            <a:off x="841000"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4" name="Google Shape;114;p24"/>
          <p:cNvSpPr txBox="1"/>
          <p:nvPr>
            <p:ph idx="2" type="body"/>
          </p:nvPr>
        </p:nvSpPr>
        <p:spPr>
          <a:xfrm>
            <a:off x="3043281"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5" name="Google Shape;115;p24"/>
          <p:cNvSpPr txBox="1"/>
          <p:nvPr>
            <p:ph idx="3" type="body"/>
          </p:nvPr>
        </p:nvSpPr>
        <p:spPr>
          <a:xfrm>
            <a:off x="5245562"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6" name="Google Shape;116;p2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2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19" name="Google Shape;119;p2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20" name="Google Shape;120;p25"/>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21" name="Google Shape;121;p2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2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24" name="Google Shape;124;p2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25" name="Google Shape;125;p26"/>
          <p:cNvSpPr txBox="1"/>
          <p:nvPr>
            <p:ph idx="1" type="body"/>
          </p:nvPr>
        </p:nvSpPr>
        <p:spPr>
          <a:xfrm>
            <a:off x="841000" y="4025300"/>
            <a:ext cx="7845900" cy="5196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SzPts val="2000"/>
              <a:buNone/>
              <a:defRPr/>
            </a:lvl1pPr>
          </a:lstStyle>
          <a:p/>
        </p:txBody>
      </p:sp>
      <p:sp>
        <p:nvSpPr>
          <p:cNvPr id="126" name="Google Shape;126;p2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29" name="Google Shape;129;p27"/>
          <p:cNvSpPr/>
          <p:nvPr/>
        </p:nvSpPr>
        <p:spPr>
          <a:xfrm>
            <a:off x="0" y="-10425"/>
            <a:ext cx="8585683"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30" name="Google Shape;130;p2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131" name="Shape 131"/>
        <p:cNvGrpSpPr/>
        <p:nvPr/>
      </p:nvGrpSpPr>
      <p:grpSpPr>
        <a:xfrm>
          <a:off x="0" y="0"/>
          <a:ext cx="0" cy="0"/>
          <a:chOff x="0" y="0"/>
          <a:chExt cx="0" cy="0"/>
        </a:xfrm>
      </p:grpSpPr>
      <p:sp>
        <p:nvSpPr>
          <p:cNvPr id="132" name="Google Shape;132;p2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2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35" name="Google Shape;135;p2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6" name="Google Shape;136;p2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None/>
              <a:defRPr/>
            </a:lvl1pPr>
            <a:lvl2pPr indent="0" lvl="1" marL="0" rtl="0" algn="r">
              <a:spcBef>
                <a:spcPts val="0"/>
              </a:spcBef>
              <a:spcAft>
                <a:spcPts val="0"/>
              </a:spcAft>
              <a:buNone/>
              <a:defRPr/>
            </a:lvl2pPr>
            <a:lvl3pPr indent="0" lvl="2" marL="0" rtl="0" algn="r">
              <a:spcBef>
                <a:spcPts val="0"/>
              </a:spcBef>
              <a:spcAft>
                <a:spcPts val="0"/>
              </a:spcAft>
              <a:buNone/>
              <a:defRPr/>
            </a:lvl3pPr>
            <a:lvl4pPr indent="0" lvl="3" marL="0" rtl="0" algn="r">
              <a:spcBef>
                <a:spcPts val="0"/>
              </a:spcBef>
              <a:spcAft>
                <a:spcPts val="0"/>
              </a:spcAft>
              <a:buNone/>
              <a:defRPr/>
            </a:lvl4pPr>
            <a:lvl5pPr indent="0" lvl="4" marL="0" rtl="0" algn="r">
              <a:spcBef>
                <a:spcPts val="0"/>
              </a:spcBef>
              <a:spcAft>
                <a:spcPts val="0"/>
              </a:spcAft>
              <a:buNone/>
              <a:defRPr/>
            </a:lvl5pPr>
            <a:lvl6pPr indent="0" lvl="5" marL="0" rtl="0" algn="r">
              <a:spcBef>
                <a:spcPts val="0"/>
              </a:spcBef>
              <a:spcAft>
                <a:spcPts val="0"/>
              </a:spcAft>
              <a:buNone/>
              <a:defRPr/>
            </a:lvl6pPr>
            <a:lvl7pPr indent="0" lvl="6" marL="0" rtl="0" algn="r">
              <a:spcBef>
                <a:spcPts val="0"/>
              </a:spcBef>
              <a:spcAft>
                <a:spcPts val="0"/>
              </a:spcAft>
              <a:buNone/>
              <a:defRPr/>
            </a:lvl7pPr>
            <a:lvl8pPr indent="0" lvl="7" marL="0" rtl="0" algn="r">
              <a:spcBef>
                <a:spcPts val="0"/>
              </a:spcBef>
              <a:spcAft>
                <a:spcPts val="0"/>
              </a:spcAft>
              <a:buNone/>
              <a:defRPr/>
            </a:lvl8pPr>
            <a:lvl9pPr indent="0" lvl="8" marL="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39" name="Shape 139"/>
        <p:cNvGrpSpPr/>
        <p:nvPr/>
      </p:nvGrpSpPr>
      <p:grpSpPr>
        <a:xfrm>
          <a:off x="0" y="0"/>
          <a:ext cx="0" cy="0"/>
          <a:chOff x="0" y="0"/>
          <a:chExt cx="0" cy="0"/>
        </a:xfrm>
      </p:grpSpPr>
      <p:sp>
        <p:nvSpPr>
          <p:cNvPr id="140" name="Google Shape;140;p3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41" name="Google Shape;141;p3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2" name="Google Shape;142;p30"/>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43" name="Google Shape;143;p30"/>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p:txBody>
      </p:sp>
      <p:sp>
        <p:nvSpPr>
          <p:cNvPr id="144" name="Google Shape;144;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3.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457200" y="741100"/>
            <a:ext cx="5185200" cy="474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1pPr>
            <a:lvl2pPr lvl="1"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2pPr>
            <a:lvl3pPr lvl="2"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3pPr>
            <a:lvl4pPr lvl="3"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4pPr>
            <a:lvl5pPr lvl="4"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5pPr>
            <a:lvl6pPr lvl="5"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6pPr>
            <a:lvl7pPr lvl="6"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7pPr>
            <a:lvl8pPr lvl="7"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8pPr>
            <a:lvl9pPr lvl="8"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9pPr>
          </a:lstStyle>
          <a:p/>
        </p:txBody>
      </p:sp>
      <p:sp>
        <p:nvSpPr>
          <p:cNvPr id="68" name="Google Shape;68;p16"/>
          <p:cNvSpPr txBox="1"/>
          <p:nvPr>
            <p:ph idx="1" type="body"/>
          </p:nvPr>
        </p:nvSpPr>
        <p:spPr>
          <a:xfrm>
            <a:off x="457200" y="1352550"/>
            <a:ext cx="5185200" cy="22557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indent="-355600" lvl="1" marL="9144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indent="-355600" lvl="2" marL="13716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indent="-355600" lvl="3" marL="18288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indent="-355600" lvl="4" marL="22860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indent="-355600" lvl="5" marL="27432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indent="-355600" lvl="6" marL="32004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indent="-355600" lvl="7" marL="36576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indent="-355600" lvl="8" marL="4114800" rtl="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p:txBody>
      </p:sp>
      <p:sp>
        <p:nvSpPr>
          <p:cNvPr id="69" name="Google Shape;69;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lvl="0" rtl="0" algn="r">
              <a:buNone/>
              <a:defRPr b="1" sz="1300">
                <a:solidFill>
                  <a:schemeClr val="lt1"/>
                </a:solidFill>
                <a:latin typeface="Montserrat"/>
                <a:ea typeface="Montserrat"/>
                <a:cs typeface="Montserrat"/>
                <a:sym typeface="Montserrat"/>
              </a:defRPr>
            </a:lvl1pPr>
            <a:lvl2pPr lvl="1" rtl="0" algn="r">
              <a:buNone/>
              <a:defRPr b="1" sz="1300">
                <a:solidFill>
                  <a:schemeClr val="lt1"/>
                </a:solidFill>
                <a:latin typeface="Montserrat"/>
                <a:ea typeface="Montserrat"/>
                <a:cs typeface="Montserrat"/>
                <a:sym typeface="Montserrat"/>
              </a:defRPr>
            </a:lvl2pPr>
            <a:lvl3pPr lvl="2" rtl="0" algn="r">
              <a:buNone/>
              <a:defRPr b="1" sz="1300">
                <a:solidFill>
                  <a:schemeClr val="lt1"/>
                </a:solidFill>
                <a:latin typeface="Montserrat"/>
                <a:ea typeface="Montserrat"/>
                <a:cs typeface="Montserrat"/>
                <a:sym typeface="Montserrat"/>
              </a:defRPr>
            </a:lvl3pPr>
            <a:lvl4pPr lvl="3" rtl="0" algn="r">
              <a:buNone/>
              <a:defRPr b="1" sz="1300">
                <a:solidFill>
                  <a:schemeClr val="lt1"/>
                </a:solidFill>
                <a:latin typeface="Montserrat"/>
                <a:ea typeface="Montserrat"/>
                <a:cs typeface="Montserrat"/>
                <a:sym typeface="Montserrat"/>
              </a:defRPr>
            </a:lvl4pPr>
            <a:lvl5pPr lvl="4" rtl="0" algn="r">
              <a:buNone/>
              <a:defRPr b="1" sz="1300">
                <a:solidFill>
                  <a:schemeClr val="lt1"/>
                </a:solidFill>
                <a:latin typeface="Montserrat"/>
                <a:ea typeface="Montserrat"/>
                <a:cs typeface="Montserrat"/>
                <a:sym typeface="Montserrat"/>
              </a:defRPr>
            </a:lvl5pPr>
            <a:lvl6pPr lvl="5" rtl="0" algn="r">
              <a:buNone/>
              <a:defRPr b="1" sz="1300">
                <a:solidFill>
                  <a:schemeClr val="lt1"/>
                </a:solidFill>
                <a:latin typeface="Montserrat"/>
                <a:ea typeface="Montserrat"/>
                <a:cs typeface="Montserrat"/>
                <a:sym typeface="Montserrat"/>
              </a:defRPr>
            </a:lvl6pPr>
            <a:lvl7pPr lvl="6" rtl="0" algn="r">
              <a:buNone/>
              <a:defRPr b="1" sz="1300">
                <a:solidFill>
                  <a:schemeClr val="lt1"/>
                </a:solidFill>
                <a:latin typeface="Montserrat"/>
                <a:ea typeface="Montserrat"/>
                <a:cs typeface="Montserrat"/>
                <a:sym typeface="Montserrat"/>
              </a:defRPr>
            </a:lvl7pPr>
            <a:lvl8pPr lvl="7" rtl="0" algn="r">
              <a:buNone/>
              <a:defRPr b="1" sz="1300">
                <a:solidFill>
                  <a:schemeClr val="lt1"/>
                </a:solidFill>
                <a:latin typeface="Montserrat"/>
                <a:ea typeface="Montserrat"/>
                <a:cs typeface="Montserrat"/>
                <a:sym typeface="Montserrat"/>
              </a:defRPr>
            </a:lvl8pPr>
            <a:lvl9pPr lvl="8" rtl="0"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hyperlink" Target="https://voxdev.org/topic/firms-trade/mentorship-helps-kenyan-microenterprises-prof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20.png"/><Relationship Id="rId5"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hyperlink" Target="https://creativecommons.org/about/cclicens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hyperlink" Target="https://make-it-initiative.org/africa/wp-content/uploads/sites/2/2019/02/190130_MetorshipGuide_Inhalt_4.2.pdf" TargetMode="External"/><Relationship Id="rId4" Type="http://schemas.openxmlformats.org/officeDocument/2006/relationships/hyperlink" Target="https://www.mowgli.org.uk/what-is-mento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31"/>
          <p:cNvPicPr preferRelativeResize="0"/>
          <p:nvPr/>
        </p:nvPicPr>
        <p:blipFill rotWithShape="1">
          <a:blip r:embed="rId3">
            <a:alphaModFix/>
          </a:blip>
          <a:srcRect b="0" l="2410" r="0" t="0"/>
          <a:stretch/>
        </p:blipFill>
        <p:spPr>
          <a:xfrm>
            <a:off x="0" y="-33325"/>
            <a:ext cx="9144000" cy="5210150"/>
          </a:xfrm>
          <a:prstGeom prst="rect">
            <a:avLst/>
          </a:prstGeom>
          <a:noFill/>
          <a:ln>
            <a:noFill/>
          </a:ln>
        </p:spPr>
      </p:pic>
      <p:sp>
        <p:nvSpPr>
          <p:cNvPr id="150" name="Google Shape;150;p31"/>
          <p:cNvSpPr txBox="1"/>
          <p:nvPr/>
        </p:nvSpPr>
        <p:spPr>
          <a:xfrm>
            <a:off x="1412700" y="1739500"/>
            <a:ext cx="6561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Helvetica Neue"/>
                <a:ea typeface="Helvetica Neue"/>
                <a:cs typeface="Helvetica Neue"/>
                <a:sym typeface="Helvetica Neue"/>
              </a:rPr>
              <a:t>WELCOME</a:t>
            </a:r>
            <a:r>
              <a:rPr b="1" lang="en" sz="2800">
                <a:solidFill>
                  <a:schemeClr val="lt1"/>
                </a:solidFill>
                <a:latin typeface="Helvetica Neue"/>
                <a:ea typeface="Helvetica Neue"/>
                <a:cs typeface="Helvetica Neue"/>
                <a:sym typeface="Helvetica Neue"/>
              </a:rPr>
              <a:t> MENTORS </a:t>
            </a:r>
            <a:endParaRPr b="1" sz="28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t/>
            </a:r>
            <a:endParaRPr b="1" i="1" sz="16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i="1" lang="en" sz="1600">
                <a:solidFill>
                  <a:schemeClr val="lt1"/>
                </a:solidFill>
                <a:latin typeface="Helvetica Neue"/>
                <a:ea typeface="Helvetica Neue"/>
                <a:cs typeface="Helvetica Neue"/>
                <a:sym typeface="Helvetica Neue"/>
              </a:rPr>
              <a:t>What you need to know to be a great mentor</a:t>
            </a:r>
            <a:endParaRPr b="1" i="1" sz="1600">
              <a:solidFill>
                <a:schemeClr val="lt1"/>
              </a:solidFill>
              <a:latin typeface="Helvetica Neue"/>
              <a:ea typeface="Helvetica Neue"/>
              <a:cs typeface="Helvetica Neue"/>
              <a:sym typeface="Helvetica Neue"/>
            </a:endParaRPr>
          </a:p>
        </p:txBody>
      </p:sp>
      <p:sp>
        <p:nvSpPr>
          <p:cNvPr id="151" name="Google Shape;151;p31"/>
          <p:cNvSpPr txBox="1"/>
          <p:nvPr/>
        </p:nvSpPr>
        <p:spPr>
          <a:xfrm>
            <a:off x="2906300" y="550200"/>
            <a:ext cx="32241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highlight>
                  <a:srgbClr val="FFC000"/>
                </a:highlight>
              </a:rPr>
              <a:t>YOUR LOGO AND SPONSOR’S LOGO HERE</a:t>
            </a:r>
            <a:endParaRPr b="1" sz="1900">
              <a:solidFill>
                <a:schemeClr val="dk1"/>
              </a:solidFill>
              <a:highlight>
                <a:srgbClr val="FFC000"/>
              </a:highlight>
            </a:endParaRPr>
          </a:p>
        </p:txBody>
      </p:sp>
      <p:pic>
        <p:nvPicPr>
          <p:cNvPr id="152" name="Google Shape;152;p31"/>
          <p:cNvPicPr preferRelativeResize="0"/>
          <p:nvPr/>
        </p:nvPicPr>
        <p:blipFill rotWithShape="1">
          <a:blip r:embed="rId4">
            <a:alphaModFix/>
          </a:blip>
          <a:srcRect b="0" l="0" r="42319" t="0"/>
          <a:stretch/>
        </p:blipFill>
        <p:spPr>
          <a:xfrm>
            <a:off x="7147125" y="4146725"/>
            <a:ext cx="1914450" cy="922251"/>
          </a:xfrm>
          <a:prstGeom prst="rect">
            <a:avLst/>
          </a:prstGeom>
          <a:noFill/>
          <a:ln>
            <a:noFill/>
          </a:ln>
        </p:spPr>
      </p:pic>
      <p:pic>
        <p:nvPicPr>
          <p:cNvPr id="153" name="Google Shape;153;p31"/>
          <p:cNvPicPr preferRelativeResize="0"/>
          <p:nvPr/>
        </p:nvPicPr>
        <p:blipFill>
          <a:blip r:embed="rId5">
            <a:alphaModFix/>
          </a:blip>
          <a:stretch>
            <a:fillRect/>
          </a:stretch>
        </p:blipFill>
        <p:spPr>
          <a:xfrm>
            <a:off x="0" y="3930602"/>
            <a:ext cx="2709087" cy="135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40"/>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0"/>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44" name="Google Shape;244;p40"/>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45" name="Google Shape;245;p40"/>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46" name="Google Shape;246;p40"/>
          <p:cNvSpPr txBox="1"/>
          <p:nvPr>
            <p:ph idx="4294967295" type="body"/>
          </p:nvPr>
        </p:nvSpPr>
        <p:spPr>
          <a:xfrm>
            <a:off x="400050" y="1352550"/>
            <a:ext cx="8172600" cy="16272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200">
                <a:solidFill>
                  <a:srgbClr val="000000"/>
                </a:solidFill>
                <a:latin typeface="Helvetica Neue"/>
                <a:ea typeface="Helvetica Neue"/>
                <a:cs typeface="Helvetica Neue"/>
                <a:sym typeface="Helvetica Neue"/>
              </a:rPr>
              <a:t>“A mentor is someone who allows you to see </a:t>
            </a:r>
            <a:r>
              <a:rPr lang="en" sz="3200">
                <a:solidFill>
                  <a:srgbClr val="000000"/>
                </a:solidFill>
                <a:latin typeface="Helvetica Neue"/>
                <a:ea typeface="Helvetica Neue"/>
                <a:cs typeface="Helvetica Neue"/>
                <a:sym typeface="Helvetica Neue"/>
              </a:rPr>
              <a:t>the</a:t>
            </a:r>
            <a:r>
              <a:rPr lang="en" sz="3200">
                <a:solidFill>
                  <a:srgbClr val="000000"/>
                </a:solidFill>
                <a:latin typeface="Helvetica Neue"/>
                <a:ea typeface="Helvetica Neue"/>
                <a:cs typeface="Helvetica Neue"/>
                <a:sym typeface="Helvetica Neue"/>
              </a:rPr>
              <a:t> hope inside yourself.”</a:t>
            </a:r>
            <a:endParaRPr b="1" sz="3300">
              <a:solidFill>
                <a:srgbClr val="FFC000"/>
              </a:solidFill>
              <a:latin typeface="Helvetica Neue"/>
              <a:ea typeface="Helvetica Neue"/>
              <a:cs typeface="Helvetica Neue"/>
              <a:sym typeface="Helvetica Neue"/>
            </a:endParaRPr>
          </a:p>
          <a:p>
            <a:pPr indent="-393700" lvl="0" marL="457200" rtl="0" algn="r">
              <a:lnSpc>
                <a:spcPct val="115000"/>
              </a:lnSpc>
              <a:spcBef>
                <a:spcPts val="0"/>
              </a:spcBef>
              <a:spcAft>
                <a:spcPts val="0"/>
              </a:spcAft>
              <a:buClr>
                <a:srgbClr val="FFC000"/>
              </a:buClr>
              <a:buSzPts val="2600"/>
              <a:buFont typeface="Helvetica Neue"/>
              <a:buChar char="-"/>
            </a:pPr>
            <a:r>
              <a:rPr b="1" lang="en" sz="2600">
                <a:solidFill>
                  <a:srgbClr val="FFC000"/>
                </a:solidFill>
                <a:latin typeface="Helvetica Neue"/>
                <a:ea typeface="Helvetica Neue"/>
                <a:cs typeface="Helvetica Neue"/>
                <a:sym typeface="Helvetica Neue"/>
              </a:rPr>
              <a:t>Oprah Winfrey</a:t>
            </a:r>
            <a:endParaRPr b="1" sz="2600">
              <a:solidFill>
                <a:srgbClr val="FFC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41"/>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1"/>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53" name="Google Shape;253;p41"/>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54" name="Google Shape;254;p41"/>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55" name="Google Shape;255;p41"/>
          <p:cNvSpPr txBox="1"/>
          <p:nvPr/>
        </p:nvSpPr>
        <p:spPr>
          <a:xfrm>
            <a:off x="1413000" y="542075"/>
            <a:ext cx="6318000" cy="5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Mentors work</a:t>
            </a:r>
            <a:endParaRPr b="1" sz="3000">
              <a:solidFill>
                <a:srgbClr val="FFC000"/>
              </a:solidFill>
              <a:latin typeface="Helvetica Neue"/>
              <a:ea typeface="Helvetica Neue"/>
              <a:cs typeface="Helvetica Neue"/>
              <a:sym typeface="Helvetica Neue"/>
            </a:endParaRPr>
          </a:p>
        </p:txBody>
      </p:sp>
      <p:sp>
        <p:nvSpPr>
          <p:cNvPr id="256" name="Google Shape;256;p41"/>
          <p:cNvSpPr txBox="1"/>
          <p:nvPr/>
        </p:nvSpPr>
        <p:spPr>
          <a:xfrm>
            <a:off x="481500" y="1404375"/>
            <a:ext cx="8181000" cy="2144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Helvetica Neue"/>
              <a:buChar char="●"/>
            </a:pPr>
            <a:r>
              <a:rPr b="1" lang="en" sz="1600">
                <a:latin typeface="Helvetica Neue"/>
                <a:ea typeface="Helvetica Neue"/>
                <a:cs typeface="Helvetica Neue"/>
                <a:sym typeface="Helvetica Neue"/>
              </a:rPr>
              <a:t>Encourages entrepreneurship:</a:t>
            </a:r>
            <a:r>
              <a:rPr lang="en" sz="1600">
                <a:latin typeface="Helvetica Neue"/>
                <a:ea typeface="Helvetica Neue"/>
                <a:cs typeface="Helvetica Neue"/>
                <a:sym typeface="Helvetica Neue"/>
              </a:rPr>
              <a:t> US students who were assigned an entrepreneur mentor were </a:t>
            </a:r>
            <a:r>
              <a:rPr b="1" lang="en" sz="1600">
                <a:latin typeface="Helvetica Neue"/>
                <a:ea typeface="Helvetica Neue"/>
                <a:cs typeface="Helvetica Neue"/>
                <a:sym typeface="Helvetica Neue"/>
              </a:rPr>
              <a:t>20% more likely to pursue an entrepreneurial career </a:t>
            </a:r>
            <a:r>
              <a:rPr lang="en" sz="1600">
                <a:latin typeface="Helvetica Neue"/>
                <a:ea typeface="Helvetica Neue"/>
                <a:cs typeface="Helvetica Neue"/>
                <a:sym typeface="Helvetica Neue"/>
              </a:rPr>
              <a:t>two years after graduation </a:t>
            </a:r>
            <a:endParaRPr sz="1600">
              <a:latin typeface="Helvetica Neue"/>
              <a:ea typeface="Helvetica Neue"/>
              <a:cs typeface="Helvetica Neue"/>
              <a:sym typeface="Helvetica Neue"/>
            </a:endParaRPr>
          </a:p>
          <a:p>
            <a:pPr indent="0" lvl="0" marL="0" rtl="0" algn="l">
              <a:spcBef>
                <a:spcPts val="800"/>
              </a:spcBef>
              <a:spcAft>
                <a:spcPts val="0"/>
              </a:spcAft>
              <a:buNone/>
            </a:pPr>
            <a:r>
              <a:t/>
            </a:r>
            <a:endParaRPr sz="1600">
              <a:latin typeface="Helvetica Neue"/>
              <a:ea typeface="Helvetica Neue"/>
              <a:cs typeface="Helvetica Neue"/>
              <a:sym typeface="Helvetica Neue"/>
            </a:endParaRPr>
          </a:p>
          <a:p>
            <a:pPr indent="-330200" lvl="0" marL="457200" rtl="0" algn="l">
              <a:spcBef>
                <a:spcPts val="800"/>
              </a:spcBef>
              <a:spcAft>
                <a:spcPts val="0"/>
              </a:spcAft>
              <a:buSzPts val="1600"/>
              <a:buFont typeface="Helvetica Neue"/>
              <a:buChar char="●"/>
            </a:pPr>
            <a:r>
              <a:rPr b="1" lang="en" sz="1600">
                <a:latin typeface="Helvetica Neue"/>
                <a:ea typeface="Helvetica Neue"/>
                <a:cs typeface="Helvetica Neue"/>
                <a:sym typeface="Helvetica Neue"/>
              </a:rPr>
              <a:t>Improves performance: </a:t>
            </a:r>
            <a:r>
              <a:rPr lang="en" sz="1600">
                <a:latin typeface="Helvetica Neue"/>
                <a:ea typeface="Helvetica Neue"/>
                <a:cs typeface="Helvetica Neue"/>
                <a:sym typeface="Helvetica Neue"/>
              </a:rPr>
              <a:t>Female microenterprise owners in a Kenyan township, </a:t>
            </a:r>
            <a:r>
              <a:rPr lang="en" sz="1600">
                <a:uFill>
                  <a:noFill/>
                </a:uFill>
                <a:latin typeface="Helvetica Neue"/>
                <a:ea typeface="Helvetica Neue"/>
                <a:cs typeface="Helvetica Neue"/>
                <a:sym typeface="Helvetica Neue"/>
                <a:hlinkClick r:id="rId3"/>
              </a:rPr>
              <a:t>mentored by an experienced entrepreneur</a:t>
            </a:r>
            <a:r>
              <a:rPr lang="en" sz="1600">
                <a:latin typeface="Helvetica Neue"/>
                <a:ea typeface="Helvetica Neue"/>
                <a:cs typeface="Helvetica Neue"/>
                <a:sym typeface="Helvetica Neue"/>
              </a:rPr>
              <a:t> from the same community,</a:t>
            </a:r>
            <a:r>
              <a:rPr b="1" lang="en" sz="1600">
                <a:latin typeface="Helvetica Neue"/>
                <a:ea typeface="Helvetica Neue"/>
                <a:cs typeface="Helvetica Neue"/>
                <a:sym typeface="Helvetica Neue"/>
              </a:rPr>
              <a:t> increased short-run profits by 20% </a:t>
            </a:r>
            <a:r>
              <a:rPr lang="en" sz="1600">
                <a:latin typeface="Helvetica Neue"/>
                <a:ea typeface="Helvetica Neue"/>
                <a:cs typeface="Helvetica Neue"/>
                <a:sym typeface="Helvetica Neue"/>
              </a:rPr>
              <a:t>on average</a:t>
            </a:r>
            <a:endParaRPr sz="1600">
              <a:latin typeface="Helvetica Neue"/>
              <a:ea typeface="Helvetica Neue"/>
              <a:cs typeface="Helvetica Neue"/>
              <a:sym typeface="Helvetica Neue"/>
            </a:endParaRPr>
          </a:p>
          <a:p>
            <a:pPr indent="0" lvl="0" marL="0" rtl="0" algn="l">
              <a:spcBef>
                <a:spcPts val="800"/>
              </a:spcBef>
              <a:spcAft>
                <a:spcPts val="800"/>
              </a:spcAft>
              <a:buNone/>
            </a:pPr>
            <a:r>
              <a:t/>
            </a:r>
            <a:endParaRPr sz="16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42"/>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2"/>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63" name="Google Shape;263;p42"/>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64" name="Google Shape;264;p42"/>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65" name="Google Shape;265;p42"/>
          <p:cNvSpPr txBox="1"/>
          <p:nvPr/>
        </p:nvSpPr>
        <p:spPr>
          <a:xfrm>
            <a:off x="1413000" y="511850"/>
            <a:ext cx="6318000" cy="5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What type of mentors?</a:t>
            </a:r>
            <a:endParaRPr b="1" sz="3000">
              <a:solidFill>
                <a:srgbClr val="FFC000"/>
              </a:solidFill>
              <a:latin typeface="Helvetica Neue"/>
              <a:ea typeface="Helvetica Neue"/>
              <a:cs typeface="Helvetica Neue"/>
              <a:sym typeface="Helvetica Neue"/>
            </a:endParaRPr>
          </a:p>
        </p:txBody>
      </p:sp>
      <p:pic>
        <p:nvPicPr>
          <p:cNvPr id="266" name="Google Shape;266;p42"/>
          <p:cNvPicPr preferRelativeResize="0"/>
          <p:nvPr/>
        </p:nvPicPr>
        <p:blipFill>
          <a:blip r:embed="rId3">
            <a:alphaModFix/>
          </a:blip>
          <a:stretch>
            <a:fillRect/>
          </a:stretch>
        </p:blipFill>
        <p:spPr>
          <a:xfrm>
            <a:off x="1413000" y="1255887"/>
            <a:ext cx="6318000" cy="28496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43"/>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3"/>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73" name="Google Shape;273;p43"/>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74" name="Google Shape;274;p43"/>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75" name="Google Shape;275;p43"/>
          <p:cNvSpPr txBox="1"/>
          <p:nvPr/>
        </p:nvSpPr>
        <p:spPr>
          <a:xfrm>
            <a:off x="1413000" y="293975"/>
            <a:ext cx="6318000" cy="5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What mentors do</a:t>
            </a:r>
            <a:endParaRPr b="1" sz="3000">
              <a:solidFill>
                <a:srgbClr val="FFC000"/>
              </a:solidFill>
              <a:latin typeface="Helvetica Neue"/>
              <a:ea typeface="Helvetica Neue"/>
              <a:cs typeface="Helvetica Neue"/>
              <a:sym typeface="Helvetica Neue"/>
            </a:endParaRPr>
          </a:p>
        </p:txBody>
      </p:sp>
      <p:sp>
        <p:nvSpPr>
          <p:cNvPr id="276" name="Google Shape;276;p43"/>
          <p:cNvSpPr txBox="1"/>
          <p:nvPr/>
        </p:nvSpPr>
        <p:spPr>
          <a:xfrm>
            <a:off x="2064500" y="1499400"/>
            <a:ext cx="6639000" cy="2144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Share experiences</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Once established, share advice</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Offer motivation</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Challenge the entrepreneur</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Listen actively</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pic>
        <p:nvPicPr>
          <p:cNvPr id="277" name="Google Shape;277;p43"/>
          <p:cNvPicPr preferRelativeResize="0"/>
          <p:nvPr/>
        </p:nvPicPr>
        <p:blipFill>
          <a:blip r:embed="rId3">
            <a:alphaModFix/>
          </a:blip>
          <a:stretch>
            <a:fillRect/>
          </a:stretch>
        </p:blipFill>
        <p:spPr>
          <a:xfrm>
            <a:off x="7179500" y="1560925"/>
            <a:ext cx="1659700" cy="165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44"/>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4"/>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84" name="Google Shape;284;p44"/>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85" name="Google Shape;285;p44"/>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86" name="Google Shape;286;p44"/>
          <p:cNvSpPr txBox="1"/>
          <p:nvPr/>
        </p:nvSpPr>
        <p:spPr>
          <a:xfrm>
            <a:off x="1413000" y="417025"/>
            <a:ext cx="6318000" cy="5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What mentors DON’T do</a:t>
            </a:r>
            <a:endParaRPr b="1" sz="3000">
              <a:solidFill>
                <a:srgbClr val="FFC000"/>
              </a:solidFill>
              <a:latin typeface="Helvetica Neue"/>
              <a:ea typeface="Helvetica Neue"/>
              <a:cs typeface="Helvetica Neue"/>
              <a:sym typeface="Helvetica Neue"/>
            </a:endParaRPr>
          </a:p>
        </p:txBody>
      </p:sp>
      <p:sp>
        <p:nvSpPr>
          <p:cNvPr id="287" name="Google Shape;287;p44"/>
          <p:cNvSpPr txBox="1"/>
          <p:nvPr/>
        </p:nvSpPr>
        <p:spPr>
          <a:xfrm>
            <a:off x="1024125" y="1351375"/>
            <a:ext cx="5650500" cy="21447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Teach the entrepreneur how to perform specific tasks </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Tell the entrepreneur what to do</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Act as a therapist</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Do all the talking</a:t>
            </a:r>
            <a:endParaRPr sz="1600">
              <a:latin typeface="Helvetica Neue"/>
              <a:ea typeface="Helvetica Neue"/>
              <a:cs typeface="Helvetica Neue"/>
              <a:sym typeface="Helvetica Neue"/>
            </a:endParaRPr>
          </a:p>
          <a:p>
            <a:pPr indent="-330200" lvl="0" marL="4572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Simply sit and listen</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pic>
        <p:nvPicPr>
          <p:cNvPr id="288" name="Google Shape;288;p44"/>
          <p:cNvPicPr preferRelativeResize="0"/>
          <p:nvPr/>
        </p:nvPicPr>
        <p:blipFill>
          <a:blip r:embed="rId3">
            <a:alphaModFix/>
          </a:blip>
          <a:stretch>
            <a:fillRect/>
          </a:stretch>
        </p:blipFill>
        <p:spPr>
          <a:xfrm>
            <a:off x="7005338" y="2060050"/>
            <a:ext cx="1645574" cy="1645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45"/>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5"/>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95" name="Google Shape;295;p45"/>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96" name="Google Shape;296;p45"/>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297" name="Google Shape;297;p45"/>
          <p:cNvSpPr txBox="1"/>
          <p:nvPr/>
        </p:nvSpPr>
        <p:spPr>
          <a:xfrm>
            <a:off x="1351650" y="240125"/>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8CB2A"/>
                </a:solidFill>
                <a:latin typeface="Helvetica Neue"/>
                <a:ea typeface="Helvetica Neue"/>
                <a:cs typeface="Helvetica Neue"/>
                <a:sym typeface="Helvetica Neue"/>
              </a:rPr>
              <a:t>The 3As of Mentorship</a:t>
            </a:r>
            <a:endParaRPr b="1" sz="3000">
              <a:solidFill>
                <a:srgbClr val="F8CB2A"/>
              </a:solidFill>
              <a:latin typeface="Helvetica Neue"/>
              <a:ea typeface="Helvetica Neue"/>
              <a:cs typeface="Helvetica Neue"/>
              <a:sym typeface="Helvetica Neue"/>
            </a:endParaRPr>
          </a:p>
        </p:txBody>
      </p:sp>
      <p:cxnSp>
        <p:nvCxnSpPr>
          <p:cNvPr id="298" name="Google Shape;298;p45"/>
          <p:cNvCxnSpPr>
            <a:stCxn id="299" idx="6"/>
            <a:endCxn id="300" idx="2"/>
          </p:cNvCxnSpPr>
          <p:nvPr/>
        </p:nvCxnSpPr>
        <p:spPr>
          <a:xfrm>
            <a:off x="2436312" y="2012744"/>
            <a:ext cx="629100" cy="534000"/>
          </a:xfrm>
          <a:prstGeom prst="bentConnector3">
            <a:avLst>
              <a:gd fmla="val 49996" name="adj1"/>
            </a:avLst>
          </a:prstGeom>
          <a:noFill/>
          <a:ln cap="flat" cmpd="sng" w="9525">
            <a:solidFill>
              <a:srgbClr val="C2C2C2"/>
            </a:solidFill>
            <a:prstDash val="solid"/>
            <a:round/>
            <a:headEnd len="sm" w="sm" type="none"/>
            <a:tailEnd len="sm" w="sm" type="none"/>
          </a:ln>
        </p:spPr>
      </p:cxnSp>
      <p:cxnSp>
        <p:nvCxnSpPr>
          <p:cNvPr id="301" name="Google Shape;301;p45"/>
          <p:cNvCxnSpPr>
            <a:stCxn id="299" idx="6"/>
            <a:endCxn id="302" idx="2"/>
          </p:cNvCxnSpPr>
          <p:nvPr/>
        </p:nvCxnSpPr>
        <p:spPr>
          <a:xfrm flipH="1" rot="10800000">
            <a:off x="2436312" y="1295144"/>
            <a:ext cx="629100" cy="717600"/>
          </a:xfrm>
          <a:prstGeom prst="bentConnector3">
            <a:avLst>
              <a:gd fmla="val 49996" name="adj1"/>
            </a:avLst>
          </a:prstGeom>
          <a:noFill/>
          <a:ln cap="flat" cmpd="sng" w="9525">
            <a:solidFill>
              <a:srgbClr val="C2C2C2"/>
            </a:solidFill>
            <a:prstDash val="solid"/>
            <a:round/>
            <a:headEnd len="sm" w="sm" type="none"/>
            <a:tailEnd len="sm" w="sm" type="none"/>
          </a:ln>
        </p:spPr>
      </p:cxnSp>
      <p:cxnSp>
        <p:nvCxnSpPr>
          <p:cNvPr id="303" name="Google Shape;303;p45"/>
          <p:cNvCxnSpPr>
            <a:stCxn id="304" idx="3"/>
            <a:endCxn id="305" idx="2"/>
          </p:cNvCxnSpPr>
          <p:nvPr/>
        </p:nvCxnSpPr>
        <p:spPr>
          <a:xfrm flipH="1" rot="10800000">
            <a:off x="4280340" y="1035313"/>
            <a:ext cx="525000" cy="2598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306" name="Google Shape;306;p45"/>
          <p:cNvCxnSpPr>
            <a:stCxn id="304" idx="3"/>
            <a:endCxn id="307" idx="2"/>
          </p:cNvCxnSpPr>
          <p:nvPr/>
        </p:nvCxnSpPr>
        <p:spPr>
          <a:xfrm>
            <a:off x="4280340" y="1295113"/>
            <a:ext cx="525000" cy="1029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308" name="Google Shape;308;p45"/>
          <p:cNvCxnSpPr>
            <a:stCxn id="309" idx="3"/>
            <a:endCxn id="310" idx="2"/>
          </p:cNvCxnSpPr>
          <p:nvPr/>
        </p:nvCxnSpPr>
        <p:spPr>
          <a:xfrm flipH="1" rot="10800000">
            <a:off x="4280340" y="2446643"/>
            <a:ext cx="1030200" cy="100200"/>
          </a:xfrm>
          <a:prstGeom prst="bentConnector3">
            <a:avLst>
              <a:gd fmla="val 50002" name="adj1"/>
            </a:avLst>
          </a:prstGeom>
          <a:noFill/>
          <a:ln cap="flat" cmpd="sng" w="9525">
            <a:solidFill>
              <a:srgbClr val="C2C2C2"/>
            </a:solidFill>
            <a:prstDash val="solid"/>
            <a:round/>
            <a:headEnd len="sm" w="sm" type="none"/>
            <a:tailEnd len="sm" w="sm" type="none"/>
          </a:ln>
        </p:spPr>
      </p:cxnSp>
      <p:cxnSp>
        <p:nvCxnSpPr>
          <p:cNvPr id="311" name="Google Shape;311;p45"/>
          <p:cNvCxnSpPr>
            <a:stCxn id="309" idx="3"/>
            <a:endCxn id="312" idx="2"/>
          </p:cNvCxnSpPr>
          <p:nvPr/>
        </p:nvCxnSpPr>
        <p:spPr>
          <a:xfrm>
            <a:off x="4280340" y="2546843"/>
            <a:ext cx="1142700" cy="427500"/>
          </a:xfrm>
          <a:prstGeom prst="bentConnector3">
            <a:avLst>
              <a:gd fmla="val 50002" name="adj1"/>
            </a:avLst>
          </a:prstGeom>
          <a:noFill/>
          <a:ln cap="flat" cmpd="sng" w="9525">
            <a:solidFill>
              <a:srgbClr val="C2C2C2"/>
            </a:solidFill>
            <a:prstDash val="solid"/>
            <a:round/>
            <a:headEnd len="sm" w="sm" type="none"/>
            <a:tailEnd len="sm" w="sm" type="none"/>
          </a:ln>
        </p:spPr>
      </p:cxnSp>
      <p:grpSp>
        <p:nvGrpSpPr>
          <p:cNvPr id="313" name="Google Shape;313;p45"/>
          <p:cNvGrpSpPr/>
          <p:nvPr/>
        </p:nvGrpSpPr>
        <p:grpSpPr>
          <a:xfrm>
            <a:off x="4805458" y="913038"/>
            <a:ext cx="1214974" cy="244731"/>
            <a:chOff x="5592550" y="1018950"/>
            <a:chExt cx="1356300" cy="319200"/>
          </a:xfrm>
        </p:grpSpPr>
        <p:sp>
          <p:nvSpPr>
            <p:cNvPr id="314" name="Google Shape;314;p45"/>
            <p:cNvSpPr/>
            <p:nvPr/>
          </p:nvSpPr>
          <p:spPr>
            <a:xfrm>
              <a:off x="5766550" y="10189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CD1E18"/>
                  </a:solidFill>
                  <a:latin typeface="Helvetica Neue"/>
                  <a:ea typeface="Helvetica Neue"/>
                  <a:cs typeface="Helvetica Neue"/>
                  <a:sym typeface="Helvetica Neue"/>
                </a:rPr>
                <a:t>Stops Talking</a:t>
              </a:r>
              <a:endParaRPr sz="1100">
                <a:solidFill>
                  <a:srgbClr val="CD1E18"/>
                </a:solidFill>
                <a:latin typeface="Helvetica Neue"/>
                <a:ea typeface="Helvetica Neue"/>
                <a:cs typeface="Helvetica Neue"/>
                <a:sym typeface="Helvetica Neue"/>
              </a:endParaRPr>
            </a:p>
          </p:txBody>
        </p:sp>
        <p:sp>
          <p:nvSpPr>
            <p:cNvPr id="305" name="Google Shape;305;p45"/>
            <p:cNvSpPr/>
            <p:nvPr/>
          </p:nvSpPr>
          <p:spPr>
            <a:xfrm>
              <a:off x="5592550" y="10915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D1E18"/>
                </a:solidFill>
                <a:latin typeface="Helvetica Neue"/>
                <a:ea typeface="Helvetica Neue"/>
                <a:cs typeface="Helvetica Neue"/>
                <a:sym typeface="Helvetica Neue"/>
              </a:endParaRPr>
            </a:p>
          </p:txBody>
        </p:sp>
      </p:grpSp>
      <p:grpSp>
        <p:nvGrpSpPr>
          <p:cNvPr id="315" name="Google Shape;315;p45"/>
          <p:cNvGrpSpPr/>
          <p:nvPr/>
        </p:nvGrpSpPr>
        <p:grpSpPr>
          <a:xfrm>
            <a:off x="3065366" y="1172748"/>
            <a:ext cx="1214974" cy="244731"/>
            <a:chOff x="3650050" y="1476150"/>
            <a:chExt cx="1356300" cy="319200"/>
          </a:xfrm>
        </p:grpSpPr>
        <p:sp>
          <p:nvSpPr>
            <p:cNvPr id="304" name="Google Shape;304;p45"/>
            <p:cNvSpPr/>
            <p:nvPr/>
          </p:nvSpPr>
          <p:spPr>
            <a:xfrm>
              <a:off x="3824050" y="1476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D1E18"/>
                  </a:solidFill>
                  <a:latin typeface="Helvetica Neue"/>
                  <a:ea typeface="Helvetica Neue"/>
                  <a:cs typeface="Helvetica Neue"/>
                  <a:sym typeface="Helvetica Neue"/>
                </a:rPr>
                <a:t>Active Listening</a:t>
              </a:r>
              <a:endParaRPr b="1" sz="1100">
                <a:solidFill>
                  <a:srgbClr val="CD1E18"/>
                </a:solidFill>
                <a:latin typeface="Helvetica Neue"/>
                <a:ea typeface="Helvetica Neue"/>
                <a:cs typeface="Helvetica Neue"/>
                <a:sym typeface="Helvetica Neue"/>
              </a:endParaRPr>
            </a:p>
          </p:txBody>
        </p:sp>
        <p:sp>
          <p:nvSpPr>
            <p:cNvPr id="302" name="Google Shape;302;p45"/>
            <p:cNvSpPr/>
            <p:nvPr/>
          </p:nvSpPr>
          <p:spPr>
            <a:xfrm>
              <a:off x="3650050" y="1548750"/>
              <a:ext cx="174000" cy="174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CD1E18"/>
                </a:solidFill>
                <a:latin typeface="Helvetica Neue"/>
                <a:ea typeface="Helvetica Neue"/>
                <a:cs typeface="Helvetica Neue"/>
                <a:sym typeface="Helvetica Neue"/>
              </a:endParaRPr>
            </a:p>
          </p:txBody>
        </p:sp>
      </p:grpSp>
      <p:grpSp>
        <p:nvGrpSpPr>
          <p:cNvPr id="316" name="Google Shape;316;p45"/>
          <p:cNvGrpSpPr/>
          <p:nvPr/>
        </p:nvGrpSpPr>
        <p:grpSpPr>
          <a:xfrm>
            <a:off x="1215986" y="1890379"/>
            <a:ext cx="1220326" cy="244731"/>
            <a:chOff x="1596750" y="2412150"/>
            <a:chExt cx="1362275" cy="319200"/>
          </a:xfrm>
        </p:grpSpPr>
        <p:sp>
          <p:nvSpPr>
            <p:cNvPr id="317" name="Google Shape;317;p45"/>
            <p:cNvSpPr/>
            <p:nvPr/>
          </p:nvSpPr>
          <p:spPr>
            <a:xfrm>
              <a:off x="1596750" y="2412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100">
                  <a:solidFill>
                    <a:srgbClr val="3D3D3D"/>
                  </a:solidFill>
                  <a:latin typeface="Helvetica Neue"/>
                  <a:ea typeface="Helvetica Neue"/>
                  <a:cs typeface="Helvetica Neue"/>
                  <a:sym typeface="Helvetica Neue"/>
                </a:rPr>
                <a:t>3 A’s of Mentorship</a:t>
              </a:r>
              <a:endParaRPr b="1" sz="1100">
                <a:solidFill>
                  <a:srgbClr val="3D3D3D"/>
                </a:solidFill>
                <a:latin typeface="Helvetica Neue"/>
                <a:ea typeface="Helvetica Neue"/>
                <a:cs typeface="Helvetica Neue"/>
                <a:sym typeface="Helvetica Neue"/>
              </a:endParaRPr>
            </a:p>
          </p:txBody>
        </p:sp>
        <p:sp>
          <p:nvSpPr>
            <p:cNvPr id="299" name="Google Shape;299;p45"/>
            <p:cNvSpPr/>
            <p:nvPr/>
          </p:nvSpPr>
          <p:spPr>
            <a:xfrm>
              <a:off x="2785025" y="2484750"/>
              <a:ext cx="174000" cy="1740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Helvetica Neue"/>
                <a:ea typeface="Helvetica Neue"/>
                <a:cs typeface="Helvetica Neue"/>
                <a:sym typeface="Helvetica Neue"/>
              </a:endParaRPr>
            </a:p>
          </p:txBody>
        </p:sp>
      </p:grpSp>
      <p:grpSp>
        <p:nvGrpSpPr>
          <p:cNvPr id="318" name="Google Shape;318;p45"/>
          <p:cNvGrpSpPr/>
          <p:nvPr/>
        </p:nvGrpSpPr>
        <p:grpSpPr>
          <a:xfrm>
            <a:off x="3065366" y="2424478"/>
            <a:ext cx="1214974" cy="244731"/>
            <a:chOff x="3650050" y="3348150"/>
            <a:chExt cx="1356300" cy="319200"/>
          </a:xfrm>
        </p:grpSpPr>
        <p:sp>
          <p:nvSpPr>
            <p:cNvPr id="309" name="Google Shape;309;p45"/>
            <p:cNvSpPr/>
            <p:nvPr/>
          </p:nvSpPr>
          <p:spPr>
            <a:xfrm>
              <a:off x="3824050" y="3348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1339A0"/>
                  </a:solidFill>
                  <a:latin typeface="Helvetica Neue"/>
                  <a:ea typeface="Helvetica Neue"/>
                  <a:cs typeface="Helvetica Neue"/>
                  <a:sym typeface="Helvetica Neue"/>
                </a:rPr>
                <a:t>Availability</a:t>
              </a:r>
              <a:endParaRPr b="1" sz="1100">
                <a:solidFill>
                  <a:srgbClr val="1339A0"/>
                </a:solidFill>
                <a:latin typeface="Helvetica Neue"/>
                <a:ea typeface="Helvetica Neue"/>
                <a:cs typeface="Helvetica Neue"/>
                <a:sym typeface="Helvetica Neue"/>
              </a:endParaRPr>
            </a:p>
          </p:txBody>
        </p:sp>
        <p:sp>
          <p:nvSpPr>
            <p:cNvPr id="300" name="Google Shape;300;p45"/>
            <p:cNvSpPr/>
            <p:nvPr/>
          </p:nvSpPr>
          <p:spPr>
            <a:xfrm>
              <a:off x="3650050" y="3420750"/>
              <a:ext cx="174000" cy="174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1339A0"/>
                </a:solidFill>
                <a:latin typeface="Helvetica Neue"/>
                <a:ea typeface="Helvetica Neue"/>
                <a:cs typeface="Helvetica Neue"/>
                <a:sym typeface="Helvetica Neue"/>
              </a:endParaRPr>
            </a:p>
          </p:txBody>
        </p:sp>
      </p:grpSp>
      <p:grpSp>
        <p:nvGrpSpPr>
          <p:cNvPr id="319" name="Google Shape;319;p45"/>
          <p:cNvGrpSpPr/>
          <p:nvPr/>
        </p:nvGrpSpPr>
        <p:grpSpPr>
          <a:xfrm>
            <a:off x="4805458" y="1286863"/>
            <a:ext cx="1925790" cy="244731"/>
            <a:chOff x="5592550" y="1933363"/>
            <a:chExt cx="2149800" cy="319200"/>
          </a:xfrm>
        </p:grpSpPr>
        <p:sp>
          <p:nvSpPr>
            <p:cNvPr id="320" name="Google Shape;320;p45"/>
            <p:cNvSpPr/>
            <p:nvPr/>
          </p:nvSpPr>
          <p:spPr>
            <a:xfrm>
              <a:off x="5766550" y="1933363"/>
              <a:ext cx="19758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CD1E18"/>
                  </a:solidFill>
                  <a:latin typeface="Helvetica Neue"/>
                  <a:ea typeface="Helvetica Neue"/>
                  <a:cs typeface="Helvetica Neue"/>
                  <a:sym typeface="Helvetica Neue"/>
                </a:rPr>
                <a:t>Guides the Conversation</a:t>
              </a:r>
              <a:endParaRPr sz="1100">
                <a:solidFill>
                  <a:srgbClr val="CD1E18"/>
                </a:solidFill>
                <a:latin typeface="Helvetica Neue"/>
                <a:ea typeface="Helvetica Neue"/>
                <a:cs typeface="Helvetica Neue"/>
                <a:sym typeface="Helvetica Neue"/>
              </a:endParaRPr>
            </a:p>
          </p:txBody>
        </p:sp>
        <p:sp>
          <p:nvSpPr>
            <p:cNvPr id="307" name="Google Shape;307;p45"/>
            <p:cNvSpPr/>
            <p:nvPr/>
          </p:nvSpPr>
          <p:spPr>
            <a:xfrm>
              <a:off x="5592550" y="19912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D1E18"/>
                </a:solidFill>
                <a:latin typeface="Helvetica Neue"/>
                <a:ea typeface="Helvetica Neue"/>
                <a:cs typeface="Helvetica Neue"/>
                <a:sym typeface="Helvetica Neue"/>
              </a:endParaRPr>
            </a:p>
          </p:txBody>
        </p:sp>
      </p:grpSp>
      <p:grpSp>
        <p:nvGrpSpPr>
          <p:cNvPr id="321" name="Google Shape;321;p45"/>
          <p:cNvGrpSpPr/>
          <p:nvPr/>
        </p:nvGrpSpPr>
        <p:grpSpPr>
          <a:xfrm>
            <a:off x="5310584" y="2324262"/>
            <a:ext cx="1751645" cy="244731"/>
            <a:chOff x="5592550" y="2890957"/>
            <a:chExt cx="1955398" cy="319200"/>
          </a:xfrm>
        </p:grpSpPr>
        <p:sp>
          <p:nvSpPr>
            <p:cNvPr id="322" name="Google Shape;322;p45"/>
            <p:cNvSpPr/>
            <p:nvPr/>
          </p:nvSpPr>
          <p:spPr>
            <a:xfrm>
              <a:off x="5766548" y="2890957"/>
              <a:ext cx="17814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1339A0"/>
                  </a:solidFill>
                  <a:latin typeface="Helvetica Neue"/>
                  <a:ea typeface="Helvetica Neue"/>
                  <a:cs typeface="Helvetica Neue"/>
                  <a:sym typeface="Helvetica Neue"/>
                </a:rPr>
                <a:t>Keeps Appointments</a:t>
              </a:r>
              <a:endParaRPr sz="1100">
                <a:solidFill>
                  <a:srgbClr val="1339A0"/>
                </a:solidFill>
                <a:latin typeface="Helvetica Neue"/>
                <a:ea typeface="Helvetica Neue"/>
                <a:cs typeface="Helvetica Neue"/>
                <a:sym typeface="Helvetica Neue"/>
              </a:endParaRPr>
            </a:p>
          </p:txBody>
        </p:sp>
        <p:sp>
          <p:nvSpPr>
            <p:cNvPr id="310" name="Google Shape;310;p45"/>
            <p:cNvSpPr/>
            <p:nvPr/>
          </p:nvSpPr>
          <p:spPr>
            <a:xfrm>
              <a:off x="5592550" y="29635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39A0"/>
                </a:solidFill>
                <a:latin typeface="Helvetica Neue"/>
                <a:ea typeface="Helvetica Neue"/>
                <a:cs typeface="Helvetica Neue"/>
                <a:sym typeface="Helvetica Neue"/>
              </a:endParaRPr>
            </a:p>
          </p:txBody>
        </p:sp>
      </p:grpSp>
      <p:grpSp>
        <p:nvGrpSpPr>
          <p:cNvPr id="323" name="Google Shape;323;p45"/>
          <p:cNvGrpSpPr/>
          <p:nvPr/>
        </p:nvGrpSpPr>
        <p:grpSpPr>
          <a:xfrm>
            <a:off x="5423095" y="2852062"/>
            <a:ext cx="1833061" cy="244731"/>
            <a:chOff x="5592550" y="3805337"/>
            <a:chExt cx="2046283" cy="319200"/>
          </a:xfrm>
        </p:grpSpPr>
        <p:sp>
          <p:nvSpPr>
            <p:cNvPr id="324" name="Google Shape;324;p45"/>
            <p:cNvSpPr/>
            <p:nvPr/>
          </p:nvSpPr>
          <p:spPr>
            <a:xfrm>
              <a:off x="5766533" y="3805337"/>
              <a:ext cx="187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1339A0"/>
                  </a:solidFill>
                  <a:latin typeface="Helvetica Neue"/>
                  <a:ea typeface="Helvetica Neue"/>
                  <a:cs typeface="Helvetica Neue"/>
                  <a:sym typeface="Helvetica Neue"/>
                </a:rPr>
                <a:t>Manages Boundaries</a:t>
              </a:r>
              <a:endParaRPr sz="1100">
                <a:solidFill>
                  <a:srgbClr val="1339A0"/>
                </a:solidFill>
                <a:latin typeface="Helvetica Neue"/>
                <a:ea typeface="Helvetica Neue"/>
                <a:cs typeface="Helvetica Neue"/>
                <a:sym typeface="Helvetica Neue"/>
              </a:endParaRPr>
            </a:p>
          </p:txBody>
        </p:sp>
        <p:sp>
          <p:nvSpPr>
            <p:cNvPr id="312" name="Google Shape;312;p45"/>
            <p:cNvSpPr/>
            <p:nvPr/>
          </p:nvSpPr>
          <p:spPr>
            <a:xfrm>
              <a:off x="5592550" y="38779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39A0"/>
                </a:solidFill>
                <a:latin typeface="Helvetica Neue"/>
                <a:ea typeface="Helvetica Neue"/>
                <a:cs typeface="Helvetica Neue"/>
                <a:sym typeface="Helvetica Neue"/>
              </a:endParaRPr>
            </a:p>
          </p:txBody>
        </p:sp>
      </p:grpSp>
      <p:cxnSp>
        <p:nvCxnSpPr>
          <p:cNvPr id="325" name="Google Shape;325;p45"/>
          <p:cNvCxnSpPr>
            <a:endCxn id="326" idx="2"/>
          </p:cNvCxnSpPr>
          <p:nvPr/>
        </p:nvCxnSpPr>
        <p:spPr>
          <a:xfrm flipH="1" rot="-5400000">
            <a:off x="2601614" y="2669597"/>
            <a:ext cx="924000" cy="632700"/>
          </a:xfrm>
          <a:prstGeom prst="bentConnector2">
            <a:avLst/>
          </a:prstGeom>
          <a:noFill/>
          <a:ln cap="flat" cmpd="sng" w="9525">
            <a:solidFill>
              <a:srgbClr val="C2C2C2"/>
            </a:solidFill>
            <a:prstDash val="solid"/>
            <a:round/>
            <a:headEnd len="sm" w="sm" type="none"/>
            <a:tailEnd len="sm" w="sm" type="none"/>
          </a:ln>
        </p:spPr>
      </p:cxnSp>
      <p:grpSp>
        <p:nvGrpSpPr>
          <p:cNvPr id="327" name="Google Shape;327;p45"/>
          <p:cNvGrpSpPr/>
          <p:nvPr/>
        </p:nvGrpSpPr>
        <p:grpSpPr>
          <a:xfrm>
            <a:off x="3379964" y="3325582"/>
            <a:ext cx="1214974" cy="244731"/>
            <a:chOff x="3650050" y="3348150"/>
            <a:chExt cx="1356300" cy="319200"/>
          </a:xfrm>
        </p:grpSpPr>
        <p:sp>
          <p:nvSpPr>
            <p:cNvPr id="328" name="Google Shape;328;p45"/>
            <p:cNvSpPr/>
            <p:nvPr/>
          </p:nvSpPr>
          <p:spPr>
            <a:xfrm>
              <a:off x="3824050" y="3348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000F4C"/>
                  </a:solidFill>
                  <a:latin typeface="Helvetica Neue"/>
                  <a:ea typeface="Helvetica Neue"/>
                  <a:cs typeface="Helvetica Neue"/>
                  <a:sym typeface="Helvetica Neue"/>
                </a:rPr>
                <a:t>Analysis</a:t>
              </a:r>
              <a:endParaRPr b="1" sz="1100">
                <a:solidFill>
                  <a:srgbClr val="000F4C"/>
                </a:solidFill>
                <a:latin typeface="Helvetica Neue"/>
                <a:ea typeface="Helvetica Neue"/>
                <a:cs typeface="Helvetica Neue"/>
                <a:sym typeface="Helvetica Neue"/>
              </a:endParaRPr>
            </a:p>
          </p:txBody>
        </p:sp>
        <p:sp>
          <p:nvSpPr>
            <p:cNvPr id="326" name="Google Shape;326;p45"/>
            <p:cNvSpPr/>
            <p:nvPr/>
          </p:nvSpPr>
          <p:spPr>
            <a:xfrm>
              <a:off x="3650050" y="3420750"/>
              <a:ext cx="174000" cy="174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C000"/>
                </a:solidFill>
                <a:latin typeface="Helvetica Neue"/>
                <a:ea typeface="Helvetica Neue"/>
                <a:cs typeface="Helvetica Neue"/>
                <a:sym typeface="Helvetica Neue"/>
              </a:endParaRPr>
            </a:p>
          </p:txBody>
        </p:sp>
      </p:grpSp>
      <p:cxnSp>
        <p:nvCxnSpPr>
          <p:cNvPr id="329" name="Google Shape;329;p45"/>
          <p:cNvCxnSpPr>
            <a:stCxn id="304" idx="3"/>
            <a:endCxn id="330" idx="2"/>
          </p:cNvCxnSpPr>
          <p:nvPr/>
        </p:nvCxnSpPr>
        <p:spPr>
          <a:xfrm>
            <a:off x="4280340" y="1295113"/>
            <a:ext cx="525000" cy="421200"/>
          </a:xfrm>
          <a:prstGeom prst="bentConnector3">
            <a:avLst>
              <a:gd fmla="val 50011" name="adj1"/>
            </a:avLst>
          </a:prstGeom>
          <a:noFill/>
          <a:ln cap="flat" cmpd="sng" w="9525">
            <a:solidFill>
              <a:srgbClr val="C2C2C2"/>
            </a:solidFill>
            <a:prstDash val="solid"/>
            <a:round/>
            <a:headEnd len="sm" w="sm" type="none"/>
            <a:tailEnd len="sm" w="sm" type="none"/>
          </a:ln>
        </p:spPr>
      </p:cxnSp>
      <p:grpSp>
        <p:nvGrpSpPr>
          <p:cNvPr id="331" name="Google Shape;331;p45"/>
          <p:cNvGrpSpPr/>
          <p:nvPr/>
        </p:nvGrpSpPr>
        <p:grpSpPr>
          <a:xfrm>
            <a:off x="4805458" y="1605223"/>
            <a:ext cx="1568089" cy="244731"/>
            <a:chOff x="5592550" y="1933354"/>
            <a:chExt cx="1750490" cy="319200"/>
          </a:xfrm>
        </p:grpSpPr>
        <p:sp>
          <p:nvSpPr>
            <p:cNvPr id="332" name="Google Shape;332;p45"/>
            <p:cNvSpPr/>
            <p:nvPr/>
          </p:nvSpPr>
          <p:spPr>
            <a:xfrm>
              <a:off x="5766540" y="1933354"/>
              <a:ext cx="15765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CD1E18"/>
                  </a:solidFill>
                  <a:latin typeface="Helvetica Neue"/>
                  <a:ea typeface="Helvetica Neue"/>
                  <a:cs typeface="Helvetica Neue"/>
                  <a:sym typeface="Helvetica Neue"/>
                </a:rPr>
                <a:t>Provides Feedback</a:t>
              </a:r>
              <a:endParaRPr sz="1100">
                <a:solidFill>
                  <a:srgbClr val="CD1E18"/>
                </a:solidFill>
                <a:latin typeface="Helvetica Neue"/>
                <a:ea typeface="Helvetica Neue"/>
                <a:cs typeface="Helvetica Neue"/>
                <a:sym typeface="Helvetica Neue"/>
              </a:endParaRPr>
            </a:p>
          </p:txBody>
        </p:sp>
        <p:sp>
          <p:nvSpPr>
            <p:cNvPr id="330" name="Google Shape;330;p45"/>
            <p:cNvSpPr/>
            <p:nvPr/>
          </p:nvSpPr>
          <p:spPr>
            <a:xfrm>
              <a:off x="5592550" y="19912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D1E18"/>
                </a:solidFill>
                <a:latin typeface="Helvetica Neue"/>
                <a:ea typeface="Helvetica Neue"/>
                <a:cs typeface="Helvetica Neue"/>
                <a:sym typeface="Helvetica Neue"/>
              </a:endParaRPr>
            </a:p>
          </p:txBody>
        </p:sp>
      </p:grpSp>
      <p:cxnSp>
        <p:nvCxnSpPr>
          <p:cNvPr id="333" name="Google Shape;333;p45"/>
          <p:cNvCxnSpPr>
            <a:stCxn id="309" idx="3"/>
            <a:endCxn id="334" idx="2"/>
          </p:cNvCxnSpPr>
          <p:nvPr/>
        </p:nvCxnSpPr>
        <p:spPr>
          <a:xfrm>
            <a:off x="4280340" y="2546843"/>
            <a:ext cx="1126800" cy="137400"/>
          </a:xfrm>
          <a:prstGeom prst="bentConnector3">
            <a:avLst>
              <a:gd fmla="val 50001" name="adj1"/>
            </a:avLst>
          </a:prstGeom>
          <a:noFill/>
          <a:ln cap="flat" cmpd="sng" w="9525">
            <a:solidFill>
              <a:srgbClr val="C2C2C2"/>
            </a:solidFill>
            <a:prstDash val="solid"/>
            <a:round/>
            <a:headEnd len="sm" w="sm" type="none"/>
            <a:tailEnd len="sm" w="sm" type="none"/>
          </a:ln>
        </p:spPr>
      </p:cxnSp>
      <p:grpSp>
        <p:nvGrpSpPr>
          <p:cNvPr id="335" name="Google Shape;335;p45"/>
          <p:cNvGrpSpPr/>
          <p:nvPr/>
        </p:nvGrpSpPr>
        <p:grpSpPr>
          <a:xfrm>
            <a:off x="5407157" y="2561837"/>
            <a:ext cx="1558484" cy="244731"/>
            <a:chOff x="5592550" y="3805364"/>
            <a:chExt cx="1854897" cy="319200"/>
          </a:xfrm>
        </p:grpSpPr>
        <p:sp>
          <p:nvSpPr>
            <p:cNvPr id="336" name="Google Shape;336;p45"/>
            <p:cNvSpPr/>
            <p:nvPr/>
          </p:nvSpPr>
          <p:spPr>
            <a:xfrm>
              <a:off x="5766547" y="3805364"/>
              <a:ext cx="16809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1339A0"/>
                  </a:solidFill>
                  <a:latin typeface="Helvetica Neue"/>
                  <a:ea typeface="Helvetica Neue"/>
                  <a:cs typeface="Helvetica Neue"/>
                  <a:sym typeface="Helvetica Neue"/>
                </a:rPr>
                <a:t>Pays Attention</a:t>
              </a:r>
              <a:endParaRPr sz="1100">
                <a:solidFill>
                  <a:srgbClr val="1339A0"/>
                </a:solidFill>
                <a:latin typeface="Helvetica Neue"/>
                <a:ea typeface="Helvetica Neue"/>
                <a:cs typeface="Helvetica Neue"/>
                <a:sym typeface="Helvetica Neue"/>
              </a:endParaRPr>
            </a:p>
          </p:txBody>
        </p:sp>
        <p:sp>
          <p:nvSpPr>
            <p:cNvPr id="334" name="Google Shape;334;p45"/>
            <p:cNvSpPr/>
            <p:nvPr/>
          </p:nvSpPr>
          <p:spPr>
            <a:xfrm>
              <a:off x="5592550" y="38779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39A0"/>
                </a:solidFill>
                <a:latin typeface="Helvetica Neue"/>
                <a:ea typeface="Helvetica Neue"/>
                <a:cs typeface="Helvetica Neue"/>
                <a:sym typeface="Helvetica Neue"/>
              </a:endParaRPr>
            </a:p>
          </p:txBody>
        </p:sp>
      </p:grpSp>
      <p:cxnSp>
        <p:nvCxnSpPr>
          <p:cNvPr id="337" name="Google Shape;337;p45"/>
          <p:cNvCxnSpPr>
            <a:stCxn id="328" idx="2"/>
            <a:endCxn id="338" idx="2"/>
          </p:cNvCxnSpPr>
          <p:nvPr/>
        </p:nvCxnSpPr>
        <p:spPr>
          <a:xfrm flipH="1" rot="-5400000">
            <a:off x="4736335" y="2899362"/>
            <a:ext cx="70500" cy="1412400"/>
          </a:xfrm>
          <a:prstGeom prst="bentConnector2">
            <a:avLst/>
          </a:prstGeom>
          <a:noFill/>
          <a:ln cap="flat" cmpd="sng" w="9525">
            <a:solidFill>
              <a:srgbClr val="C2C2C2"/>
            </a:solidFill>
            <a:prstDash val="solid"/>
            <a:round/>
            <a:headEnd len="sm" w="sm" type="none"/>
            <a:tailEnd len="sm" w="sm" type="none"/>
          </a:ln>
        </p:spPr>
      </p:cxnSp>
      <p:grpSp>
        <p:nvGrpSpPr>
          <p:cNvPr id="339" name="Google Shape;339;p45"/>
          <p:cNvGrpSpPr/>
          <p:nvPr/>
        </p:nvGrpSpPr>
        <p:grpSpPr>
          <a:xfrm>
            <a:off x="5477657" y="3518425"/>
            <a:ext cx="2599528" cy="244731"/>
            <a:chOff x="5592550" y="3805344"/>
            <a:chExt cx="2901906" cy="319200"/>
          </a:xfrm>
        </p:grpSpPr>
        <p:sp>
          <p:nvSpPr>
            <p:cNvPr id="340" name="Google Shape;340;p45"/>
            <p:cNvSpPr/>
            <p:nvPr/>
          </p:nvSpPr>
          <p:spPr>
            <a:xfrm>
              <a:off x="5766556" y="3805344"/>
              <a:ext cx="27279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000F4C"/>
                  </a:solidFill>
                  <a:latin typeface="Helvetica Neue"/>
                  <a:ea typeface="Helvetica Neue"/>
                  <a:cs typeface="Helvetica Neue"/>
                  <a:sym typeface="Helvetica Neue"/>
                </a:rPr>
                <a:t>Honesty with Diplomacy</a:t>
              </a:r>
              <a:endParaRPr sz="1100">
                <a:solidFill>
                  <a:srgbClr val="000F4C"/>
                </a:solidFill>
                <a:latin typeface="Helvetica Neue"/>
                <a:ea typeface="Helvetica Neue"/>
                <a:cs typeface="Helvetica Neue"/>
                <a:sym typeface="Helvetica Neue"/>
              </a:endParaRPr>
            </a:p>
          </p:txBody>
        </p:sp>
        <p:sp>
          <p:nvSpPr>
            <p:cNvPr id="338" name="Google Shape;338;p45"/>
            <p:cNvSpPr/>
            <p:nvPr/>
          </p:nvSpPr>
          <p:spPr>
            <a:xfrm>
              <a:off x="5592550" y="38779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800"/>
                </a:solidFill>
                <a:latin typeface="Helvetica Neue"/>
                <a:ea typeface="Helvetica Neue"/>
                <a:cs typeface="Helvetica Neue"/>
                <a:sym typeface="Helvetica Neue"/>
              </a:endParaRPr>
            </a:p>
          </p:txBody>
        </p:sp>
      </p:grpSp>
      <p:cxnSp>
        <p:nvCxnSpPr>
          <p:cNvPr id="341" name="Google Shape;341;p45"/>
          <p:cNvCxnSpPr>
            <a:stCxn id="328" idx="2"/>
            <a:endCxn id="342" idx="2"/>
          </p:cNvCxnSpPr>
          <p:nvPr/>
        </p:nvCxnSpPr>
        <p:spPr>
          <a:xfrm flipH="1" rot="-5400000">
            <a:off x="4841035" y="2794662"/>
            <a:ext cx="403800" cy="1955100"/>
          </a:xfrm>
          <a:prstGeom prst="bentConnector2">
            <a:avLst/>
          </a:prstGeom>
          <a:noFill/>
          <a:ln cap="flat" cmpd="sng" w="9525">
            <a:solidFill>
              <a:srgbClr val="C2C2C2"/>
            </a:solidFill>
            <a:prstDash val="solid"/>
            <a:round/>
            <a:headEnd len="sm" w="sm" type="none"/>
            <a:tailEnd len="sm" w="sm" type="none"/>
          </a:ln>
        </p:spPr>
      </p:cxnSp>
      <p:grpSp>
        <p:nvGrpSpPr>
          <p:cNvPr id="343" name="Google Shape;343;p45"/>
          <p:cNvGrpSpPr/>
          <p:nvPr/>
        </p:nvGrpSpPr>
        <p:grpSpPr>
          <a:xfrm>
            <a:off x="6020476" y="3851625"/>
            <a:ext cx="1907524" cy="244731"/>
            <a:chOff x="5592550" y="3805360"/>
            <a:chExt cx="2129408" cy="319200"/>
          </a:xfrm>
        </p:grpSpPr>
        <p:sp>
          <p:nvSpPr>
            <p:cNvPr id="344" name="Google Shape;344;p45"/>
            <p:cNvSpPr/>
            <p:nvPr/>
          </p:nvSpPr>
          <p:spPr>
            <a:xfrm>
              <a:off x="5766558" y="3805360"/>
              <a:ext cx="19554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000F4C"/>
                  </a:solidFill>
                  <a:latin typeface="Helvetica Neue"/>
                  <a:ea typeface="Helvetica Neue"/>
                  <a:cs typeface="Helvetica Neue"/>
                  <a:sym typeface="Helvetica Neue"/>
                </a:rPr>
                <a:t>Offers Insights</a:t>
              </a:r>
              <a:endParaRPr sz="1100">
                <a:solidFill>
                  <a:srgbClr val="000F4C"/>
                </a:solidFill>
                <a:latin typeface="Helvetica Neue"/>
                <a:ea typeface="Helvetica Neue"/>
                <a:cs typeface="Helvetica Neue"/>
                <a:sym typeface="Helvetica Neue"/>
              </a:endParaRPr>
            </a:p>
          </p:txBody>
        </p:sp>
        <p:sp>
          <p:nvSpPr>
            <p:cNvPr id="342" name="Google Shape;342;p45"/>
            <p:cNvSpPr/>
            <p:nvPr/>
          </p:nvSpPr>
          <p:spPr>
            <a:xfrm>
              <a:off x="5592550" y="38779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800"/>
                </a:solidFill>
                <a:latin typeface="Helvetica Neue"/>
                <a:ea typeface="Helvetica Neue"/>
                <a:cs typeface="Helvetica Neue"/>
                <a:sym typeface="Helvetica Neue"/>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46"/>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6"/>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351" name="Google Shape;351;p46"/>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352" name="Google Shape;352;p46"/>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353" name="Google Shape;353;p46"/>
          <p:cNvSpPr txBox="1"/>
          <p:nvPr/>
        </p:nvSpPr>
        <p:spPr>
          <a:xfrm>
            <a:off x="333300" y="1306225"/>
            <a:ext cx="39339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MENTORS </a:t>
            </a:r>
            <a:endParaRPr b="1" sz="3000">
              <a:solidFill>
                <a:srgbClr val="FFC000"/>
              </a:solidFill>
              <a:latin typeface="Helvetica Neue"/>
              <a:ea typeface="Helvetica Neue"/>
              <a:cs typeface="Helvetica Neue"/>
              <a:sym typeface="Helvetica Neue"/>
            </a:endParaRPr>
          </a:p>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&amp; </a:t>
            </a:r>
            <a:endParaRPr b="1" sz="3000">
              <a:solidFill>
                <a:srgbClr val="FFC000"/>
              </a:solidFill>
              <a:latin typeface="Helvetica Neue"/>
              <a:ea typeface="Helvetica Neue"/>
              <a:cs typeface="Helvetica Neue"/>
              <a:sym typeface="Helvetica Neue"/>
            </a:endParaRPr>
          </a:p>
          <a:p>
            <a:pPr indent="0" lvl="0" marL="0" rtl="0" algn="ctr">
              <a:spcBef>
                <a:spcPts val="0"/>
              </a:spcBef>
              <a:spcAft>
                <a:spcPts val="0"/>
              </a:spcAft>
              <a:buNone/>
            </a:pPr>
            <a:r>
              <a:rPr b="1" lang="en" sz="3000">
                <a:solidFill>
                  <a:srgbClr val="133AA1"/>
                </a:solidFill>
                <a:latin typeface="Helvetica Neue"/>
                <a:ea typeface="Helvetica Neue"/>
                <a:cs typeface="Helvetica Neue"/>
                <a:sym typeface="Helvetica Neue"/>
              </a:rPr>
              <a:t>POWER DYNAMICS</a:t>
            </a:r>
            <a:endParaRPr>
              <a:solidFill>
                <a:srgbClr val="133AA1"/>
              </a:solidFill>
            </a:endParaRPr>
          </a:p>
        </p:txBody>
      </p:sp>
      <p:pic>
        <p:nvPicPr>
          <p:cNvPr id="354" name="Google Shape;354;p46"/>
          <p:cNvPicPr preferRelativeResize="0"/>
          <p:nvPr/>
        </p:nvPicPr>
        <p:blipFill rotWithShape="1">
          <a:blip r:embed="rId3">
            <a:alphaModFix/>
          </a:blip>
          <a:srcRect b="-938" l="10932" r="15597" t="0"/>
          <a:stretch/>
        </p:blipFill>
        <p:spPr>
          <a:xfrm>
            <a:off x="4533900" y="0"/>
            <a:ext cx="4610099" cy="4182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p47"/>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7"/>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361" name="Google Shape;361;p47"/>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362" name="Google Shape;362;p47"/>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sp>
        <p:nvSpPr>
          <p:cNvPr id="363" name="Google Shape;363;p47"/>
          <p:cNvSpPr txBox="1"/>
          <p:nvPr/>
        </p:nvSpPr>
        <p:spPr>
          <a:xfrm>
            <a:off x="561900" y="140650"/>
            <a:ext cx="8020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FFC000"/>
                </a:solidFill>
                <a:latin typeface="Helvetica Neue"/>
                <a:ea typeface="Helvetica Neue"/>
                <a:cs typeface="Helvetica Neue"/>
                <a:sym typeface="Helvetica Neue"/>
              </a:rPr>
              <a:t>WHAT’S IN IT FOR THE MENTOR?</a:t>
            </a:r>
            <a:endParaRPr>
              <a:solidFill>
                <a:srgbClr val="FFC000"/>
              </a:solidFill>
            </a:endParaRPr>
          </a:p>
        </p:txBody>
      </p:sp>
      <p:sp>
        <p:nvSpPr>
          <p:cNvPr id="364" name="Google Shape;364;p47"/>
          <p:cNvSpPr txBox="1"/>
          <p:nvPr/>
        </p:nvSpPr>
        <p:spPr>
          <a:xfrm>
            <a:off x="1095300" y="2571750"/>
            <a:ext cx="3286200" cy="1524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en" sz="1600">
                <a:solidFill>
                  <a:srgbClr val="133AA1"/>
                </a:solidFill>
                <a:latin typeface="Helvetica Neue"/>
                <a:ea typeface="Helvetica Neue"/>
                <a:cs typeface="Helvetica Neue"/>
                <a:sym typeface="Helvetica Neue"/>
              </a:rPr>
              <a:t>Personal Benefits</a:t>
            </a:r>
            <a:endParaRPr b="1" sz="1600">
              <a:solidFill>
                <a:srgbClr val="133AA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Improved leadership skills</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Increased confidence</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Leaving a legacy</a:t>
            </a:r>
            <a:endParaRPr>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sp>
        <p:nvSpPr>
          <p:cNvPr id="365" name="Google Shape;365;p47"/>
          <p:cNvSpPr txBox="1"/>
          <p:nvPr/>
        </p:nvSpPr>
        <p:spPr>
          <a:xfrm>
            <a:off x="4572000" y="2653025"/>
            <a:ext cx="3000000" cy="141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latin typeface="Helvetica Neue"/>
                <a:ea typeface="Helvetica Neue"/>
                <a:cs typeface="Helvetica Neue"/>
                <a:sym typeface="Helvetica Neue"/>
              </a:rPr>
              <a:t>        </a:t>
            </a:r>
            <a:r>
              <a:rPr b="1" lang="en" sz="1600">
                <a:solidFill>
                  <a:srgbClr val="CD1E19"/>
                </a:solidFill>
                <a:latin typeface="Helvetica Neue"/>
                <a:ea typeface="Helvetica Neue"/>
                <a:cs typeface="Helvetica Neue"/>
                <a:sym typeface="Helvetica Neue"/>
              </a:rPr>
              <a:t>Professional Benefits</a:t>
            </a:r>
            <a:endParaRPr b="1" sz="1600">
              <a:solidFill>
                <a:srgbClr val="CD1E19"/>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Bolstered CV</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Broadened network</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Learning opportunities</a:t>
            </a:r>
            <a:endParaRPr/>
          </a:p>
        </p:txBody>
      </p:sp>
      <p:pic>
        <p:nvPicPr>
          <p:cNvPr id="366" name="Google Shape;366;p47"/>
          <p:cNvPicPr preferRelativeResize="0"/>
          <p:nvPr/>
        </p:nvPicPr>
        <p:blipFill>
          <a:blip r:embed="rId3">
            <a:alphaModFix/>
          </a:blip>
          <a:stretch>
            <a:fillRect/>
          </a:stretch>
        </p:blipFill>
        <p:spPr>
          <a:xfrm>
            <a:off x="1824000" y="787150"/>
            <a:ext cx="1828800" cy="1828800"/>
          </a:xfrm>
          <a:prstGeom prst="rect">
            <a:avLst/>
          </a:prstGeom>
          <a:noFill/>
          <a:ln>
            <a:noFill/>
          </a:ln>
        </p:spPr>
      </p:pic>
      <p:pic>
        <p:nvPicPr>
          <p:cNvPr id="367" name="Google Shape;367;p47"/>
          <p:cNvPicPr preferRelativeResize="0"/>
          <p:nvPr/>
        </p:nvPicPr>
        <p:blipFill>
          <a:blip r:embed="rId4">
            <a:alphaModFix/>
          </a:blip>
          <a:stretch>
            <a:fillRect/>
          </a:stretch>
        </p:blipFill>
        <p:spPr>
          <a:xfrm>
            <a:off x="5211700" y="819150"/>
            <a:ext cx="1720600" cy="172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71" name="Shape 371"/>
        <p:cNvGrpSpPr/>
        <p:nvPr/>
      </p:nvGrpSpPr>
      <p:grpSpPr>
        <a:xfrm>
          <a:off x="0" y="0"/>
          <a:ext cx="0" cy="0"/>
          <a:chOff x="0" y="0"/>
          <a:chExt cx="0" cy="0"/>
        </a:xfrm>
      </p:grpSpPr>
      <p:pic>
        <p:nvPicPr>
          <p:cNvPr id="372" name="Google Shape;372;p48"/>
          <p:cNvPicPr preferRelativeResize="0"/>
          <p:nvPr/>
        </p:nvPicPr>
        <p:blipFill>
          <a:blip r:embed="rId4">
            <a:alphaModFix/>
          </a:blip>
          <a:stretch>
            <a:fillRect/>
          </a:stretch>
        </p:blipFill>
        <p:spPr>
          <a:xfrm>
            <a:off x="5483275" y="2110625"/>
            <a:ext cx="3319050" cy="922251"/>
          </a:xfrm>
          <a:prstGeom prst="rect">
            <a:avLst/>
          </a:prstGeom>
          <a:noFill/>
          <a:ln>
            <a:noFill/>
          </a:ln>
        </p:spPr>
      </p:pic>
      <p:pic>
        <p:nvPicPr>
          <p:cNvPr id="373" name="Google Shape;373;p48"/>
          <p:cNvPicPr preferRelativeResize="0"/>
          <p:nvPr/>
        </p:nvPicPr>
        <p:blipFill>
          <a:blip r:embed="rId5">
            <a:alphaModFix/>
          </a:blip>
          <a:stretch>
            <a:fillRect/>
          </a:stretch>
        </p:blipFill>
        <p:spPr>
          <a:xfrm>
            <a:off x="152400" y="581650"/>
            <a:ext cx="3674550" cy="440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49"/>
          <p:cNvSpPr/>
          <p:nvPr/>
        </p:nvSpPr>
        <p:spPr>
          <a:xfrm>
            <a:off x="0" y="4143375"/>
            <a:ext cx="9144000" cy="1033200"/>
          </a:xfrm>
          <a:prstGeom prst="rect">
            <a:avLst/>
          </a:prstGeom>
          <a:solidFill>
            <a:srgbClr val="CD1E18"/>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D1E18"/>
              </a:highlight>
            </a:endParaRPr>
          </a:p>
        </p:txBody>
      </p:sp>
      <p:sp>
        <p:nvSpPr>
          <p:cNvPr id="379" name="Google Shape;379;p49"/>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380" name="Google Shape;380;p49"/>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FFC000"/>
                </a:highlight>
              </a:rPr>
              <a:t>{YOUR LOGO}</a:t>
            </a:r>
            <a:endParaRPr b="1">
              <a:solidFill>
                <a:schemeClr val="lt1"/>
              </a:solidFill>
              <a:highlight>
                <a:srgbClr val="FFC000"/>
              </a:highlight>
            </a:endParaRPr>
          </a:p>
        </p:txBody>
      </p:sp>
      <p:sp>
        <p:nvSpPr>
          <p:cNvPr id="381" name="Google Shape;381;p49"/>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FFC000"/>
                </a:highlight>
              </a:rPr>
              <a:t>{SPONSOR’S LOGO}</a:t>
            </a:r>
            <a:endParaRPr b="1">
              <a:solidFill>
                <a:schemeClr val="lt2"/>
              </a:solidFill>
              <a:highlight>
                <a:srgbClr val="FFC000"/>
              </a:highlight>
            </a:endParaRPr>
          </a:p>
        </p:txBody>
      </p:sp>
      <p:sp>
        <p:nvSpPr>
          <p:cNvPr id="382" name="Google Shape;382;p49"/>
          <p:cNvSpPr txBox="1"/>
          <p:nvPr/>
        </p:nvSpPr>
        <p:spPr>
          <a:xfrm>
            <a:off x="1351650" y="244050"/>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8CB2A"/>
                </a:solidFill>
                <a:latin typeface="Helvetica Neue"/>
                <a:ea typeface="Helvetica Neue"/>
                <a:cs typeface="Helvetica Neue"/>
                <a:sym typeface="Helvetica Neue"/>
              </a:rPr>
              <a:t>How we will work together?</a:t>
            </a:r>
            <a:endParaRPr b="1" sz="3000">
              <a:solidFill>
                <a:srgbClr val="F8CB2A"/>
              </a:solidFill>
              <a:latin typeface="Helvetica Neue"/>
              <a:ea typeface="Helvetica Neue"/>
              <a:cs typeface="Helvetica Neue"/>
              <a:sym typeface="Helvetica Neue"/>
            </a:endParaRPr>
          </a:p>
        </p:txBody>
      </p:sp>
      <p:sp>
        <p:nvSpPr>
          <p:cNvPr id="383" name="Google Shape;383;p49"/>
          <p:cNvSpPr txBox="1"/>
          <p:nvPr/>
        </p:nvSpPr>
        <p:spPr>
          <a:xfrm>
            <a:off x="1252550" y="1251625"/>
            <a:ext cx="7091400" cy="30168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[Describe how your programme will be managed, covering the following points]</a:t>
            </a:r>
            <a:endParaRPr sz="1600">
              <a:highlight>
                <a:srgbClr val="F8CB2A"/>
              </a:highlight>
              <a:latin typeface="Helvetica Neue"/>
              <a:ea typeface="Helvetica Neue"/>
              <a:cs typeface="Helvetica Neue"/>
              <a:sym typeface="Helvetica Neue"/>
            </a:endParaRPr>
          </a:p>
          <a:p>
            <a:pPr indent="-330200" lvl="1" marL="914400" marR="0" rtl="0" algn="l">
              <a:lnSpc>
                <a:spcPct val="150000"/>
              </a:lnSpc>
              <a:spcBef>
                <a:spcPts val="0"/>
              </a:spcBef>
              <a:spcAft>
                <a:spcPts val="0"/>
              </a:spcAft>
              <a:buSzPts val="1600"/>
              <a:buFont typeface="Helvetica Neue"/>
              <a:buChar char="○"/>
            </a:pPr>
            <a:r>
              <a:rPr lang="en" sz="1600">
                <a:highlight>
                  <a:schemeClr val="lt1"/>
                </a:highlight>
                <a:latin typeface="Helvetica Neue"/>
                <a:ea typeface="Helvetica Neue"/>
                <a:cs typeface="Helvetica Neue"/>
                <a:sym typeface="Helvetica Neue"/>
              </a:rPr>
              <a:t>Who do the mentors report to? Who do they ask about administrative issues?</a:t>
            </a:r>
            <a:endParaRPr sz="1600">
              <a:highlight>
                <a:schemeClr val="lt1"/>
              </a:highlight>
              <a:latin typeface="Helvetica Neue"/>
              <a:ea typeface="Helvetica Neue"/>
              <a:cs typeface="Helvetica Neue"/>
              <a:sym typeface="Helvetica Neue"/>
            </a:endParaRPr>
          </a:p>
          <a:p>
            <a:pPr indent="-330200" lvl="1" marL="914400" marR="0" rtl="0" algn="l">
              <a:lnSpc>
                <a:spcPct val="150000"/>
              </a:lnSpc>
              <a:spcBef>
                <a:spcPts val="0"/>
              </a:spcBef>
              <a:spcAft>
                <a:spcPts val="0"/>
              </a:spcAft>
              <a:buSzPts val="1600"/>
              <a:buFont typeface="Helvetica Neue"/>
              <a:buChar char="○"/>
            </a:pPr>
            <a:r>
              <a:rPr lang="en" sz="1600">
                <a:highlight>
                  <a:schemeClr val="lt1"/>
                </a:highlight>
                <a:latin typeface="Helvetica Neue"/>
                <a:ea typeface="Helvetica Neue"/>
                <a:cs typeface="Helvetica Neue"/>
                <a:sym typeface="Helvetica Neue"/>
              </a:rPr>
              <a:t>How are bookings managed?</a:t>
            </a:r>
            <a:endParaRPr sz="1600">
              <a:highlight>
                <a:schemeClr val="lt1"/>
              </a:highlight>
              <a:latin typeface="Helvetica Neue"/>
              <a:ea typeface="Helvetica Neue"/>
              <a:cs typeface="Helvetica Neue"/>
              <a:sym typeface="Helvetica Neue"/>
            </a:endParaRPr>
          </a:p>
          <a:p>
            <a:pPr indent="-330200" lvl="1" marL="914400" marR="0" rtl="0" algn="l">
              <a:lnSpc>
                <a:spcPct val="150000"/>
              </a:lnSpc>
              <a:spcBef>
                <a:spcPts val="0"/>
              </a:spcBef>
              <a:spcAft>
                <a:spcPts val="0"/>
              </a:spcAft>
              <a:buSzPts val="1600"/>
              <a:buFont typeface="Helvetica Neue"/>
              <a:buChar char="○"/>
            </a:pPr>
            <a:r>
              <a:rPr lang="en" sz="1600">
                <a:highlight>
                  <a:schemeClr val="lt1"/>
                </a:highlight>
                <a:latin typeface="Helvetica Neue"/>
                <a:ea typeface="Helvetica Neue"/>
                <a:cs typeface="Helvetica Neue"/>
                <a:sym typeface="Helvetica Neue"/>
              </a:rPr>
              <a:t>What communication tools and platforms are used? What are the rules of engagement?</a:t>
            </a:r>
            <a:endParaRPr sz="1600">
              <a:highlight>
                <a:schemeClr val="lt1"/>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200">
              <a:highlight>
                <a:schemeClr val="lt1"/>
              </a:highlight>
              <a:latin typeface="Helvetica Neue"/>
              <a:ea typeface="Helvetica Neue"/>
              <a:cs typeface="Helvetica Neue"/>
              <a:sym typeface="Helvetica Neue"/>
            </a:endParaRPr>
          </a:p>
          <a:p>
            <a:pPr indent="0" lvl="0" marL="457200" rtl="0" algn="l">
              <a:lnSpc>
                <a:spcPct val="150000"/>
              </a:lnSpc>
              <a:spcBef>
                <a:spcPts val="0"/>
              </a:spcBef>
              <a:spcAft>
                <a:spcPts val="0"/>
              </a:spcAft>
              <a:buNone/>
            </a:pPr>
            <a:r>
              <a:t/>
            </a:r>
            <a:endParaRPr sz="1900">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32"/>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2"/>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160" name="Google Shape;160;p32"/>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a:t>
            </a:r>
            <a:r>
              <a:rPr b="1" lang="en">
                <a:solidFill>
                  <a:srgbClr val="000F4C"/>
                </a:solidFill>
                <a:highlight>
                  <a:srgbClr val="FFC000"/>
                </a:highlight>
              </a:rPr>
              <a:t>YOUR LOGO}</a:t>
            </a:r>
            <a:endParaRPr b="1">
              <a:solidFill>
                <a:srgbClr val="000F4C"/>
              </a:solidFill>
              <a:highlight>
                <a:srgbClr val="FFC000"/>
              </a:highlight>
            </a:endParaRPr>
          </a:p>
        </p:txBody>
      </p:sp>
      <p:sp>
        <p:nvSpPr>
          <p:cNvPr id="161" name="Google Shape;161;p32"/>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a:t>
            </a:r>
            <a:r>
              <a:rPr b="1" lang="en">
                <a:solidFill>
                  <a:srgbClr val="111111"/>
                </a:solidFill>
                <a:highlight>
                  <a:srgbClr val="FFC000"/>
                </a:highlight>
              </a:rPr>
              <a:t>SPONSOR’S LOGO}</a:t>
            </a:r>
            <a:endParaRPr b="1">
              <a:solidFill>
                <a:srgbClr val="111111"/>
              </a:solidFill>
              <a:highlight>
                <a:srgbClr val="FFC000"/>
              </a:highlight>
            </a:endParaRPr>
          </a:p>
        </p:txBody>
      </p:sp>
      <p:sp>
        <p:nvSpPr>
          <p:cNvPr id="162" name="Google Shape;162;p32"/>
          <p:cNvSpPr txBox="1"/>
          <p:nvPr/>
        </p:nvSpPr>
        <p:spPr>
          <a:xfrm>
            <a:off x="1897950" y="0"/>
            <a:ext cx="53481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How to use this template</a:t>
            </a:r>
            <a:endParaRPr b="1" sz="3000">
              <a:solidFill>
                <a:srgbClr val="1339A0"/>
              </a:solidFill>
              <a:latin typeface="Helvetica Neue"/>
              <a:ea typeface="Helvetica Neue"/>
              <a:cs typeface="Helvetica Neue"/>
              <a:sym typeface="Helvetica Neue"/>
            </a:endParaRPr>
          </a:p>
          <a:p>
            <a:pPr indent="0" lvl="0" marL="0" rtl="0" algn="ctr">
              <a:spcBef>
                <a:spcPts val="0"/>
              </a:spcBef>
              <a:spcAft>
                <a:spcPts val="0"/>
              </a:spcAft>
              <a:buNone/>
            </a:pPr>
            <a:r>
              <a:rPr b="1" lang="en" sz="2300">
                <a:solidFill>
                  <a:srgbClr val="CD1E18"/>
                </a:solidFill>
                <a:latin typeface="Helvetica Neue"/>
                <a:ea typeface="Helvetica Neue"/>
                <a:cs typeface="Helvetica Neue"/>
                <a:sym typeface="Helvetica Neue"/>
              </a:rPr>
              <a:t>*DELETE BEFORE PRESENTING*</a:t>
            </a:r>
            <a:endParaRPr b="1" sz="23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b="1" sz="3000">
              <a:solidFill>
                <a:srgbClr val="1339A0"/>
              </a:solidFill>
              <a:latin typeface="Helvetica Neue"/>
              <a:ea typeface="Helvetica Neue"/>
              <a:cs typeface="Helvetica Neue"/>
              <a:sym typeface="Helvetica Neue"/>
            </a:endParaRPr>
          </a:p>
        </p:txBody>
      </p:sp>
      <p:sp>
        <p:nvSpPr>
          <p:cNvPr id="163" name="Google Shape;163;p32"/>
          <p:cNvSpPr txBox="1"/>
          <p:nvPr/>
        </p:nvSpPr>
        <p:spPr>
          <a:xfrm>
            <a:off x="880800" y="925075"/>
            <a:ext cx="7382400" cy="2912400"/>
          </a:xfrm>
          <a:prstGeom prst="rect">
            <a:avLst/>
          </a:prstGeom>
          <a:noFill/>
          <a:ln>
            <a:noFill/>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Helvetica Neue"/>
              <a:buChar char="●"/>
            </a:pPr>
            <a:r>
              <a:rPr lang="en" sz="1300">
                <a:latin typeface="Helvetica Neue"/>
                <a:ea typeface="Helvetica Neue"/>
                <a:cs typeface="Helvetica Neue"/>
                <a:sym typeface="Helvetica Neue"/>
              </a:rPr>
              <a:t>It is important that mentors are briefed on the programme and your expectations before they engage, possibly even trained</a:t>
            </a:r>
            <a:endParaRPr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 sz="1300">
                <a:latin typeface="Helvetica Neue"/>
                <a:ea typeface="Helvetica Neue"/>
                <a:cs typeface="Helvetica Neue"/>
                <a:sym typeface="Helvetica Neue"/>
              </a:rPr>
              <a:t>This slide deck suggests an agenda and topics for either a virtual or online mentor briefing: you may find it quicker and more useful to run this in a group</a:t>
            </a:r>
            <a:endParaRPr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 sz="1300">
                <a:latin typeface="Helvetica Neue"/>
                <a:ea typeface="Helvetica Neue"/>
                <a:cs typeface="Helvetica Neue"/>
                <a:sym typeface="Helvetica Neue"/>
              </a:rPr>
              <a:t>Take this slide deck and replace all </a:t>
            </a:r>
            <a:r>
              <a:rPr lang="en" sz="1300">
                <a:highlight>
                  <a:srgbClr val="F8CB2A"/>
                </a:highlight>
                <a:latin typeface="Helvetica Neue"/>
                <a:ea typeface="Helvetica Neue"/>
                <a:cs typeface="Helvetica Neue"/>
                <a:sym typeface="Helvetica Neue"/>
              </a:rPr>
              <a:t>highlighted areas</a:t>
            </a:r>
            <a:r>
              <a:rPr lang="en" sz="1300">
                <a:latin typeface="Helvetica Neue"/>
                <a:ea typeface="Helvetica Neue"/>
                <a:cs typeface="Helvetica Neue"/>
                <a:sym typeface="Helvetica Neue"/>
              </a:rPr>
              <a:t> with your own content, following the instructions if they’re helpful</a:t>
            </a:r>
            <a:endParaRPr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 sz="1300">
                <a:latin typeface="Helvetica Neue"/>
                <a:ea typeface="Helvetica Neue"/>
                <a:cs typeface="Helvetica Neue"/>
                <a:sym typeface="Helvetica Neue"/>
              </a:rPr>
              <a:t>You can also add your own content or adjust the language to suit your style</a:t>
            </a:r>
            <a:endParaRPr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 sz="1300">
                <a:latin typeface="Helvetica Neue"/>
                <a:ea typeface="Helvetica Neue"/>
                <a:cs typeface="Helvetica Neue"/>
                <a:sym typeface="Helvetica Neue"/>
              </a:rPr>
              <a:t>You can add your own branding (</a:t>
            </a:r>
            <a:r>
              <a:rPr i="1" lang="en" sz="1300">
                <a:latin typeface="Helvetica Neue"/>
                <a:ea typeface="Helvetica Neue"/>
                <a:cs typeface="Helvetica Neue"/>
                <a:sym typeface="Helvetica Neue"/>
              </a:rPr>
              <a:t>see suggested positioning on slides</a:t>
            </a:r>
            <a:r>
              <a:rPr lang="en" sz="1300">
                <a:latin typeface="Helvetica Neue"/>
                <a:ea typeface="Helvetica Neue"/>
                <a:cs typeface="Helvetica Neue"/>
                <a:sym typeface="Helvetica Neue"/>
              </a:rPr>
              <a:t>), but please </a:t>
            </a:r>
            <a:r>
              <a:rPr b="1" lang="en" sz="1300">
                <a:latin typeface="Helvetica Neue"/>
                <a:ea typeface="Helvetica Neue"/>
                <a:cs typeface="Helvetica Neue"/>
                <a:sym typeface="Helvetica Neue"/>
              </a:rPr>
              <a:t>keep reference to UK-South Africa Tech Hub</a:t>
            </a:r>
            <a:r>
              <a:rPr lang="en" sz="1300">
                <a:latin typeface="Helvetica Neue"/>
                <a:ea typeface="Helvetica Neue"/>
                <a:cs typeface="Helvetica Neue"/>
                <a:sym typeface="Helvetica Neue"/>
              </a:rPr>
              <a:t> </a:t>
            </a:r>
            <a:r>
              <a:rPr i="1" lang="en" sz="1300">
                <a:latin typeface="Helvetica Neue"/>
                <a:ea typeface="Helvetica Neue"/>
                <a:cs typeface="Helvetica Neue"/>
                <a:sym typeface="Helvetica Neue"/>
              </a:rPr>
              <a:t>as illustrated below,</a:t>
            </a:r>
            <a:r>
              <a:rPr lang="en" sz="1300">
                <a:latin typeface="Helvetica Neue"/>
                <a:ea typeface="Helvetica Neue"/>
                <a:cs typeface="Helvetica Neue"/>
                <a:sym typeface="Helvetica Neue"/>
              </a:rPr>
              <a:t> as this content has been developed and distributed under a </a:t>
            </a:r>
            <a:r>
              <a:rPr lang="en" sz="1300" u="sng">
                <a:solidFill>
                  <a:schemeClr val="hlink"/>
                </a:solidFill>
                <a:latin typeface="Helvetica Neue"/>
                <a:ea typeface="Helvetica Neue"/>
                <a:cs typeface="Helvetica Neue"/>
                <a:sym typeface="Helvetica Neue"/>
                <a:hlinkClick r:id="rId3"/>
              </a:rPr>
              <a:t>CC-BY open access license</a:t>
            </a:r>
            <a:r>
              <a:rPr lang="en" sz="1300">
                <a:latin typeface="Helvetica Neue"/>
                <a:ea typeface="Helvetica Neue"/>
                <a:cs typeface="Helvetica Neue"/>
                <a:sym typeface="Helvetica Neue"/>
              </a:rPr>
              <a:t>. </a:t>
            </a:r>
            <a:endParaRPr sz="13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50"/>
          <p:cNvSpPr/>
          <p:nvPr/>
        </p:nvSpPr>
        <p:spPr>
          <a:xfrm>
            <a:off x="0" y="4143375"/>
            <a:ext cx="9144000" cy="1033200"/>
          </a:xfrm>
          <a:prstGeom prst="rect">
            <a:avLst/>
          </a:prstGeom>
          <a:solidFill>
            <a:srgbClr val="CD1E18"/>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D1E18"/>
              </a:highlight>
            </a:endParaRPr>
          </a:p>
        </p:txBody>
      </p:sp>
      <p:sp>
        <p:nvSpPr>
          <p:cNvPr id="389" name="Google Shape;389;p50"/>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390" name="Google Shape;390;p50"/>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FFC000"/>
                </a:highlight>
              </a:rPr>
              <a:t>{YOUR LOGO}</a:t>
            </a:r>
            <a:endParaRPr b="1">
              <a:solidFill>
                <a:schemeClr val="lt1"/>
              </a:solidFill>
              <a:highlight>
                <a:srgbClr val="FFC000"/>
              </a:highlight>
            </a:endParaRPr>
          </a:p>
        </p:txBody>
      </p:sp>
      <p:sp>
        <p:nvSpPr>
          <p:cNvPr id="391" name="Google Shape;391;p50"/>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FFC000"/>
                </a:highlight>
              </a:rPr>
              <a:t>{SPONSOR’S LOGO}</a:t>
            </a:r>
            <a:endParaRPr b="1">
              <a:solidFill>
                <a:schemeClr val="lt2"/>
              </a:solidFill>
              <a:highlight>
                <a:srgbClr val="FFC000"/>
              </a:highlight>
            </a:endParaRPr>
          </a:p>
        </p:txBody>
      </p:sp>
      <p:sp>
        <p:nvSpPr>
          <p:cNvPr id="392" name="Google Shape;392;p50"/>
          <p:cNvSpPr txBox="1"/>
          <p:nvPr/>
        </p:nvSpPr>
        <p:spPr>
          <a:xfrm>
            <a:off x="797700" y="284975"/>
            <a:ext cx="75486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CD1E19"/>
                </a:solidFill>
                <a:latin typeface="Helvetica Neue"/>
                <a:ea typeface="Helvetica Neue"/>
                <a:cs typeface="Helvetica Neue"/>
                <a:sym typeface="Helvetica Neue"/>
              </a:rPr>
              <a:t>How we’ll match you with mentees</a:t>
            </a:r>
            <a:endParaRPr b="1" sz="3000">
              <a:solidFill>
                <a:srgbClr val="CD1E19"/>
              </a:solidFill>
              <a:latin typeface="Helvetica Neue"/>
              <a:ea typeface="Helvetica Neue"/>
              <a:cs typeface="Helvetica Neue"/>
              <a:sym typeface="Helvetica Neue"/>
            </a:endParaRPr>
          </a:p>
        </p:txBody>
      </p:sp>
      <p:sp>
        <p:nvSpPr>
          <p:cNvPr id="393" name="Google Shape;393;p50"/>
          <p:cNvSpPr txBox="1"/>
          <p:nvPr/>
        </p:nvSpPr>
        <p:spPr>
          <a:xfrm>
            <a:off x="758400" y="1251625"/>
            <a:ext cx="7627200" cy="3016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 sz="1600">
                <a:highlight>
                  <a:schemeClr val="accent6"/>
                </a:highlight>
                <a:latin typeface="Helvetica Neue"/>
                <a:ea typeface="Helvetica Neue"/>
                <a:cs typeface="Helvetica Neue"/>
                <a:sym typeface="Helvetica Neue"/>
              </a:rPr>
              <a:t>[describe your matching process, covering the following points]</a:t>
            </a:r>
            <a:endParaRPr sz="1600">
              <a:highlight>
                <a:schemeClr val="accent6"/>
              </a:highlight>
              <a:latin typeface="Helvetica Neue"/>
              <a:ea typeface="Helvetica Neue"/>
              <a:cs typeface="Helvetica Neue"/>
              <a:sym typeface="Helvetica Neue"/>
            </a:endParaRPr>
          </a:p>
          <a:p>
            <a:pPr indent="-330200" lvl="0" marL="9144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How long is the engagement?</a:t>
            </a:r>
            <a:endParaRPr sz="1600">
              <a:latin typeface="Helvetica Neue"/>
              <a:ea typeface="Helvetica Neue"/>
              <a:cs typeface="Helvetica Neue"/>
              <a:sym typeface="Helvetica Neue"/>
            </a:endParaRPr>
          </a:p>
          <a:p>
            <a:pPr indent="-330200" lvl="0" marL="9144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Who selects who?</a:t>
            </a:r>
            <a:endParaRPr b="1" sz="1600">
              <a:latin typeface="Helvetica Neue"/>
              <a:ea typeface="Helvetica Neue"/>
              <a:cs typeface="Helvetica Neue"/>
              <a:sym typeface="Helvetica Neue"/>
            </a:endParaRPr>
          </a:p>
          <a:p>
            <a:pPr indent="-330200" lvl="0" marL="914400" marR="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In what way will you be introduced? (Webinar? One-on-ones? “Speed dating”?</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p51"/>
          <p:cNvSpPr/>
          <p:nvPr/>
        </p:nvSpPr>
        <p:spPr>
          <a:xfrm>
            <a:off x="0" y="4143375"/>
            <a:ext cx="9144000" cy="1033200"/>
          </a:xfrm>
          <a:prstGeom prst="rect">
            <a:avLst/>
          </a:prstGeom>
          <a:solidFill>
            <a:srgbClr val="CD1E18"/>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D1E18"/>
              </a:highlight>
            </a:endParaRPr>
          </a:p>
        </p:txBody>
      </p:sp>
      <p:sp>
        <p:nvSpPr>
          <p:cNvPr id="399" name="Google Shape;399;p51"/>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00" name="Google Shape;400;p51"/>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FFC000"/>
                </a:highlight>
              </a:rPr>
              <a:t>{YOUR LOGO}</a:t>
            </a:r>
            <a:endParaRPr b="1">
              <a:solidFill>
                <a:schemeClr val="lt1"/>
              </a:solidFill>
              <a:highlight>
                <a:srgbClr val="FFC000"/>
              </a:highlight>
            </a:endParaRPr>
          </a:p>
        </p:txBody>
      </p:sp>
      <p:sp>
        <p:nvSpPr>
          <p:cNvPr id="401" name="Google Shape;401;p51"/>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FFC000"/>
                </a:highlight>
              </a:rPr>
              <a:t>{SPONSOR’S LOGO}</a:t>
            </a:r>
            <a:endParaRPr b="1">
              <a:solidFill>
                <a:schemeClr val="lt2"/>
              </a:solidFill>
              <a:highlight>
                <a:srgbClr val="FFC000"/>
              </a:highlight>
            </a:endParaRPr>
          </a:p>
        </p:txBody>
      </p:sp>
      <p:sp>
        <p:nvSpPr>
          <p:cNvPr id="402" name="Google Shape;402;p51"/>
          <p:cNvSpPr txBox="1"/>
          <p:nvPr/>
        </p:nvSpPr>
        <p:spPr>
          <a:xfrm>
            <a:off x="1351650" y="186900"/>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8CB2A"/>
                </a:solidFill>
                <a:latin typeface="Helvetica Neue"/>
                <a:ea typeface="Helvetica Neue"/>
                <a:cs typeface="Helvetica Neue"/>
                <a:sym typeface="Helvetica Neue"/>
              </a:rPr>
              <a:t>Reporting and check-ins</a:t>
            </a:r>
            <a:endParaRPr b="1" sz="3000">
              <a:solidFill>
                <a:srgbClr val="F8CB2A"/>
              </a:solidFill>
              <a:latin typeface="Helvetica Neue"/>
              <a:ea typeface="Helvetica Neue"/>
              <a:cs typeface="Helvetica Neue"/>
              <a:sym typeface="Helvetica Neue"/>
            </a:endParaRPr>
          </a:p>
        </p:txBody>
      </p:sp>
      <p:sp>
        <p:nvSpPr>
          <p:cNvPr id="403" name="Google Shape;403;p51"/>
          <p:cNvSpPr txBox="1"/>
          <p:nvPr/>
        </p:nvSpPr>
        <p:spPr>
          <a:xfrm>
            <a:off x="719150" y="1251625"/>
            <a:ext cx="77580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[Describe the reporting requirements and rhythms]</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chemeClr val="lt1"/>
                </a:highlight>
                <a:latin typeface="Helvetica Neue"/>
                <a:ea typeface="Helvetica Neue"/>
                <a:cs typeface="Helvetica Neue"/>
                <a:sym typeface="Helvetica Neue"/>
              </a:rPr>
              <a:t>How often and in what detail are they expected to give feedback / report?</a:t>
            </a:r>
            <a:endParaRPr sz="1600">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Take them through your reporting frameworks if necessary - </a:t>
            </a:r>
            <a:r>
              <a:rPr i="1" lang="en" sz="1600">
                <a:latin typeface="Helvetica Neue"/>
                <a:ea typeface="Helvetica Neue"/>
                <a:cs typeface="Helvetica Neue"/>
                <a:sym typeface="Helvetica Neue"/>
              </a:rPr>
              <a:t>template available in the Toolkit</a:t>
            </a:r>
            <a:endParaRPr i="1" sz="1600">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52"/>
          <p:cNvSpPr/>
          <p:nvPr/>
        </p:nvSpPr>
        <p:spPr>
          <a:xfrm>
            <a:off x="0" y="4143375"/>
            <a:ext cx="9144000" cy="1033200"/>
          </a:xfrm>
          <a:prstGeom prst="rect">
            <a:avLst/>
          </a:prstGeom>
          <a:solidFill>
            <a:srgbClr val="CD1E18"/>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D1E18"/>
              </a:highlight>
            </a:endParaRPr>
          </a:p>
        </p:txBody>
      </p:sp>
      <p:sp>
        <p:nvSpPr>
          <p:cNvPr id="409" name="Google Shape;409;p52"/>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10" name="Google Shape;410;p52"/>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FFC000"/>
                </a:highlight>
              </a:rPr>
              <a:t>{YOUR LOGO}</a:t>
            </a:r>
            <a:endParaRPr b="1">
              <a:solidFill>
                <a:schemeClr val="lt1"/>
              </a:solidFill>
              <a:highlight>
                <a:srgbClr val="FFC000"/>
              </a:highlight>
            </a:endParaRPr>
          </a:p>
        </p:txBody>
      </p:sp>
      <p:sp>
        <p:nvSpPr>
          <p:cNvPr id="411" name="Google Shape;411;p52"/>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FFC000"/>
                </a:highlight>
              </a:rPr>
              <a:t>{SPONSOR’S LOGO}</a:t>
            </a:r>
            <a:endParaRPr b="1">
              <a:solidFill>
                <a:schemeClr val="lt2"/>
              </a:solidFill>
              <a:highlight>
                <a:srgbClr val="FFC000"/>
              </a:highlight>
            </a:endParaRPr>
          </a:p>
        </p:txBody>
      </p:sp>
      <p:sp>
        <p:nvSpPr>
          <p:cNvPr id="412" name="Google Shape;412;p52"/>
          <p:cNvSpPr txBox="1"/>
          <p:nvPr/>
        </p:nvSpPr>
        <p:spPr>
          <a:xfrm>
            <a:off x="1351650" y="418325"/>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8CB2A"/>
                </a:solidFill>
                <a:latin typeface="Helvetica Neue"/>
                <a:ea typeface="Helvetica Neue"/>
                <a:cs typeface="Helvetica Neue"/>
                <a:sym typeface="Helvetica Neue"/>
              </a:rPr>
              <a:t>How we work with entrepreneurs</a:t>
            </a:r>
            <a:endParaRPr b="1" sz="3000">
              <a:solidFill>
                <a:srgbClr val="F8CB2A"/>
              </a:solidFill>
              <a:latin typeface="Helvetica Neue"/>
              <a:ea typeface="Helvetica Neue"/>
              <a:cs typeface="Helvetica Neue"/>
              <a:sym typeface="Helvetica Neue"/>
            </a:endParaRPr>
          </a:p>
        </p:txBody>
      </p:sp>
      <p:sp>
        <p:nvSpPr>
          <p:cNvPr id="413" name="Google Shape;413;p52"/>
          <p:cNvSpPr txBox="1"/>
          <p:nvPr/>
        </p:nvSpPr>
        <p:spPr>
          <a:xfrm>
            <a:off x="778650" y="1316525"/>
            <a:ext cx="75867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[Describe expectations of behaviour]</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Reiterate hub / programme values</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No discrimination or harassment tolerated</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Be timeous and respectful of time</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Maintaining confidentiality</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How we and you protect data</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Explain process for dispute resolution, if necessary</a:t>
            </a:r>
            <a:endParaRPr sz="1600">
              <a:highlight>
                <a:srgbClr val="F8CB2A"/>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53"/>
          <p:cNvSpPr/>
          <p:nvPr/>
        </p:nvSpPr>
        <p:spPr>
          <a:xfrm>
            <a:off x="0" y="4143375"/>
            <a:ext cx="9144000" cy="1033200"/>
          </a:xfrm>
          <a:prstGeom prst="rect">
            <a:avLst/>
          </a:prstGeom>
          <a:solidFill>
            <a:srgbClr val="CD1E18"/>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D1E18"/>
              </a:highlight>
            </a:endParaRPr>
          </a:p>
        </p:txBody>
      </p:sp>
      <p:sp>
        <p:nvSpPr>
          <p:cNvPr id="419" name="Google Shape;419;p53"/>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20" name="Google Shape;420;p53"/>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FFC000"/>
                </a:highlight>
              </a:rPr>
              <a:t>{YOUR LOGO}</a:t>
            </a:r>
            <a:endParaRPr b="1">
              <a:solidFill>
                <a:schemeClr val="lt1"/>
              </a:solidFill>
              <a:highlight>
                <a:srgbClr val="FFC000"/>
              </a:highlight>
            </a:endParaRPr>
          </a:p>
        </p:txBody>
      </p:sp>
      <p:sp>
        <p:nvSpPr>
          <p:cNvPr id="421" name="Google Shape;421;p53"/>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FFC000"/>
                </a:highlight>
              </a:rPr>
              <a:t>{SPONSOR’S LOGO}</a:t>
            </a:r>
            <a:endParaRPr b="1">
              <a:solidFill>
                <a:schemeClr val="lt2"/>
              </a:solidFill>
              <a:highlight>
                <a:srgbClr val="FFC000"/>
              </a:highlight>
            </a:endParaRPr>
          </a:p>
        </p:txBody>
      </p:sp>
      <p:sp>
        <p:nvSpPr>
          <p:cNvPr id="422" name="Google Shape;422;p53"/>
          <p:cNvSpPr txBox="1"/>
          <p:nvPr/>
        </p:nvSpPr>
        <p:spPr>
          <a:xfrm>
            <a:off x="1351650" y="323075"/>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Ending the relationship</a:t>
            </a:r>
            <a:endParaRPr b="1" sz="3000">
              <a:solidFill>
                <a:srgbClr val="1339A0"/>
              </a:solidFill>
              <a:latin typeface="Helvetica Neue"/>
              <a:ea typeface="Helvetica Neue"/>
              <a:cs typeface="Helvetica Neue"/>
              <a:sym typeface="Helvetica Neue"/>
            </a:endParaRPr>
          </a:p>
        </p:txBody>
      </p:sp>
      <p:sp>
        <p:nvSpPr>
          <p:cNvPr id="423" name="Google Shape;423;p53"/>
          <p:cNvSpPr txBox="1"/>
          <p:nvPr/>
        </p:nvSpPr>
        <p:spPr>
          <a:xfrm>
            <a:off x="681050" y="1221275"/>
            <a:ext cx="79104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Suggest an agenda for the final session, which could include:</a:t>
            </a:r>
            <a:endParaRPr sz="1600">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Reflection on what has changed</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Summary of current status</a:t>
            </a:r>
            <a:endParaRPr>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latin typeface="Helvetica Neue"/>
                <a:ea typeface="Helvetica Neue"/>
                <a:cs typeface="Helvetica Neue"/>
                <a:sym typeface="Helvetica Neue"/>
              </a:rPr>
              <a:t>Next steps to be taken independently (potentially including alternatives to the mentorship)</a:t>
            </a:r>
            <a:endParaRPr>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You may want to continue the relationship in an informal capacity </a:t>
            </a:r>
            <a:r>
              <a:rPr lang="en" sz="1600">
                <a:highlight>
                  <a:schemeClr val="accent6"/>
                </a:highlight>
                <a:latin typeface="Helvetica Neue"/>
                <a:ea typeface="Helvetica Neue"/>
                <a:cs typeface="Helvetica Neue"/>
                <a:sym typeface="Helvetica Neue"/>
              </a:rPr>
              <a:t>[what is your hub’s policy on this?]</a:t>
            </a:r>
            <a:endParaRPr sz="1600">
              <a:highlight>
                <a:schemeClr val="accent6"/>
              </a:highlight>
              <a:latin typeface="Helvetica Neue"/>
              <a:ea typeface="Helvetica Neue"/>
              <a:cs typeface="Helvetica Neue"/>
              <a:sym typeface="Helvetica Neue"/>
            </a:endParaRPr>
          </a:p>
          <a:p>
            <a:pPr indent="0" lvl="0" marL="457200" rtl="0" algn="l">
              <a:lnSpc>
                <a:spcPct val="150000"/>
              </a:lnSpc>
              <a:spcBef>
                <a:spcPts val="0"/>
              </a:spcBef>
              <a:spcAft>
                <a:spcPts val="0"/>
              </a:spcAft>
              <a:buNone/>
            </a:pPr>
            <a:r>
              <a:t/>
            </a:r>
            <a:endParaRPr sz="1900">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54"/>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4"/>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30" name="Google Shape;430;p54"/>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431" name="Google Shape;431;p54"/>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432" name="Google Shape;432;p54"/>
          <p:cNvSpPr txBox="1"/>
          <p:nvPr/>
        </p:nvSpPr>
        <p:spPr>
          <a:xfrm>
            <a:off x="1351650" y="225000"/>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8CB2A"/>
                </a:solidFill>
                <a:latin typeface="Helvetica Neue"/>
                <a:ea typeface="Helvetica Neue"/>
                <a:cs typeface="Helvetica Neue"/>
                <a:sym typeface="Helvetica Neue"/>
              </a:rPr>
              <a:t>Contracting mentors</a:t>
            </a:r>
            <a:endParaRPr b="1" sz="3000">
              <a:solidFill>
                <a:srgbClr val="F8CB2A"/>
              </a:solidFill>
              <a:latin typeface="Helvetica Neue"/>
              <a:ea typeface="Helvetica Neue"/>
              <a:cs typeface="Helvetica Neue"/>
              <a:sym typeface="Helvetica Neue"/>
            </a:endParaRPr>
          </a:p>
        </p:txBody>
      </p:sp>
      <p:sp>
        <p:nvSpPr>
          <p:cNvPr id="433" name="Google Shape;433;p54"/>
          <p:cNvSpPr txBox="1"/>
          <p:nvPr/>
        </p:nvSpPr>
        <p:spPr>
          <a:xfrm>
            <a:off x="719150" y="1251625"/>
            <a:ext cx="73770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Our service level agreement clarifies the following:</a:t>
            </a:r>
            <a:endParaRPr sz="1600">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[Take mentors through your SLA - </a:t>
            </a:r>
            <a:r>
              <a:rPr i="1" lang="en" sz="1600">
                <a:highlight>
                  <a:srgbClr val="F8CB2A"/>
                </a:highlight>
                <a:latin typeface="Helvetica Neue"/>
                <a:ea typeface="Helvetica Neue"/>
                <a:cs typeface="Helvetica Neue"/>
                <a:sym typeface="Helvetica Neue"/>
              </a:rPr>
              <a:t>you can use the template in the Toolkit</a:t>
            </a:r>
            <a:r>
              <a:rPr lang="en" sz="1600">
                <a:highlight>
                  <a:srgbClr val="F8CB2A"/>
                </a:highlight>
                <a:latin typeface="Helvetica Neue"/>
                <a:ea typeface="Helvetica Neue"/>
                <a:cs typeface="Helvetica Neue"/>
                <a:sym typeface="Helvetica Neue"/>
              </a:rPr>
              <a:t> - explaining these points] </a:t>
            </a:r>
            <a:endParaRPr sz="1600">
              <a:highlight>
                <a:srgbClr val="F8CB2A"/>
              </a:highlight>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highlight>
                  <a:srgbClr val="F8CB2A"/>
                </a:highlight>
                <a:latin typeface="Helvetica Neue"/>
                <a:ea typeface="Helvetica Neue"/>
                <a:cs typeface="Helvetica Neue"/>
                <a:sym typeface="Helvetica Neue"/>
              </a:rPr>
              <a:t>Time commitment and deliverables</a:t>
            </a:r>
            <a:endParaRPr>
              <a:highlight>
                <a:srgbClr val="F8CB2A"/>
              </a:highlight>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highlight>
                  <a:srgbClr val="F8CB2A"/>
                </a:highlight>
                <a:latin typeface="Helvetica Neue"/>
                <a:ea typeface="Helvetica Neue"/>
                <a:cs typeface="Helvetica Neue"/>
                <a:sym typeface="Helvetica Neue"/>
              </a:rPr>
              <a:t>Expected behaviour and performance</a:t>
            </a:r>
            <a:endParaRPr>
              <a:highlight>
                <a:srgbClr val="F8CB2A"/>
              </a:highlight>
              <a:latin typeface="Helvetica Neue"/>
              <a:ea typeface="Helvetica Neue"/>
              <a:cs typeface="Helvetica Neue"/>
              <a:sym typeface="Helvetica Neue"/>
            </a:endParaRPr>
          </a:p>
          <a:p>
            <a:pPr indent="-317500" lvl="1" marL="914400" rtl="0" algn="l">
              <a:lnSpc>
                <a:spcPct val="150000"/>
              </a:lnSpc>
              <a:spcBef>
                <a:spcPts val="0"/>
              </a:spcBef>
              <a:spcAft>
                <a:spcPts val="0"/>
              </a:spcAft>
              <a:buSzPts val="1400"/>
              <a:buFont typeface="Helvetica Neue"/>
              <a:buChar char="○"/>
            </a:pPr>
            <a:r>
              <a:rPr lang="en">
                <a:highlight>
                  <a:srgbClr val="F8CB2A"/>
                </a:highlight>
                <a:latin typeface="Helvetica Neue"/>
                <a:ea typeface="Helvetica Neue"/>
                <a:cs typeface="Helvetica Neue"/>
                <a:sym typeface="Helvetica Neue"/>
              </a:rPr>
              <a:t>Remuneration (if applicable)</a:t>
            </a:r>
            <a:endParaRPr>
              <a:highlight>
                <a:srgbClr val="F8CB2A"/>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a:highlight>
                <a:srgbClr val="F8CB2A"/>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900">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228600" lvl="0" marL="342900" rtl="0" algn="l">
              <a:spcBef>
                <a:spcPts val="360"/>
              </a:spcBef>
              <a:spcAft>
                <a:spcPts val="0"/>
              </a:spcAft>
              <a:buNone/>
            </a:pPr>
            <a:r>
              <a:t/>
            </a:r>
            <a:endParaRPr sz="1500">
              <a:solidFill>
                <a:schemeClr val="lt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55"/>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5"/>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40" name="Google Shape;440;p55"/>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441" name="Google Shape;441;p55"/>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442" name="Google Shape;442;p55"/>
          <p:cNvSpPr txBox="1"/>
          <p:nvPr/>
        </p:nvSpPr>
        <p:spPr>
          <a:xfrm>
            <a:off x="378300" y="1749150"/>
            <a:ext cx="41937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1339A0"/>
                </a:solidFill>
                <a:latin typeface="Helvetica Neue"/>
                <a:ea typeface="Helvetica Neue"/>
                <a:cs typeface="Helvetica Neue"/>
                <a:sym typeface="Helvetica Neue"/>
              </a:rPr>
              <a:t>Questions?</a:t>
            </a:r>
            <a:endParaRPr b="1" sz="3500">
              <a:solidFill>
                <a:srgbClr val="1339A0"/>
              </a:solidFill>
              <a:latin typeface="Helvetica Neue"/>
              <a:ea typeface="Helvetica Neue"/>
              <a:cs typeface="Helvetica Neue"/>
              <a:sym typeface="Helvetica Neue"/>
            </a:endParaRPr>
          </a:p>
        </p:txBody>
      </p:sp>
      <p:pic>
        <p:nvPicPr>
          <p:cNvPr id="443" name="Google Shape;443;p55"/>
          <p:cNvPicPr preferRelativeResize="0"/>
          <p:nvPr/>
        </p:nvPicPr>
        <p:blipFill>
          <a:blip r:embed="rId3">
            <a:alphaModFix/>
          </a:blip>
          <a:stretch>
            <a:fillRect/>
          </a:stretch>
        </p:blipFill>
        <p:spPr>
          <a:xfrm>
            <a:off x="5936150" y="827425"/>
            <a:ext cx="2403200" cy="240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sp>
        <p:nvSpPr>
          <p:cNvPr id="448" name="Google Shape;448;p56"/>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6"/>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450" name="Google Shape;450;p56"/>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451" name="Google Shape;451;p56"/>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452" name="Google Shape;452;p56"/>
          <p:cNvSpPr txBox="1"/>
          <p:nvPr/>
        </p:nvSpPr>
        <p:spPr>
          <a:xfrm>
            <a:off x="1351650" y="530375"/>
            <a:ext cx="64407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Additional</a:t>
            </a:r>
            <a:r>
              <a:rPr b="1" lang="en" sz="3000">
                <a:solidFill>
                  <a:srgbClr val="1339A0"/>
                </a:solidFill>
                <a:latin typeface="Helvetica Neue"/>
                <a:ea typeface="Helvetica Neue"/>
                <a:cs typeface="Helvetica Neue"/>
                <a:sym typeface="Helvetica Neue"/>
              </a:rPr>
              <a:t> resources</a:t>
            </a:r>
            <a:endParaRPr b="1" sz="3000">
              <a:solidFill>
                <a:srgbClr val="1339A0"/>
              </a:solidFill>
              <a:latin typeface="Helvetica Neue"/>
              <a:ea typeface="Helvetica Neue"/>
              <a:cs typeface="Helvetica Neue"/>
              <a:sym typeface="Helvetica Neue"/>
            </a:endParaRPr>
          </a:p>
        </p:txBody>
      </p:sp>
      <p:sp>
        <p:nvSpPr>
          <p:cNvPr id="453" name="Google Shape;453;p56"/>
          <p:cNvSpPr txBox="1"/>
          <p:nvPr/>
        </p:nvSpPr>
        <p:spPr>
          <a:xfrm>
            <a:off x="440700" y="1540200"/>
            <a:ext cx="87033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Helvetica Neue"/>
              <a:buChar char="●"/>
            </a:pPr>
            <a:r>
              <a:rPr lang="en" sz="1600">
                <a:latin typeface="Helvetica Neue"/>
                <a:ea typeface="Helvetica Neue"/>
                <a:cs typeface="Helvetica Neue"/>
                <a:sym typeface="Helvetica Neue"/>
              </a:rPr>
              <a:t>MakeIT’s </a:t>
            </a:r>
            <a:r>
              <a:rPr i="1" lang="en" sz="1600">
                <a:latin typeface="Helvetica Neue"/>
                <a:ea typeface="Helvetica Neue"/>
                <a:cs typeface="Helvetica Neue"/>
                <a:sym typeface="Helvetica Neue"/>
              </a:rPr>
              <a:t>Mentor-driven Capital for Entrepreneurial Success</a:t>
            </a:r>
            <a:r>
              <a:rPr lang="en" sz="1600">
                <a:latin typeface="Helvetica Neue"/>
                <a:ea typeface="Helvetica Neue"/>
                <a:cs typeface="Helvetica Neue"/>
                <a:sym typeface="Helvetica Neue"/>
              </a:rPr>
              <a:t>:</a:t>
            </a:r>
            <a:endParaRPr sz="1900">
              <a:latin typeface="Helvetica Neue"/>
              <a:ea typeface="Helvetica Neue"/>
              <a:cs typeface="Helvetica Neue"/>
              <a:sym typeface="Helvetica Neue"/>
            </a:endParaRPr>
          </a:p>
          <a:p>
            <a:pPr indent="0" lvl="0" marL="914400" rtl="0" algn="l">
              <a:lnSpc>
                <a:spcPct val="100000"/>
              </a:lnSpc>
              <a:spcBef>
                <a:spcPts val="0"/>
              </a:spcBef>
              <a:spcAft>
                <a:spcPts val="0"/>
              </a:spcAft>
              <a:buNone/>
            </a:pPr>
            <a:r>
              <a:rPr lang="en" sz="1100" u="sng">
                <a:solidFill>
                  <a:schemeClr val="hlink"/>
                </a:solidFill>
                <a:latin typeface="Helvetica Neue"/>
                <a:ea typeface="Helvetica Neue"/>
                <a:cs typeface="Helvetica Neue"/>
                <a:sym typeface="Helvetica Neue"/>
                <a:hlinkClick r:id="rId3"/>
              </a:rPr>
              <a:t>A Mentorship Guide</a:t>
            </a:r>
            <a:endParaRPr sz="1100">
              <a:latin typeface="Helvetica Neue"/>
              <a:ea typeface="Helvetica Neue"/>
              <a:cs typeface="Helvetica Neue"/>
              <a:sym typeface="Helvetica Neue"/>
            </a:endParaRPr>
          </a:p>
          <a:p>
            <a:pPr indent="-330200" lvl="0" marL="457200" marR="0" rtl="0" algn="l">
              <a:lnSpc>
                <a:spcPct val="100000"/>
              </a:lnSpc>
              <a:spcBef>
                <a:spcPts val="0"/>
              </a:spcBef>
              <a:spcAft>
                <a:spcPts val="0"/>
              </a:spcAft>
              <a:buSzPts val="1600"/>
              <a:buFont typeface="Helvetica Neue"/>
              <a:buChar char="●"/>
            </a:pPr>
            <a:r>
              <a:rPr lang="en" sz="1600">
                <a:latin typeface="Helvetica Neue"/>
                <a:ea typeface="Helvetica Neue"/>
                <a:cs typeface="Helvetica Neue"/>
                <a:sym typeface="Helvetica Neue"/>
              </a:rPr>
              <a:t>Mowgli Mentoring’s </a:t>
            </a:r>
            <a:r>
              <a:rPr i="1" lang="en" sz="1600">
                <a:latin typeface="Helvetica Neue"/>
                <a:ea typeface="Helvetica Neue"/>
                <a:cs typeface="Helvetica Neue"/>
                <a:sym typeface="Helvetica Neue"/>
              </a:rPr>
              <a:t>What is Mentoring?</a:t>
            </a:r>
            <a:r>
              <a:rPr lang="en" sz="1600">
                <a:latin typeface="Helvetica Neue"/>
                <a:ea typeface="Helvetica Neue"/>
                <a:cs typeface="Helvetica Neue"/>
                <a:sym typeface="Helvetica Neue"/>
              </a:rPr>
              <a:t>: </a:t>
            </a:r>
            <a:endParaRPr sz="1600">
              <a:latin typeface="Helvetica Neue"/>
              <a:ea typeface="Helvetica Neue"/>
              <a:cs typeface="Helvetica Neue"/>
              <a:sym typeface="Helvetica Neue"/>
            </a:endParaRPr>
          </a:p>
          <a:p>
            <a:pPr indent="457200" lvl="0" marL="457200" rtl="0" algn="l">
              <a:lnSpc>
                <a:spcPct val="100000"/>
              </a:lnSpc>
              <a:spcBef>
                <a:spcPts val="0"/>
              </a:spcBef>
              <a:spcAft>
                <a:spcPts val="0"/>
              </a:spcAft>
              <a:buNone/>
            </a:pPr>
            <a:r>
              <a:rPr lang="en" sz="1100" u="sng">
                <a:solidFill>
                  <a:schemeClr val="hlink"/>
                </a:solidFill>
                <a:latin typeface="Helvetica Neue"/>
                <a:ea typeface="Helvetica Neue"/>
                <a:cs typeface="Helvetica Neue"/>
                <a:sym typeface="Helvetica Neue"/>
                <a:hlinkClick r:id="rId4"/>
              </a:rPr>
              <a:t>https://www.mowgli.org.uk/what-is-mentoring</a:t>
            </a:r>
            <a:endParaRPr sz="1100">
              <a:latin typeface="Helvetica Neue"/>
              <a:ea typeface="Helvetica Neue"/>
              <a:cs typeface="Helvetica Neue"/>
              <a:sym typeface="Helvetica Neue"/>
            </a:endParaRPr>
          </a:p>
          <a:p>
            <a:pPr indent="457200" lvl="0" marL="457200" rtl="0" algn="l">
              <a:lnSpc>
                <a:spcPct val="100000"/>
              </a:lnSpc>
              <a:spcBef>
                <a:spcPts val="0"/>
              </a:spcBef>
              <a:spcAft>
                <a:spcPts val="0"/>
              </a:spcAft>
              <a:buNone/>
            </a:pPr>
            <a:r>
              <a:t/>
            </a:r>
            <a:endParaRPr sz="1100">
              <a:latin typeface="Helvetica Neue"/>
              <a:ea typeface="Helvetica Neue"/>
              <a:cs typeface="Helvetica Neue"/>
              <a:sym typeface="Helvetica Neue"/>
            </a:endParaRPr>
          </a:p>
          <a:p>
            <a:pPr indent="457200" lvl="0" marL="457200" rtl="0" algn="l">
              <a:lnSpc>
                <a:spcPct val="100000"/>
              </a:lnSpc>
              <a:spcBef>
                <a:spcPts val="0"/>
              </a:spcBef>
              <a:spcAft>
                <a:spcPts val="0"/>
              </a:spcAft>
              <a:buNone/>
            </a:pPr>
            <a:r>
              <a:t/>
            </a:r>
            <a:endParaRPr sz="1100">
              <a:latin typeface="Helvetica Neue"/>
              <a:ea typeface="Helvetica Neue"/>
              <a:cs typeface="Helvetica Neue"/>
              <a:sym typeface="Helvetica Neue"/>
            </a:endParaRPr>
          </a:p>
          <a:p>
            <a:pPr indent="0" lvl="0" marL="0" rtl="0" algn="l">
              <a:lnSpc>
                <a:spcPct val="100000"/>
              </a:lnSpc>
              <a:spcBef>
                <a:spcPts val="0"/>
              </a:spcBef>
              <a:spcAft>
                <a:spcPts val="0"/>
              </a:spcAft>
              <a:buNone/>
            </a:pPr>
            <a:r>
              <a:rPr b="1" lang="en" sz="3000">
                <a:solidFill>
                  <a:srgbClr val="1339A0"/>
                </a:solidFill>
                <a:latin typeface="Helvetica Neue"/>
                <a:ea typeface="Helvetica Neue"/>
                <a:cs typeface="Helvetica Neue"/>
                <a:sym typeface="Helvetica Neue"/>
              </a:rPr>
              <a:t>Wishing you and your mentees great growth! </a:t>
            </a:r>
            <a:endParaRPr sz="1100">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57"/>
          <p:cNvPicPr preferRelativeResize="0"/>
          <p:nvPr/>
        </p:nvPicPr>
        <p:blipFill>
          <a:blip r:embed="rId3">
            <a:alphaModFix/>
          </a:blip>
          <a:stretch>
            <a:fillRect/>
          </a:stretch>
        </p:blipFill>
        <p:spPr>
          <a:xfrm>
            <a:off x="300475" y="181909"/>
            <a:ext cx="3769426" cy="922242"/>
          </a:xfrm>
          <a:prstGeom prst="rect">
            <a:avLst/>
          </a:prstGeom>
          <a:noFill/>
          <a:ln>
            <a:noFill/>
          </a:ln>
        </p:spPr>
      </p:pic>
      <p:pic>
        <p:nvPicPr>
          <p:cNvPr id="459" name="Google Shape;459;p57"/>
          <p:cNvPicPr preferRelativeResize="0"/>
          <p:nvPr/>
        </p:nvPicPr>
        <p:blipFill rotWithShape="1">
          <a:blip r:embed="rId4">
            <a:alphaModFix/>
          </a:blip>
          <a:srcRect b="0" l="2410" r="0" t="0"/>
          <a:stretch/>
        </p:blipFill>
        <p:spPr>
          <a:xfrm>
            <a:off x="0" y="-33325"/>
            <a:ext cx="9144000" cy="5210150"/>
          </a:xfrm>
          <a:prstGeom prst="rect">
            <a:avLst/>
          </a:prstGeom>
          <a:noFill/>
          <a:ln>
            <a:noFill/>
          </a:ln>
        </p:spPr>
      </p:pic>
      <p:sp>
        <p:nvSpPr>
          <p:cNvPr id="460" name="Google Shape;460;p57"/>
          <p:cNvSpPr txBox="1"/>
          <p:nvPr/>
        </p:nvSpPr>
        <p:spPr>
          <a:xfrm>
            <a:off x="3700225" y="1217250"/>
            <a:ext cx="19785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highlight>
                  <a:srgbClr val="FFC000"/>
                </a:highlight>
              </a:rPr>
              <a:t>YOUR LOGO AND SPONSOR’S LOGO HERE</a:t>
            </a:r>
            <a:endParaRPr b="1" sz="1900">
              <a:solidFill>
                <a:schemeClr val="dk1"/>
              </a:solidFill>
              <a:highlight>
                <a:srgbClr val="FFC000"/>
              </a:highlight>
            </a:endParaRPr>
          </a:p>
        </p:txBody>
      </p:sp>
      <p:pic>
        <p:nvPicPr>
          <p:cNvPr id="461" name="Google Shape;461;p57"/>
          <p:cNvPicPr preferRelativeResize="0"/>
          <p:nvPr/>
        </p:nvPicPr>
        <p:blipFill>
          <a:blip r:embed="rId5">
            <a:alphaModFix/>
          </a:blip>
          <a:stretch>
            <a:fillRect/>
          </a:stretch>
        </p:blipFill>
        <p:spPr>
          <a:xfrm>
            <a:off x="0" y="4096338"/>
            <a:ext cx="2333626" cy="1166775"/>
          </a:xfrm>
          <a:prstGeom prst="rect">
            <a:avLst/>
          </a:prstGeom>
          <a:noFill/>
          <a:ln>
            <a:noFill/>
          </a:ln>
        </p:spPr>
      </p:pic>
      <p:pic>
        <p:nvPicPr>
          <p:cNvPr id="462" name="Google Shape;462;p57"/>
          <p:cNvPicPr preferRelativeResize="0"/>
          <p:nvPr/>
        </p:nvPicPr>
        <p:blipFill>
          <a:blip r:embed="rId6">
            <a:alphaModFix/>
          </a:blip>
          <a:stretch>
            <a:fillRect/>
          </a:stretch>
        </p:blipFill>
        <p:spPr>
          <a:xfrm>
            <a:off x="7393700" y="4349432"/>
            <a:ext cx="1470975" cy="6605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33"/>
          <p:cNvSpPr/>
          <p:nvPr/>
        </p:nvSpPr>
        <p:spPr>
          <a:xfrm>
            <a:off x="0" y="4040200"/>
            <a:ext cx="9144000" cy="11364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170" name="Google Shape;170;p33"/>
          <p:cNvSpPr txBox="1"/>
          <p:nvPr/>
        </p:nvSpPr>
        <p:spPr>
          <a:xfrm>
            <a:off x="-155400" y="4195250"/>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171" name="Google Shape;171;p33"/>
          <p:cNvSpPr txBox="1"/>
          <p:nvPr/>
        </p:nvSpPr>
        <p:spPr>
          <a:xfrm>
            <a:off x="6674622" y="4195250"/>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172" name="Google Shape;172;p33"/>
          <p:cNvSpPr txBox="1"/>
          <p:nvPr/>
        </p:nvSpPr>
        <p:spPr>
          <a:xfrm>
            <a:off x="731524" y="525625"/>
            <a:ext cx="71040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Welcome to </a:t>
            </a:r>
            <a:r>
              <a:rPr b="1" lang="en" sz="3000">
                <a:solidFill>
                  <a:srgbClr val="000F4C"/>
                </a:solidFill>
                <a:highlight>
                  <a:srgbClr val="F8CB2A"/>
                </a:highlight>
                <a:latin typeface="Helvetica Neue"/>
                <a:ea typeface="Helvetica Neue"/>
                <a:cs typeface="Helvetica Neue"/>
                <a:sym typeface="Helvetica Neue"/>
              </a:rPr>
              <a:t>[your hub name]</a:t>
            </a:r>
            <a:endParaRPr b="1" sz="3000">
              <a:solidFill>
                <a:srgbClr val="000F4C"/>
              </a:solidFill>
              <a:highlight>
                <a:srgbClr val="F8CB2A"/>
              </a:highlight>
              <a:latin typeface="Helvetica Neue"/>
              <a:ea typeface="Helvetica Neue"/>
              <a:cs typeface="Helvetica Neue"/>
              <a:sym typeface="Helvetica Neue"/>
            </a:endParaRPr>
          </a:p>
        </p:txBody>
      </p:sp>
      <p:sp>
        <p:nvSpPr>
          <p:cNvPr id="173" name="Google Shape;173;p33"/>
          <p:cNvSpPr txBox="1"/>
          <p:nvPr/>
        </p:nvSpPr>
        <p:spPr>
          <a:xfrm>
            <a:off x="1458275" y="1641025"/>
            <a:ext cx="5650500" cy="2144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[include logo]</a:t>
            </a:r>
            <a:endParaRPr sz="1600">
              <a:highlight>
                <a:srgbClr val="F8CB2A"/>
              </a:highlight>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[give an overview of hub and activities - one slide only!]</a:t>
            </a:r>
            <a:endParaRPr sz="1600">
              <a:highlight>
                <a:srgbClr val="F8CB2A"/>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34"/>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4"/>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180" name="Google Shape;180;p34"/>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181" name="Google Shape;181;p34"/>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182" name="Google Shape;182;p34"/>
          <p:cNvSpPr txBox="1"/>
          <p:nvPr/>
        </p:nvSpPr>
        <p:spPr>
          <a:xfrm>
            <a:off x="1526250" y="432825"/>
            <a:ext cx="60915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Intro yourself in 30 seconds</a:t>
            </a:r>
            <a:endParaRPr b="1" sz="3000">
              <a:solidFill>
                <a:srgbClr val="1339A0"/>
              </a:solidFill>
              <a:latin typeface="Helvetica Neue"/>
              <a:ea typeface="Helvetica Neue"/>
              <a:cs typeface="Helvetica Neue"/>
              <a:sym typeface="Helvetica Neue"/>
            </a:endParaRPr>
          </a:p>
        </p:txBody>
      </p:sp>
      <p:pic>
        <p:nvPicPr>
          <p:cNvPr id="183" name="Google Shape;183;p34"/>
          <p:cNvPicPr preferRelativeResize="0"/>
          <p:nvPr/>
        </p:nvPicPr>
        <p:blipFill>
          <a:blip r:embed="rId3">
            <a:alphaModFix/>
          </a:blip>
          <a:stretch>
            <a:fillRect/>
          </a:stretch>
        </p:blipFill>
        <p:spPr>
          <a:xfrm>
            <a:off x="1359775" y="1641500"/>
            <a:ext cx="1860500" cy="1860500"/>
          </a:xfrm>
          <a:prstGeom prst="rect">
            <a:avLst/>
          </a:prstGeom>
          <a:noFill/>
          <a:ln>
            <a:noFill/>
          </a:ln>
        </p:spPr>
      </p:pic>
      <p:sp>
        <p:nvSpPr>
          <p:cNvPr id="184" name="Google Shape;184;p34"/>
          <p:cNvSpPr txBox="1"/>
          <p:nvPr/>
        </p:nvSpPr>
        <p:spPr>
          <a:xfrm>
            <a:off x="3911650" y="1694425"/>
            <a:ext cx="4824000" cy="1143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Helvetica Neue"/>
              <a:buChar char="●"/>
            </a:pPr>
            <a:r>
              <a:rPr b="1" lang="en" sz="1600">
                <a:latin typeface="Helvetica Neue"/>
                <a:ea typeface="Helvetica Neue"/>
                <a:cs typeface="Helvetica Neue"/>
                <a:sym typeface="Helvetica Neue"/>
              </a:rPr>
              <a:t>Your name</a:t>
            </a:r>
            <a:endParaRPr b="1" sz="1600">
              <a:latin typeface="Helvetica Neue"/>
              <a:ea typeface="Helvetica Neue"/>
              <a:cs typeface="Helvetica Neue"/>
              <a:sym typeface="Helvetica Neue"/>
            </a:endParaRPr>
          </a:p>
          <a:p>
            <a:pPr indent="-330200" lvl="0" marL="457200" rtl="0" algn="l">
              <a:lnSpc>
                <a:spcPct val="115000"/>
              </a:lnSpc>
              <a:spcBef>
                <a:spcPts val="0"/>
              </a:spcBef>
              <a:spcAft>
                <a:spcPts val="0"/>
              </a:spcAft>
              <a:buSzPts val="1600"/>
              <a:buFont typeface="Helvetica Neue"/>
              <a:buChar char="●"/>
            </a:pPr>
            <a:r>
              <a:rPr b="1" lang="en" sz="1600">
                <a:latin typeface="Helvetica Neue"/>
                <a:ea typeface="Helvetica Neue"/>
                <a:cs typeface="Helvetica Neue"/>
                <a:sym typeface="Helvetica Neue"/>
              </a:rPr>
              <a:t>Your “day job”</a:t>
            </a:r>
            <a:endParaRPr b="1" sz="1600">
              <a:latin typeface="Helvetica Neue"/>
              <a:ea typeface="Helvetica Neue"/>
              <a:cs typeface="Helvetica Neue"/>
              <a:sym typeface="Helvetica Neue"/>
            </a:endParaRPr>
          </a:p>
          <a:p>
            <a:pPr indent="-330200" lvl="0" marL="457200" rtl="0" algn="l">
              <a:lnSpc>
                <a:spcPct val="115000"/>
              </a:lnSpc>
              <a:spcBef>
                <a:spcPts val="0"/>
              </a:spcBef>
              <a:spcAft>
                <a:spcPts val="0"/>
              </a:spcAft>
              <a:buSzPts val="1600"/>
              <a:buFont typeface="Helvetica Neue"/>
              <a:buChar char="●"/>
            </a:pPr>
            <a:r>
              <a:rPr b="1" lang="en" sz="1600">
                <a:latin typeface="Helvetica Neue"/>
                <a:ea typeface="Helvetica Neue"/>
                <a:cs typeface="Helvetica Neue"/>
                <a:sym typeface="Helvetica Neue"/>
              </a:rPr>
              <a:t>Something unique you feel you’ll bring to mentorship</a:t>
            </a:r>
            <a:endParaRPr b="1" sz="16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35"/>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5"/>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191" name="Google Shape;191;p35"/>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192" name="Google Shape;192;p35"/>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193" name="Google Shape;193;p35"/>
          <p:cNvSpPr txBox="1"/>
          <p:nvPr/>
        </p:nvSpPr>
        <p:spPr>
          <a:xfrm>
            <a:off x="2051254" y="261850"/>
            <a:ext cx="5041500" cy="56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House rules </a:t>
            </a:r>
            <a:endParaRPr b="1" sz="3000">
              <a:solidFill>
                <a:srgbClr val="1339A0"/>
              </a:solidFill>
              <a:highlight>
                <a:srgbClr val="F8CB2A"/>
              </a:highlight>
              <a:latin typeface="Helvetica Neue"/>
              <a:ea typeface="Helvetica Neue"/>
              <a:cs typeface="Helvetica Neue"/>
              <a:sym typeface="Helvetica Neue"/>
            </a:endParaRPr>
          </a:p>
        </p:txBody>
      </p:sp>
      <p:pic>
        <p:nvPicPr>
          <p:cNvPr id="194" name="Google Shape;194;p35"/>
          <p:cNvPicPr preferRelativeResize="0"/>
          <p:nvPr/>
        </p:nvPicPr>
        <p:blipFill>
          <a:blip r:embed="rId3">
            <a:alphaModFix/>
          </a:blip>
          <a:stretch>
            <a:fillRect/>
          </a:stretch>
        </p:blipFill>
        <p:spPr>
          <a:xfrm>
            <a:off x="7482150" y="2390675"/>
            <a:ext cx="1276850" cy="1276850"/>
          </a:xfrm>
          <a:prstGeom prst="rect">
            <a:avLst/>
          </a:prstGeom>
          <a:noFill/>
          <a:ln>
            <a:noFill/>
          </a:ln>
        </p:spPr>
      </p:pic>
      <p:sp>
        <p:nvSpPr>
          <p:cNvPr id="195" name="Google Shape;195;p35"/>
          <p:cNvSpPr txBox="1"/>
          <p:nvPr/>
        </p:nvSpPr>
        <p:spPr>
          <a:xfrm>
            <a:off x="1565000" y="1092575"/>
            <a:ext cx="7194000" cy="29124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Cameras on for break-outs, group discussion and guest speakers.</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If you need to leave, please excuse yourself.</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lang="en" sz="1600">
                <a:latin typeface="Helvetica Neue"/>
                <a:ea typeface="Helvetica Neue"/>
                <a:cs typeface="Helvetica Neue"/>
                <a:sym typeface="Helvetica Neue"/>
              </a:rPr>
              <a:t>Share your experience and be open to others’.</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330200" lvl="0" marL="457200" rtl="0" algn="l">
              <a:lnSpc>
                <a:spcPct val="150000"/>
              </a:lnSpc>
              <a:spcBef>
                <a:spcPts val="0"/>
              </a:spcBef>
              <a:spcAft>
                <a:spcPts val="0"/>
              </a:spcAft>
              <a:buSzPts val="1600"/>
              <a:buFont typeface="Helvetica Neue"/>
              <a:buChar char="●"/>
            </a:pPr>
            <a:r>
              <a:rPr i="1" lang="en" sz="1600">
                <a:latin typeface="Helvetica Neue"/>
                <a:ea typeface="Helvetica Neue"/>
                <a:cs typeface="Helvetica Neue"/>
                <a:sym typeface="Helvetica Neue"/>
              </a:rPr>
              <a:t>Anything else?</a:t>
            </a:r>
            <a:endParaRPr i="1" sz="16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36"/>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202" name="Google Shape;202;p36"/>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203" name="Google Shape;203;p36"/>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204" name="Google Shape;204;p36"/>
          <p:cNvSpPr txBox="1"/>
          <p:nvPr/>
        </p:nvSpPr>
        <p:spPr>
          <a:xfrm>
            <a:off x="1569674" y="257275"/>
            <a:ext cx="61956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About </a:t>
            </a:r>
            <a:r>
              <a:rPr b="1" lang="en" sz="3000">
                <a:solidFill>
                  <a:srgbClr val="1339A0"/>
                </a:solidFill>
                <a:highlight>
                  <a:srgbClr val="F8CB2A"/>
                </a:highlight>
                <a:latin typeface="Helvetica Neue"/>
                <a:ea typeface="Helvetica Neue"/>
                <a:cs typeface="Helvetica Neue"/>
                <a:sym typeface="Helvetica Neue"/>
              </a:rPr>
              <a:t>[name of programme]</a:t>
            </a:r>
            <a:endParaRPr b="1" sz="3000">
              <a:solidFill>
                <a:srgbClr val="1339A0"/>
              </a:solidFill>
              <a:highlight>
                <a:srgbClr val="F8CB2A"/>
              </a:highlight>
              <a:latin typeface="Helvetica Neue"/>
              <a:ea typeface="Helvetica Neue"/>
              <a:cs typeface="Helvetica Neue"/>
              <a:sym typeface="Helvetica Neue"/>
            </a:endParaRPr>
          </a:p>
        </p:txBody>
      </p:sp>
      <p:sp>
        <p:nvSpPr>
          <p:cNvPr id="205" name="Google Shape;205;p36"/>
          <p:cNvSpPr txBox="1"/>
          <p:nvPr/>
        </p:nvSpPr>
        <p:spPr>
          <a:xfrm>
            <a:off x="1378650" y="1292575"/>
            <a:ext cx="7029900" cy="2144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highlight>
                  <a:schemeClr val="accent6"/>
                </a:highlight>
                <a:latin typeface="Helvetica Neue"/>
                <a:ea typeface="Helvetica Neue"/>
                <a:cs typeface="Helvetica Neue"/>
                <a:sym typeface="Helvetica Neue"/>
              </a:rPr>
              <a:t>[address the following points; it may take more than one slide]</a:t>
            </a:r>
            <a:endParaRPr sz="1600">
              <a:highlight>
                <a:schemeClr val="accent6"/>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Objectives of programme</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Overall design of programme </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Other activities, if any (how mentorship complements these)</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Purpose of mentorship in this programme: What change do you hope the mentorship will make for beneficiaries?</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High-level timeline</a:t>
            </a:r>
            <a:endParaRPr sz="1600">
              <a:highlight>
                <a:srgbClr val="F8CB2A"/>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7"/>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7"/>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212" name="Google Shape;212;p37"/>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213" name="Google Shape;213;p37"/>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214" name="Google Shape;214;p37"/>
          <p:cNvSpPr txBox="1"/>
          <p:nvPr/>
        </p:nvSpPr>
        <p:spPr>
          <a:xfrm>
            <a:off x="1474199" y="480900"/>
            <a:ext cx="61956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About the Entrepreneurs </a:t>
            </a:r>
            <a:endParaRPr b="1" sz="3000">
              <a:solidFill>
                <a:srgbClr val="1339A0"/>
              </a:solidFill>
              <a:latin typeface="Helvetica Neue"/>
              <a:ea typeface="Helvetica Neue"/>
              <a:cs typeface="Helvetica Neue"/>
              <a:sym typeface="Helvetica Neue"/>
            </a:endParaRPr>
          </a:p>
        </p:txBody>
      </p:sp>
      <p:sp>
        <p:nvSpPr>
          <p:cNvPr id="215" name="Google Shape;215;p37"/>
          <p:cNvSpPr txBox="1"/>
          <p:nvPr/>
        </p:nvSpPr>
        <p:spPr>
          <a:xfrm>
            <a:off x="1746750" y="1523438"/>
            <a:ext cx="5650500" cy="2144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[Tell the mentors about the entrepreneurs]</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Typical profile of entrepreneurs in the programme (age, gender, business experience etc.)</a:t>
            </a:r>
            <a:endParaRPr sz="1600">
              <a:highlight>
                <a:srgbClr val="F8CB2A"/>
              </a:highlight>
              <a:latin typeface="Helvetica Neue"/>
              <a:ea typeface="Helvetica Neue"/>
              <a:cs typeface="Helvetica Neue"/>
              <a:sym typeface="Helvetica Neue"/>
            </a:endParaRPr>
          </a:p>
          <a:p>
            <a:pPr indent="-330200" lvl="1" marL="914400" rtl="0" algn="l">
              <a:lnSpc>
                <a:spcPct val="150000"/>
              </a:lnSpc>
              <a:spcBef>
                <a:spcPts val="0"/>
              </a:spcBef>
              <a:spcAft>
                <a:spcPts val="0"/>
              </a:spcAft>
              <a:buSzPts val="1600"/>
              <a:buFont typeface="Helvetica Neue"/>
              <a:buChar char="○"/>
            </a:pPr>
            <a:r>
              <a:rPr lang="en" sz="1600">
                <a:highlight>
                  <a:srgbClr val="F8CB2A"/>
                </a:highlight>
                <a:latin typeface="Helvetica Neue"/>
                <a:ea typeface="Helvetica Neue"/>
                <a:cs typeface="Helvetica Neue"/>
                <a:sym typeface="Helvetica Neue"/>
              </a:rPr>
              <a:t>Key needs / challenges of entrepreneurs in programme</a:t>
            </a:r>
            <a:endParaRPr sz="1600">
              <a:highlight>
                <a:srgbClr val="F8CB2A"/>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1400"/>
              </a:spcBef>
              <a:spcAft>
                <a:spcPts val="1400"/>
              </a:spcAft>
              <a:buNone/>
            </a:pPr>
            <a:r>
              <a:t/>
            </a:r>
            <a:endParaRPr sz="16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8"/>
          <p:cNvSpPr/>
          <p:nvPr/>
        </p:nvSpPr>
        <p:spPr>
          <a:xfrm>
            <a:off x="0" y="4143375"/>
            <a:ext cx="9144000" cy="1033200"/>
          </a:xfrm>
          <a:prstGeom prst="rect">
            <a:avLst/>
          </a:prstGeom>
          <a:solidFill>
            <a:srgbClr val="133AA1"/>
          </a:solidFill>
          <a:ln cap="flat" cmpd="sng" w="9525">
            <a:solidFill>
              <a:srgbClr val="1339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8"/>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This material was developed by the </a:t>
            </a:r>
            <a:r>
              <a:rPr b="1" lang="en" sz="800">
                <a:solidFill>
                  <a:schemeClr val="lt1"/>
                </a:solidFill>
                <a:latin typeface="Montserrat"/>
                <a:ea typeface="Montserrat"/>
                <a:cs typeface="Montserrat"/>
                <a:sym typeface="Montserrat"/>
              </a:rPr>
              <a:t>UK-South Africa Tech Hub</a:t>
            </a:r>
            <a:r>
              <a:rPr i="1" lang="en" sz="800">
                <a:solidFill>
                  <a:schemeClr val="lt1"/>
                </a:solidFill>
                <a:latin typeface="Montserrat"/>
                <a:ea typeface="Montserrat"/>
                <a:cs typeface="Montserrat"/>
                <a:sym typeface="Montserrat"/>
              </a:rPr>
              <a:t> and is distributed under a </a:t>
            </a:r>
            <a:r>
              <a:rPr b="1" i="1" lang="en" sz="800">
                <a:solidFill>
                  <a:schemeClr val="lt1"/>
                </a:solidFill>
                <a:latin typeface="Montserrat"/>
                <a:ea typeface="Montserrat"/>
                <a:cs typeface="Montserrat"/>
                <a:sym typeface="Montserrat"/>
              </a:rPr>
              <a:t>Creative Commons CC-BY 4.0 license,</a:t>
            </a:r>
            <a:r>
              <a:rPr i="1" lang="en" sz="800">
                <a:solidFill>
                  <a:schemeClr val="lt1"/>
                </a:solidFill>
                <a:latin typeface="Montserrat"/>
                <a:ea typeface="Montserrat"/>
                <a:cs typeface="Montserrat"/>
                <a:sym typeface="Montserrat"/>
              </a:rPr>
              <a:t> </a:t>
            </a:r>
            <a:endParaRPr i="1" sz="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chemeClr val="lt1"/>
                </a:solidFill>
                <a:latin typeface="Montserrat"/>
                <a:ea typeface="Montserrat"/>
                <a:cs typeface="Montserrat"/>
                <a:sym typeface="Montserrat"/>
              </a:rPr>
              <a:t>as part of its mandate to build inclusive digital economies. This attribution is not an endorsement.</a:t>
            </a:r>
            <a:endParaRPr sz="1100">
              <a:solidFill>
                <a:schemeClr val="lt1"/>
              </a:solidFill>
              <a:latin typeface="Karla"/>
              <a:ea typeface="Karla"/>
              <a:cs typeface="Karla"/>
              <a:sym typeface="Karla"/>
            </a:endParaRPr>
          </a:p>
        </p:txBody>
      </p:sp>
      <p:sp>
        <p:nvSpPr>
          <p:cNvPr id="222" name="Google Shape;222;p38"/>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F4C"/>
                </a:solidFill>
                <a:highlight>
                  <a:srgbClr val="FFC000"/>
                </a:highlight>
              </a:rPr>
              <a:t>{YOUR LOGO}</a:t>
            </a:r>
            <a:endParaRPr b="1">
              <a:solidFill>
                <a:srgbClr val="000F4C"/>
              </a:solidFill>
              <a:highlight>
                <a:srgbClr val="FFC000"/>
              </a:highlight>
            </a:endParaRPr>
          </a:p>
        </p:txBody>
      </p:sp>
      <p:sp>
        <p:nvSpPr>
          <p:cNvPr id="223" name="Google Shape;223;p38"/>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11111"/>
                </a:solidFill>
                <a:highlight>
                  <a:srgbClr val="FFC000"/>
                </a:highlight>
              </a:rPr>
              <a:t>{SPONSOR’S LOGO}</a:t>
            </a:r>
            <a:endParaRPr b="1">
              <a:solidFill>
                <a:srgbClr val="111111"/>
              </a:solidFill>
              <a:highlight>
                <a:srgbClr val="FFC000"/>
              </a:highlight>
            </a:endParaRPr>
          </a:p>
        </p:txBody>
      </p:sp>
      <p:sp>
        <p:nvSpPr>
          <p:cNvPr id="224" name="Google Shape;224;p38"/>
          <p:cNvSpPr txBox="1"/>
          <p:nvPr/>
        </p:nvSpPr>
        <p:spPr>
          <a:xfrm>
            <a:off x="1413000" y="114963"/>
            <a:ext cx="6318000" cy="5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339A0"/>
                </a:solidFill>
                <a:latin typeface="Helvetica Neue"/>
                <a:ea typeface="Helvetica Neue"/>
                <a:cs typeface="Helvetica Neue"/>
                <a:sym typeface="Helvetica Neue"/>
              </a:rPr>
              <a:t>Mentorship Guide</a:t>
            </a:r>
            <a:endParaRPr b="1" sz="3000">
              <a:solidFill>
                <a:srgbClr val="1339A0"/>
              </a:solidFill>
              <a:latin typeface="Helvetica Neue"/>
              <a:ea typeface="Helvetica Neue"/>
              <a:cs typeface="Helvetica Neue"/>
              <a:sym typeface="Helvetica Neue"/>
            </a:endParaRPr>
          </a:p>
        </p:txBody>
      </p:sp>
      <p:pic>
        <p:nvPicPr>
          <p:cNvPr id="225" name="Google Shape;225;p38"/>
          <p:cNvPicPr preferRelativeResize="0"/>
          <p:nvPr/>
        </p:nvPicPr>
        <p:blipFill rotWithShape="1">
          <a:blip r:embed="rId4">
            <a:alphaModFix/>
          </a:blip>
          <a:srcRect b="17039" l="0" r="0" t="0"/>
          <a:stretch/>
        </p:blipFill>
        <p:spPr>
          <a:xfrm>
            <a:off x="1524775" y="821123"/>
            <a:ext cx="2894850" cy="3322249"/>
          </a:xfrm>
          <a:prstGeom prst="rect">
            <a:avLst/>
          </a:prstGeom>
          <a:noFill/>
          <a:ln>
            <a:noFill/>
          </a:ln>
        </p:spPr>
      </p:pic>
      <p:pic>
        <p:nvPicPr>
          <p:cNvPr id="226" name="Google Shape;226;p38"/>
          <p:cNvPicPr preferRelativeResize="0"/>
          <p:nvPr/>
        </p:nvPicPr>
        <p:blipFill>
          <a:blip r:embed="rId5">
            <a:alphaModFix/>
          </a:blip>
          <a:stretch>
            <a:fillRect/>
          </a:stretch>
        </p:blipFill>
        <p:spPr>
          <a:xfrm>
            <a:off x="4759526" y="821126"/>
            <a:ext cx="3283750" cy="1812260"/>
          </a:xfrm>
          <a:prstGeom prst="rect">
            <a:avLst/>
          </a:prstGeom>
          <a:noFill/>
          <a:ln>
            <a:noFill/>
          </a:ln>
        </p:spPr>
      </p:pic>
      <p:pic>
        <p:nvPicPr>
          <p:cNvPr id="227" name="Google Shape;227;p38"/>
          <p:cNvPicPr preferRelativeResize="0"/>
          <p:nvPr/>
        </p:nvPicPr>
        <p:blipFill rotWithShape="1">
          <a:blip r:embed="rId6">
            <a:alphaModFix/>
          </a:blip>
          <a:srcRect b="27881" l="0" r="0" t="0"/>
          <a:stretch/>
        </p:blipFill>
        <p:spPr>
          <a:xfrm>
            <a:off x="4759525" y="2873429"/>
            <a:ext cx="3283750" cy="126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39"/>
          <p:cNvSpPr/>
          <p:nvPr/>
        </p:nvSpPr>
        <p:spPr>
          <a:xfrm>
            <a:off x="0" y="4143375"/>
            <a:ext cx="9144000" cy="1033200"/>
          </a:xfrm>
          <a:prstGeom prst="rect">
            <a:avLst/>
          </a:pr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9"/>
          <p:cNvSpPr txBox="1"/>
          <p:nvPr/>
        </p:nvSpPr>
        <p:spPr>
          <a:xfrm>
            <a:off x="96300" y="4668625"/>
            <a:ext cx="89514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This material was developed by the </a:t>
            </a:r>
            <a:r>
              <a:rPr b="1" lang="en" sz="800">
                <a:solidFill>
                  <a:srgbClr val="111111"/>
                </a:solidFill>
                <a:latin typeface="Montserrat"/>
                <a:ea typeface="Montserrat"/>
                <a:cs typeface="Montserrat"/>
                <a:sym typeface="Montserrat"/>
              </a:rPr>
              <a:t>UK-South Africa Tech Hub</a:t>
            </a:r>
            <a:r>
              <a:rPr i="1" lang="en" sz="800">
                <a:solidFill>
                  <a:srgbClr val="111111"/>
                </a:solidFill>
                <a:latin typeface="Montserrat"/>
                <a:ea typeface="Montserrat"/>
                <a:cs typeface="Montserrat"/>
                <a:sym typeface="Montserrat"/>
              </a:rPr>
              <a:t> and is distributed under a </a:t>
            </a:r>
            <a:r>
              <a:rPr b="1" i="1" lang="en" sz="800">
                <a:solidFill>
                  <a:srgbClr val="111111"/>
                </a:solidFill>
                <a:latin typeface="Montserrat"/>
                <a:ea typeface="Montserrat"/>
                <a:cs typeface="Montserrat"/>
                <a:sym typeface="Montserrat"/>
              </a:rPr>
              <a:t>Creative Commons CC-BY 4.0 license,</a:t>
            </a:r>
            <a:r>
              <a:rPr i="1" lang="en" sz="800">
                <a:solidFill>
                  <a:srgbClr val="111111"/>
                </a:solidFill>
                <a:latin typeface="Montserrat"/>
                <a:ea typeface="Montserrat"/>
                <a:cs typeface="Montserrat"/>
                <a:sym typeface="Montserrat"/>
              </a:rPr>
              <a:t> </a:t>
            </a:r>
            <a:endParaRPr i="1" sz="800">
              <a:solidFill>
                <a:srgbClr val="11111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 sz="800">
                <a:solidFill>
                  <a:srgbClr val="111111"/>
                </a:solidFill>
                <a:latin typeface="Montserrat"/>
                <a:ea typeface="Montserrat"/>
                <a:cs typeface="Montserrat"/>
                <a:sym typeface="Montserrat"/>
              </a:rPr>
              <a:t>as part of its mandate to build inclusive digital economies. This attribution is not an endorsement.</a:t>
            </a:r>
            <a:endParaRPr sz="1100">
              <a:solidFill>
                <a:srgbClr val="111111"/>
              </a:solidFill>
              <a:latin typeface="Karla"/>
              <a:ea typeface="Karla"/>
              <a:cs typeface="Karla"/>
              <a:sym typeface="Karla"/>
            </a:endParaRPr>
          </a:p>
        </p:txBody>
      </p:sp>
      <p:sp>
        <p:nvSpPr>
          <p:cNvPr id="234" name="Google Shape;234;p39"/>
          <p:cNvSpPr txBox="1"/>
          <p:nvPr/>
        </p:nvSpPr>
        <p:spPr>
          <a:xfrm>
            <a:off x="-155400" y="4268425"/>
            <a:ext cx="198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highlight>
                  <a:srgbClr val="CD1E19"/>
                </a:highlight>
              </a:rPr>
              <a:t>{YOUR LOGO}</a:t>
            </a:r>
            <a:endParaRPr b="1">
              <a:solidFill>
                <a:schemeClr val="lt1"/>
              </a:solidFill>
              <a:highlight>
                <a:srgbClr val="CD1E19"/>
              </a:highlight>
            </a:endParaRPr>
          </a:p>
        </p:txBody>
      </p:sp>
      <p:sp>
        <p:nvSpPr>
          <p:cNvPr id="235" name="Google Shape;235;p39"/>
          <p:cNvSpPr txBox="1"/>
          <p:nvPr/>
        </p:nvSpPr>
        <p:spPr>
          <a:xfrm>
            <a:off x="6674622" y="4268425"/>
            <a:ext cx="230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2"/>
                </a:solidFill>
                <a:highlight>
                  <a:srgbClr val="CD1E18"/>
                </a:highlight>
              </a:rPr>
              <a:t>{SPONSOR’S LOGO}</a:t>
            </a:r>
            <a:endParaRPr b="1">
              <a:solidFill>
                <a:schemeClr val="lt2"/>
              </a:solidFill>
              <a:highlight>
                <a:srgbClr val="CD1E18"/>
              </a:highlight>
            </a:endParaRPr>
          </a:p>
        </p:txBody>
      </p:sp>
      <p:pic>
        <p:nvPicPr>
          <p:cNvPr id="236" name="Google Shape;236;p39"/>
          <p:cNvPicPr preferRelativeResize="0"/>
          <p:nvPr/>
        </p:nvPicPr>
        <p:blipFill rotWithShape="1">
          <a:blip r:embed="rId3">
            <a:alphaModFix/>
          </a:blip>
          <a:srcRect b="0" l="14626" r="18371" t="0"/>
          <a:stretch/>
        </p:blipFill>
        <p:spPr>
          <a:xfrm>
            <a:off x="4572000" y="0"/>
            <a:ext cx="4572000" cy="3838575"/>
          </a:xfrm>
          <a:prstGeom prst="rect">
            <a:avLst/>
          </a:prstGeom>
          <a:noFill/>
          <a:ln>
            <a:noFill/>
          </a:ln>
        </p:spPr>
      </p:pic>
      <p:sp>
        <p:nvSpPr>
          <p:cNvPr id="237" name="Google Shape;237;p39"/>
          <p:cNvSpPr txBox="1"/>
          <p:nvPr/>
        </p:nvSpPr>
        <p:spPr>
          <a:xfrm>
            <a:off x="828600" y="1432013"/>
            <a:ext cx="3743400" cy="12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1339A0"/>
                </a:solidFill>
                <a:latin typeface="Helvetica Neue"/>
                <a:ea typeface="Helvetica Neue"/>
                <a:cs typeface="Helvetica Neue"/>
                <a:sym typeface="Helvetica Neue"/>
              </a:rPr>
              <a:t>Mentorship Fundamentals</a:t>
            </a:r>
            <a:endParaRPr b="1" sz="3300">
              <a:solidFill>
                <a:srgbClr val="1339A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rviragus template">
  <a:themeElements>
    <a:clrScheme name="Custom 347">
      <a:dk1>
        <a:srgbClr val="666666"/>
      </a:dk1>
      <a:lt1>
        <a:srgbClr val="FFFFFF"/>
      </a:lt1>
      <a:dk2>
        <a:srgbClr val="999999"/>
      </a:dk2>
      <a:lt2>
        <a:srgbClr val="FFFFFF"/>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