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Lst>
  <p:sldSz cy="5143500" cx="9144000"/>
  <p:notesSz cx="6858000" cy="9144000"/>
  <p:embeddedFontLst>
    <p:embeddedFont>
      <p:font typeface="Roboto Thin"/>
      <p:regular r:id="rId39"/>
      <p:bold r:id="rId40"/>
      <p:italic r:id="rId41"/>
      <p:boldItalic r:id="rId42"/>
    </p:embeddedFont>
    <p:embeddedFont>
      <p:font typeface="Nunito"/>
      <p:regular r:id="rId43"/>
      <p:bold r:id="rId44"/>
      <p:italic r:id="rId45"/>
      <p:boldItalic r:id="rId46"/>
    </p:embeddedFont>
    <p:embeddedFont>
      <p:font typeface="Montserrat"/>
      <p:regular r:id="rId47"/>
      <p:bold r:id="rId48"/>
      <p:italic r:id="rId49"/>
      <p:boldItalic r:id="rId50"/>
    </p:embeddedFont>
    <p:embeddedFont>
      <p:font typeface="Helvetica Neue"/>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55" roundtripDataSignature="AMtx7mjOsT9/h+nFA8veEsBVx/uos7NWU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9647AF1-6E40-4B54-943E-6F8DD5043F47}">
  <a:tblStyle styleId="{09647AF1-6E40-4B54-943E-6F8DD5043F47}"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Thin-bold.fntdata"/><Relationship Id="rId42" Type="http://schemas.openxmlformats.org/officeDocument/2006/relationships/font" Target="fonts/RobotoThin-boldItalic.fntdata"/><Relationship Id="rId41" Type="http://schemas.openxmlformats.org/officeDocument/2006/relationships/font" Target="fonts/RobotoThin-italic.fntdata"/><Relationship Id="rId44" Type="http://schemas.openxmlformats.org/officeDocument/2006/relationships/font" Target="fonts/Nunito-bold.fntdata"/><Relationship Id="rId43" Type="http://schemas.openxmlformats.org/officeDocument/2006/relationships/font" Target="fonts/Nunito-regular.fntdata"/><Relationship Id="rId46" Type="http://schemas.openxmlformats.org/officeDocument/2006/relationships/font" Target="fonts/Nunito-boldItalic.fntdata"/><Relationship Id="rId45" Type="http://schemas.openxmlformats.org/officeDocument/2006/relationships/font" Target="fonts/Nunito-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Montserrat-bold.fntdata"/><Relationship Id="rId47" Type="http://schemas.openxmlformats.org/officeDocument/2006/relationships/font" Target="fonts/Montserrat-regular.fntdata"/><Relationship Id="rId49" Type="http://schemas.openxmlformats.org/officeDocument/2006/relationships/font" Target="fonts/Montserrat-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font" Target="fonts/RobotoThin-regular.fntdata"/><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HelveticaNeue-regular.fntdata"/><Relationship Id="rId50" Type="http://schemas.openxmlformats.org/officeDocument/2006/relationships/font" Target="fonts/Montserrat-boldItalic.fntdata"/><Relationship Id="rId53" Type="http://schemas.openxmlformats.org/officeDocument/2006/relationships/font" Target="fonts/HelveticaNeue-italic.fntdata"/><Relationship Id="rId52" Type="http://schemas.openxmlformats.org/officeDocument/2006/relationships/font" Target="fonts/HelveticaNeue-bold.fntdata"/><Relationship Id="rId11" Type="http://schemas.openxmlformats.org/officeDocument/2006/relationships/slide" Target="slides/slide4.xml"/><Relationship Id="rId55" Type="http://customschemas.google.com/relationships/presentationmetadata" Target="metadata"/><Relationship Id="rId10" Type="http://schemas.openxmlformats.org/officeDocument/2006/relationships/slide" Target="slides/slide3.xml"/><Relationship Id="rId54" Type="http://schemas.openxmlformats.org/officeDocument/2006/relationships/font" Target="fonts/HelveticaNeue-boldItalic.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PLAY Launch League canvas video 4 (The business operations) now.</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Right, let’s get to the good stuff!</a:t>
            </a:r>
            <a:endParaRPr/>
          </a:p>
          <a:p>
            <a:pPr indent="0" lvl="0" marL="0" rtl="0" algn="l">
              <a:lnSpc>
                <a:spcPct val="100000"/>
              </a:lnSpc>
              <a:spcBef>
                <a:spcPts val="0"/>
              </a:spcBef>
              <a:spcAft>
                <a:spcPts val="0"/>
              </a:spcAft>
              <a:buSzPts val="1100"/>
              <a:buNone/>
            </a:pPr>
            <a:r>
              <a:rPr i="1" lang="en"/>
              <a:t>[Question for the audience: Who of you likes to think about the money your business make? [People will put up their hands] Who likes to think about how much it costs your business to make that money? Who of you likes to spend time with the Excel spreadsheet of your Income statement? Who likes to think about how much tax you might need to pay at the end of February and why? [Probably very few people!]]</a:t>
            </a:r>
            <a:endParaRPr i="1"/>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 lot of people consider the details of how their business makes and manages money to be boring or secondary. </a:t>
            </a:r>
            <a:endParaRPr/>
          </a:p>
          <a:p>
            <a:pPr indent="0" lvl="0" marL="0" rtl="0" algn="l">
              <a:lnSpc>
                <a:spcPct val="100000"/>
              </a:lnSpc>
              <a:spcBef>
                <a:spcPts val="0"/>
              </a:spcBef>
              <a:spcAft>
                <a:spcPts val="0"/>
              </a:spcAft>
              <a:buSzPts val="1100"/>
              <a:buNone/>
            </a:pPr>
            <a:r>
              <a:rPr lang="en"/>
              <a:t>Listen to Jeff Bezos (founder of Amazon): a man worth $114 billion can’t be wrong. </a:t>
            </a:r>
            <a:endParaRPr/>
          </a:p>
          <a:p>
            <a:pPr indent="0" lvl="0" marL="0" rtl="0" algn="l">
              <a:lnSpc>
                <a:spcPct val="100000"/>
              </a:lnSpc>
              <a:spcBef>
                <a:spcPts val="0"/>
              </a:spcBef>
              <a:spcAft>
                <a:spcPts val="0"/>
              </a:spcAft>
              <a:buSzPts val="1100"/>
              <a:buNone/>
            </a:pPr>
            <a:r>
              <a:rPr lang="en"/>
              <a:t>Be like Jeff!</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i="1" lang="en"/>
              <a:t>[Read definition on slide.]</a:t>
            </a:r>
            <a:endParaRPr i="1"/>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ABC Tutors takes R20 from pupils when they attend a lesson.</a:t>
            </a:r>
            <a:endParaRPr/>
          </a:p>
          <a:p>
            <a:pPr indent="0" lvl="0" marL="0" rtl="0" algn="l">
              <a:lnSpc>
                <a:spcPct val="100000"/>
              </a:lnSpc>
              <a:spcBef>
                <a:spcPts val="0"/>
              </a:spcBef>
              <a:spcAft>
                <a:spcPts val="0"/>
              </a:spcAft>
              <a:buSzPts val="1100"/>
              <a:buNone/>
            </a:pPr>
            <a:r>
              <a:rPr lang="en"/>
              <a:t>Here you can see that ABC Tutors have gotten clever by offering a subscription-like model -- a discount for parents who pay upfront -- which helps them get more reliable revenue.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i="1" lang="en"/>
              <a:t>[Talk through what’s on the slide - pause to ask whether there are any questions or comments.]</a:t>
            </a:r>
            <a:endParaRPr i="1"/>
          </a:p>
          <a:p>
            <a:pPr indent="0" lvl="0" marL="0" rtl="0" algn="l">
              <a:lnSpc>
                <a:spcPct val="100000"/>
              </a:lnSpc>
              <a:spcBef>
                <a:spcPts val="0"/>
              </a:spcBef>
              <a:spcAft>
                <a:spcPts val="0"/>
              </a:spcAft>
              <a:buSzPts val="1100"/>
              <a:buNone/>
            </a:pPr>
            <a:r>
              <a:t/>
            </a:r>
            <a:endParaRPr i="1"/>
          </a:p>
          <a:p>
            <a:pPr indent="0" lvl="0" marL="0" rtl="0" algn="l">
              <a:lnSpc>
                <a:spcPct val="100000"/>
              </a:lnSpc>
              <a:spcBef>
                <a:spcPts val="0"/>
              </a:spcBef>
              <a:spcAft>
                <a:spcPts val="0"/>
              </a:spcAft>
              <a:buSzPts val="1100"/>
              <a:buNone/>
            </a:pPr>
            <a:r>
              <a:rPr i="1" lang="en"/>
              <a:t>[You may want to give some other examples of cost of sales. </a:t>
            </a:r>
            <a:endParaRPr i="1"/>
          </a:p>
          <a:p>
            <a:pPr indent="0" lvl="0" marL="0" rtl="0" algn="l">
              <a:lnSpc>
                <a:spcPct val="100000"/>
              </a:lnSpc>
              <a:spcBef>
                <a:spcPts val="0"/>
              </a:spcBef>
              <a:spcAft>
                <a:spcPts val="0"/>
              </a:spcAft>
              <a:buSzPts val="1100"/>
              <a:buNone/>
            </a:pPr>
            <a:r>
              <a:rPr i="1" lang="en"/>
              <a:t>For a business making bread, the ingredients and packaging of the bread would be part of their cost of sales. </a:t>
            </a:r>
            <a:endParaRPr i="1"/>
          </a:p>
          <a:p>
            <a:pPr indent="0" lvl="0" marL="0" rtl="0" algn="l">
              <a:lnSpc>
                <a:spcPct val="100000"/>
              </a:lnSpc>
              <a:spcBef>
                <a:spcPts val="0"/>
              </a:spcBef>
              <a:spcAft>
                <a:spcPts val="0"/>
              </a:spcAft>
              <a:buSzPts val="1100"/>
              <a:buNone/>
            </a:pPr>
            <a:r>
              <a:rPr i="1" lang="en"/>
              <a:t>For a business selling trendy T-shirts, buying the T-shirts, printing the design on it and paying commission to the “influencers” selling it would be part of their cost of sales.]</a:t>
            </a:r>
            <a:endParaRPr i="1"/>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3" name="Google Shape;35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2" name="Google Shape;36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2" name="Google Shape;37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9" name="Google Shape;37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Costs to run your business -- or overhead expenses -- are different to cost of sales in that they keep getting incurred whether you produce products and services, or not. It is important to not only plan for these costs, but to keep them under control, so that you can ride out dips in demand for your product.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8" name="Google Shape;38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i="1" lang="en"/>
              <a:t>[Go through the costs briefly -- then ask participants: “Is ABC Tutors making or losing money?” The answer… breaking even!]</a:t>
            </a:r>
            <a:endParaRPr i="1"/>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8" name="Google Shape;39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You may have heard people referring to a business breaking even.</a:t>
            </a:r>
            <a:endParaRPr/>
          </a:p>
          <a:p>
            <a:pPr indent="0" lvl="0" marL="0" rtl="0" algn="l">
              <a:lnSpc>
                <a:spcPct val="100000"/>
              </a:lnSpc>
              <a:spcBef>
                <a:spcPts val="0"/>
              </a:spcBef>
              <a:spcAft>
                <a:spcPts val="0"/>
              </a:spcAft>
              <a:buSzPts val="1100"/>
              <a:buNone/>
            </a:pPr>
            <a:r>
              <a:rPr lang="en"/>
              <a:t>Break-even happens when your gross profit is equal to your overhead costs.</a:t>
            </a:r>
            <a:endParaRPr/>
          </a:p>
          <a:p>
            <a:pPr indent="0" lvl="0" marL="0" rtl="0" algn="l">
              <a:lnSpc>
                <a:spcPct val="100000"/>
              </a:lnSpc>
              <a:spcBef>
                <a:spcPts val="0"/>
              </a:spcBef>
              <a:spcAft>
                <a:spcPts val="0"/>
              </a:spcAft>
              <a:buSzPts val="1100"/>
              <a:buNone/>
            </a:pPr>
            <a:r>
              <a:rPr lang="en"/>
              <a:t>In other words, you first need to get your pricing right, so that the revenue you are receiving from customers is more than what it takes to deliver your product or service: this is called your gross profit.</a:t>
            </a:r>
            <a:endParaRPr/>
          </a:p>
          <a:p>
            <a:pPr indent="0" lvl="0" marL="0" rtl="0" algn="l">
              <a:lnSpc>
                <a:spcPct val="100000"/>
              </a:lnSpc>
              <a:spcBef>
                <a:spcPts val="0"/>
              </a:spcBef>
              <a:spcAft>
                <a:spcPts val="0"/>
              </a:spcAft>
              <a:buSzPts val="1100"/>
              <a:buNone/>
            </a:pPr>
            <a:r>
              <a:rPr lang="en"/>
              <a:t>If you are making enough from your sales to customers that you can also cover your overhead costs, then you have broken even.</a:t>
            </a:r>
            <a:endParaRPr/>
          </a:p>
          <a:p>
            <a:pPr indent="0" lvl="0" marL="0" rtl="0" algn="l">
              <a:lnSpc>
                <a:spcPct val="100000"/>
              </a:lnSpc>
              <a:spcBef>
                <a:spcPts val="0"/>
              </a:spcBef>
              <a:spcAft>
                <a:spcPts val="0"/>
              </a:spcAft>
              <a:buSzPts val="1100"/>
              <a:buNone/>
            </a:pPr>
            <a:r>
              <a:rPr lang="en"/>
              <a:t>When you can make enough from your sales to cover your cost of sales and pay your overheads, with some left over, then you are making a real profit! This is called your net profit.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2" name="Google Shape;42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i="1" lang="en"/>
              <a:t>[Talk through this slide. Ask whether everyone understands it.]</a:t>
            </a:r>
            <a:endParaRPr i="1"/>
          </a:p>
          <a:p>
            <a:pPr indent="0" lvl="0" marL="0" rtl="0" algn="l">
              <a:lnSpc>
                <a:spcPct val="100000"/>
              </a:lnSpc>
              <a:spcBef>
                <a:spcPts val="0"/>
              </a:spcBef>
              <a:spcAft>
                <a:spcPts val="0"/>
              </a:spcAft>
              <a:buSzPts val="1100"/>
              <a:buNone/>
            </a:pPr>
            <a:r>
              <a:rPr i="1" lang="en"/>
              <a:t>Q for participants: How could ABS Tutors become more profitable?</a:t>
            </a:r>
            <a:endParaRPr i="1"/>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2" name="Google Shape;43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1" name="Google Shape;44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9" name="Google Shape;44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We are going to work on the income and costs blocks on your canvas now.</a:t>
            </a:r>
            <a:endParaRPr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6" name="Google Shape;45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4" name="Google Shape;464;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2" name="Google Shape;472;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Once you have completed your Income and Costs worksheets, you can enter these into your canvas.</a:t>
            </a:r>
            <a:endParaRPr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7" name="Google Shape;477;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29fbd6dc44_0_1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g129fbd6dc44_0_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1" name="Google Shape;491;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Congratulations on making it this far! One more </a:t>
            </a:r>
            <a:r>
              <a:rPr lang="en">
                <a:solidFill>
                  <a:schemeClr val="dk1"/>
                </a:solidFill>
              </a:rPr>
              <a:t>tech tools session </a:t>
            </a:r>
            <a:r>
              <a:rPr lang="en"/>
              <a:t>and one more module, and you’ll finally be a Launch Leaguer!</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0" name="Google Shape;540;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Your business model is the big picture of a healthy business. A healthy business makes money. Specifically, it makes more money than it spends.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Your business model is the description of the way that you take the value that you deliver to your customers -- the product or service that they’re happy to pay for -- and turn it into a profit for your business. If you have a product, but no customers, then you don’t yet have a business. If you have a product and people that say they want it, but you can’t sell it to them at a price that they’re willing to pay, you don’t yet have a business. If you are selling your product or service to people for less than what it costs you to make and deliver it, then your business needs help!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How do the models shown here offer value and make money?</a:t>
            </a:r>
            <a:r>
              <a:rPr i="1" lang="en"/>
              <a:t> [Ask participants to share some thoughts, or prompt them by starting on one or two yourself.]</a:t>
            </a:r>
            <a:endParaRPr i="1"/>
          </a:p>
          <a:p>
            <a:pPr indent="-298450" lvl="0" marL="457200" rtl="0" algn="l">
              <a:lnSpc>
                <a:spcPct val="100000"/>
              </a:lnSpc>
              <a:spcBef>
                <a:spcPts val="0"/>
              </a:spcBef>
              <a:spcAft>
                <a:spcPts val="0"/>
              </a:spcAft>
              <a:buSzPts val="1100"/>
              <a:buAutoNum type="arabicPeriod"/>
            </a:pPr>
            <a:r>
              <a:rPr lang="en"/>
              <a:t>Airtime voucher = pay-as-you-go. The airtime is more expensive that it would be on contract, but the customer can buy it as they need it. </a:t>
            </a:r>
            <a:endParaRPr/>
          </a:p>
          <a:p>
            <a:pPr indent="-298450" lvl="0" marL="457200" rtl="0" algn="l">
              <a:lnSpc>
                <a:spcPct val="100000"/>
              </a:lnSpc>
              <a:spcBef>
                <a:spcPts val="0"/>
              </a:spcBef>
              <a:spcAft>
                <a:spcPts val="0"/>
              </a:spcAft>
              <a:buSzPts val="1100"/>
              <a:buAutoNum type="arabicPeriod"/>
            </a:pPr>
            <a:r>
              <a:rPr lang="en"/>
              <a:t>Cellphone contract = subscription model. The customer has to pay a fixed sum, but gets the services cheaper. This model is less onerous for the supplier to manage and also guarantees retention.</a:t>
            </a:r>
            <a:endParaRPr/>
          </a:p>
          <a:p>
            <a:pPr indent="-298450" lvl="0" marL="457200" rtl="0" algn="l">
              <a:lnSpc>
                <a:spcPct val="100000"/>
              </a:lnSpc>
              <a:spcBef>
                <a:spcPts val="0"/>
              </a:spcBef>
              <a:spcAft>
                <a:spcPts val="0"/>
              </a:spcAft>
              <a:buSzPts val="1100"/>
              <a:buAutoNum type="arabicPeriod"/>
            </a:pPr>
            <a:r>
              <a:rPr lang="en"/>
              <a:t>Repairs = Transaction model: The customer gets to extend the lifespan of their device at a location that is convenient to them, and usually cheaper and quicker than the “official” suppliers. </a:t>
            </a:r>
            <a:endParaRPr/>
          </a:p>
          <a:p>
            <a:pPr indent="-298450" lvl="0" marL="457200" rtl="0" algn="l">
              <a:lnSpc>
                <a:spcPct val="100000"/>
              </a:lnSpc>
              <a:spcBef>
                <a:spcPts val="0"/>
              </a:spcBef>
              <a:spcAft>
                <a:spcPts val="0"/>
              </a:spcAft>
              <a:buSzPts val="1100"/>
              <a:buAutoNum type="arabicPeriod"/>
            </a:pPr>
            <a:r>
              <a:rPr lang="en"/>
              <a:t>Online shop = marketplace model: Customers can compare various cellphone accessories and buy a good-enough product at a better price. Suppliers can compete across different variables (price, accessibility, quality) to appeal to different customers.</a:t>
            </a:r>
            <a:endParaRPr/>
          </a:p>
          <a:p>
            <a:pPr indent="-298450" lvl="0" marL="457200" rtl="0" algn="l">
              <a:lnSpc>
                <a:spcPct val="100000"/>
              </a:lnSpc>
              <a:spcBef>
                <a:spcPts val="0"/>
              </a:spcBef>
              <a:spcAft>
                <a:spcPts val="0"/>
              </a:spcAft>
              <a:buSzPts val="1100"/>
              <a:buAutoNum type="arabicPeriod"/>
            </a:pPr>
            <a:r>
              <a:rPr lang="en"/>
              <a:t>Airpods = add-on model: Customers are in love with their iPhones and want the latest tech, design and status symbol from Apple. Apple generates more revenues and increases customer loyalty.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i="1" lang="en"/>
              <a:t>[Choose 2 or 3 of the models described to explain to the participants, based on their interests / businesses if possible.]</a:t>
            </a:r>
            <a:endParaRPr i="1"/>
          </a:p>
          <a:p>
            <a:pPr indent="0" lvl="0" marL="0" rtl="0" algn="l">
              <a:lnSpc>
                <a:spcPct val="100000"/>
              </a:lnSpc>
              <a:spcBef>
                <a:spcPts val="0"/>
              </a:spcBef>
              <a:spcAft>
                <a:spcPts val="0"/>
              </a:spcAft>
              <a:buSzPts val="1100"/>
              <a:buNone/>
            </a:pPr>
            <a:r>
              <a:t/>
            </a:r>
            <a:endParaRPr b="1"/>
          </a:p>
          <a:p>
            <a:pPr indent="0" lvl="0" marL="0" rtl="0" algn="l">
              <a:lnSpc>
                <a:spcPct val="100000"/>
              </a:lnSpc>
              <a:spcBef>
                <a:spcPts val="0"/>
              </a:spcBef>
              <a:spcAft>
                <a:spcPts val="0"/>
              </a:spcAft>
              <a:buSzPts val="1100"/>
              <a:buNone/>
            </a:pPr>
            <a:r>
              <a:rPr b="1" lang="en"/>
              <a:t>Direct sales model: </a:t>
            </a:r>
            <a:r>
              <a:rPr lang="en"/>
              <a:t>Under a direct sales business model, sales of products or services generate revenue through a network of salespeople, who sell directly to customers. There’s usually no “shop” involved, rather individuals are given entrepreneurial tools and supported with marketing materials. Example: Avroy Shlain cosmetics sales.</a:t>
            </a:r>
            <a:endParaRPr/>
          </a:p>
          <a:p>
            <a:pPr indent="0" lvl="0" marL="0" rtl="0" algn="l">
              <a:lnSpc>
                <a:spcPct val="100000"/>
              </a:lnSpc>
              <a:spcBef>
                <a:spcPts val="0"/>
              </a:spcBef>
              <a:spcAft>
                <a:spcPts val="0"/>
              </a:spcAft>
              <a:buSzPts val="1100"/>
              <a:buNone/>
            </a:pPr>
            <a:r>
              <a:rPr b="1" lang="en"/>
              <a:t>Add-on business model: </a:t>
            </a:r>
            <a:r>
              <a:rPr lang="en"/>
              <a:t>Fees or charges that are added to the basic price of a good or service for additional features or benefits, such as those added to the price of a car for accessories. The real key is to add on high-margin products or services. Example: Mags on a car.</a:t>
            </a:r>
            <a:endParaRPr/>
          </a:p>
          <a:p>
            <a:pPr indent="0" lvl="0" marL="0" rtl="0" algn="l">
              <a:lnSpc>
                <a:spcPct val="100000"/>
              </a:lnSpc>
              <a:spcBef>
                <a:spcPts val="0"/>
              </a:spcBef>
              <a:spcAft>
                <a:spcPts val="0"/>
              </a:spcAft>
              <a:buSzPts val="1100"/>
              <a:buNone/>
            </a:pPr>
            <a:r>
              <a:rPr b="1" lang="en"/>
              <a:t>Marketplace model: </a:t>
            </a:r>
            <a:r>
              <a:rPr lang="en"/>
              <a:t>An online marketplace is basically an eCommerce website or an application which organises the products and services of different companies/sellers and sell them on its own website. The firm only acts as a mediator and doesn't own the products or services provided. Example: Takealot.</a:t>
            </a:r>
            <a:endParaRPr/>
          </a:p>
          <a:p>
            <a:pPr indent="0" lvl="0" marL="0" rtl="0" algn="l">
              <a:lnSpc>
                <a:spcPct val="100000"/>
              </a:lnSpc>
              <a:spcBef>
                <a:spcPts val="0"/>
              </a:spcBef>
              <a:spcAft>
                <a:spcPts val="0"/>
              </a:spcAft>
              <a:buSzPts val="1100"/>
              <a:buNone/>
            </a:pPr>
            <a:r>
              <a:rPr b="1" lang="en"/>
              <a:t>Pay-as-you-go model: </a:t>
            </a:r>
            <a:r>
              <a:rPr lang="en"/>
              <a:t>Any type of payment structure in which a customer has access to potentially unlimited resources but only pays for what they actually use. Example: Airtime.</a:t>
            </a:r>
            <a:endParaRPr/>
          </a:p>
          <a:p>
            <a:pPr indent="0" lvl="0" marL="0" rtl="0" algn="l">
              <a:lnSpc>
                <a:spcPct val="100000"/>
              </a:lnSpc>
              <a:spcBef>
                <a:spcPts val="0"/>
              </a:spcBef>
              <a:spcAft>
                <a:spcPts val="0"/>
              </a:spcAft>
              <a:buSzPts val="1100"/>
              <a:buNone/>
            </a:pPr>
            <a:r>
              <a:rPr b="1" lang="en"/>
              <a:t>Subscription model: </a:t>
            </a:r>
            <a:r>
              <a:rPr lang="en"/>
              <a:t>Subscription business models charge a customer a regular payment in exchange for access to products or services for a set period of time. Predictable recurring revenues is the most obvious benefit of this business model to the supplier.</a:t>
            </a:r>
            <a:endParaRPr/>
          </a:p>
          <a:p>
            <a:pPr indent="0" lvl="0" marL="0" rtl="0" algn="l">
              <a:lnSpc>
                <a:spcPct val="100000"/>
              </a:lnSpc>
              <a:spcBef>
                <a:spcPts val="0"/>
              </a:spcBef>
              <a:spcAft>
                <a:spcPts val="0"/>
              </a:spcAft>
              <a:buSzPts val="1100"/>
              <a:buNone/>
            </a:pPr>
            <a:r>
              <a:rPr b="1" lang="en"/>
              <a:t>Transaction model: </a:t>
            </a:r>
            <a:r>
              <a:rPr lang="en"/>
              <a:t>The customer pays for what they get -- the business needs to make each new sale to the customer on its own merits (unlike the subscription model). Example: Most businesses, for example, a nail salon.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Often entrepreneurs starting a tech or app business think that they will acquire customers through a freemium model or generate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lang="en"/>
              <a:t>Fremium:</a:t>
            </a:r>
            <a:r>
              <a:rPr lang="en"/>
              <a:t> Under a freemium model, a business gives away a service at no cost to the consumer as a way to establish the foundation for future transactions. The freemium model tends to work well for Internet-based businesses where it's cheap to acquire customers, and those who convert to paying will pay well over a long period of time. The service and choices available have to be extremely competitive. Example: Spotify.</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ABC Tutors charges parents per lesson their child attends. Parents pay cash at every lesson. ABC Tutors has a transactional business model.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9" name="Shape 9"/>
        <p:cNvGrpSpPr/>
        <p:nvPr/>
      </p:nvGrpSpPr>
      <p:grpSpPr>
        <a:xfrm>
          <a:off x="0" y="0"/>
          <a:ext cx="0" cy="0"/>
          <a:chOff x="0" y="0"/>
          <a:chExt cx="0" cy="0"/>
        </a:xfrm>
      </p:grpSpPr>
      <p:sp>
        <p:nvSpPr>
          <p:cNvPr id="10" name="Google Shape;10;p32"/>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7058"/>
            </a:srgbClr>
          </a:solidFill>
          <a:ln>
            <a:noFill/>
          </a:ln>
        </p:spPr>
      </p:sp>
      <p:sp>
        <p:nvSpPr>
          <p:cNvPr id="11" name="Google Shape;11;p32"/>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12" name="Google Shape;12;p32"/>
          <p:cNvSpPr txBox="1"/>
          <p:nvPr>
            <p:ph type="ctrTitle"/>
          </p:nvPr>
        </p:nvSpPr>
        <p:spPr>
          <a:xfrm>
            <a:off x="648300" y="3175950"/>
            <a:ext cx="3530700" cy="1182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0" name="Shape 50"/>
        <p:cNvGrpSpPr/>
        <p:nvPr/>
      </p:nvGrpSpPr>
      <p:grpSpPr>
        <a:xfrm>
          <a:off x="0" y="0"/>
          <a:ext cx="0" cy="0"/>
          <a:chOff x="0" y="0"/>
          <a:chExt cx="0" cy="0"/>
        </a:xfrm>
      </p:grpSpPr>
      <p:sp>
        <p:nvSpPr>
          <p:cNvPr id="51" name="Google Shape;51;p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2" name="Google Shape;52;p4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53" name="Google Shape;53;p4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54" name="Google Shape;54;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4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 name="Google Shape;57;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8" name="Shape 58"/>
        <p:cNvGrpSpPr/>
        <p:nvPr/>
      </p:nvGrpSpPr>
      <p:grpSpPr>
        <a:xfrm>
          <a:off x="0" y="0"/>
          <a:ext cx="0" cy="0"/>
          <a:chOff x="0" y="0"/>
          <a:chExt cx="0" cy="0"/>
        </a:xfrm>
      </p:grpSpPr>
      <p:sp>
        <p:nvSpPr>
          <p:cNvPr id="59" name="Google Shape;59;p4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60" name="Google Shape;60;p4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61" name="Google Shape;61;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2" name="Shape 62"/>
        <p:cNvGrpSpPr/>
        <p:nvPr/>
      </p:nvGrpSpPr>
      <p:grpSpPr>
        <a:xfrm>
          <a:off x="0" y="0"/>
          <a:ext cx="0" cy="0"/>
          <a:chOff x="0" y="0"/>
          <a:chExt cx="0" cy="0"/>
        </a:xfrm>
      </p:grpSpPr>
      <p:sp>
        <p:nvSpPr>
          <p:cNvPr id="63" name="Google Shape;63;p4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64" name="Google Shape;64;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5" name="Shape 65"/>
        <p:cNvGrpSpPr/>
        <p:nvPr/>
      </p:nvGrpSpPr>
      <p:grpSpPr>
        <a:xfrm>
          <a:off x="0" y="0"/>
          <a:ext cx="0" cy="0"/>
          <a:chOff x="0" y="0"/>
          <a:chExt cx="0" cy="0"/>
        </a:xfrm>
      </p:grpSpPr>
      <p:sp>
        <p:nvSpPr>
          <p:cNvPr id="66" name="Google Shape;66;p4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45"/>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68" name="Google Shape;68;p45"/>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9" name="Google Shape;69;p45"/>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70" name="Google Shape;70;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4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73" name="Google Shape;73;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4" name="Shape 74"/>
        <p:cNvGrpSpPr/>
        <p:nvPr/>
      </p:nvGrpSpPr>
      <p:grpSpPr>
        <a:xfrm>
          <a:off x="0" y="0"/>
          <a:ext cx="0" cy="0"/>
          <a:chOff x="0" y="0"/>
          <a:chExt cx="0" cy="0"/>
        </a:xfrm>
      </p:grpSpPr>
      <p:sp>
        <p:nvSpPr>
          <p:cNvPr id="75" name="Google Shape;75;p47"/>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76" name="Google Shape;76;p4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77" name="Google Shape;77;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8" name="Shape 78"/>
        <p:cNvGrpSpPr/>
        <p:nvPr/>
      </p:nvGrpSpPr>
      <p:grpSpPr>
        <a:xfrm>
          <a:off x="0" y="0"/>
          <a:ext cx="0" cy="0"/>
          <a:chOff x="0" y="0"/>
          <a:chExt cx="0" cy="0"/>
        </a:xfrm>
      </p:grpSpPr>
      <p:sp>
        <p:nvSpPr>
          <p:cNvPr id="79" name="Google Shape;79;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spTree>
      <p:nvGrpSpPr>
        <p:cNvPr id="80" name="Shape 80"/>
        <p:cNvGrpSpPr/>
        <p:nvPr/>
      </p:nvGrpSpPr>
      <p:grpSpPr>
        <a:xfrm>
          <a:off x="0" y="0"/>
          <a:ext cx="0" cy="0"/>
          <a:chOff x="0" y="0"/>
          <a:chExt cx="0" cy="0"/>
        </a:xfrm>
      </p:grpSpPr>
      <p:sp>
        <p:nvSpPr>
          <p:cNvPr id="81" name="Google Shape;81;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82" name="Google Shape;82;p49"/>
          <p:cNvCxnSpPr/>
          <p:nvPr/>
        </p:nvCxnSpPr>
        <p:spPr>
          <a:xfrm flipH="1" rot="10800000">
            <a:off x="285608" y="4663217"/>
            <a:ext cx="8461200" cy="7800"/>
          </a:xfrm>
          <a:prstGeom prst="straightConnector1">
            <a:avLst/>
          </a:prstGeom>
          <a:noFill/>
          <a:ln cap="flat" cmpd="sng" w="19050">
            <a:solidFill>
              <a:srgbClr val="999999"/>
            </a:solidFill>
            <a:prstDash val="solid"/>
            <a:round/>
            <a:headEnd len="sm" w="sm" type="none"/>
            <a:tailEnd len="sm" w="sm" type="none"/>
          </a:ln>
        </p:spPr>
      </p:cxnSp>
      <p:sp>
        <p:nvSpPr>
          <p:cNvPr id="83" name="Google Shape;83;p49"/>
          <p:cNvSpPr txBox="1"/>
          <p:nvPr/>
        </p:nvSpPr>
        <p:spPr>
          <a:xfrm>
            <a:off x="500925" y="4729450"/>
            <a:ext cx="8245800" cy="200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Roboto Thin"/>
                <a:ea typeface="Roboto Thin"/>
                <a:cs typeface="Roboto Thin"/>
                <a:sym typeface="Roboto Thin"/>
              </a:rPr>
              <a:t>How to invest into startups in Africa - Sep 2019</a:t>
            </a:r>
            <a:endParaRPr b="0" i="0" sz="1000" u="none" cap="none" strike="noStrike">
              <a:solidFill>
                <a:srgbClr val="FFFFFF"/>
              </a:solidFill>
              <a:latin typeface="Roboto Thin"/>
              <a:ea typeface="Roboto Thin"/>
              <a:cs typeface="Roboto Thin"/>
              <a:sym typeface="Roboto Thin"/>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Roboto Thin"/>
              <a:ea typeface="Roboto Thin"/>
              <a:cs typeface="Roboto Thin"/>
              <a:sym typeface="Roboto Thin"/>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1_2">
    <p:spTree>
      <p:nvGrpSpPr>
        <p:cNvPr id="84" name="Shape 84"/>
        <p:cNvGrpSpPr/>
        <p:nvPr/>
      </p:nvGrpSpPr>
      <p:grpSpPr>
        <a:xfrm>
          <a:off x="0" y="0"/>
          <a:ext cx="0" cy="0"/>
          <a:chOff x="0" y="0"/>
          <a:chExt cx="0" cy="0"/>
        </a:xfrm>
      </p:grpSpPr>
      <p:sp>
        <p:nvSpPr>
          <p:cNvPr id="85" name="Google Shape;85;p50"/>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7058"/>
            </a:srgbClr>
          </a:solidFill>
          <a:ln>
            <a:noFill/>
          </a:ln>
        </p:spPr>
      </p:sp>
      <p:sp>
        <p:nvSpPr>
          <p:cNvPr id="86" name="Google Shape;86;p50"/>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87" name="Google Shape;87;p50"/>
          <p:cNvSpPr txBox="1"/>
          <p:nvPr>
            <p:ph type="title"/>
          </p:nvPr>
        </p:nvSpPr>
        <p:spPr>
          <a:xfrm>
            <a:off x="838309" y="1807900"/>
            <a:ext cx="3148200" cy="485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8" name="Google Shape;88;p50"/>
          <p:cNvSpPr txBox="1"/>
          <p:nvPr>
            <p:ph idx="1" type="body"/>
          </p:nvPr>
        </p:nvSpPr>
        <p:spPr>
          <a:xfrm>
            <a:off x="838250" y="2419350"/>
            <a:ext cx="3148200" cy="22557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89" name="Google Shape;89;p50"/>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_1">
    <p:spTree>
      <p:nvGrpSpPr>
        <p:cNvPr id="13" name="Shape 13"/>
        <p:cNvGrpSpPr/>
        <p:nvPr/>
      </p:nvGrpSpPr>
      <p:grpSpPr>
        <a:xfrm>
          <a:off x="0" y="0"/>
          <a:ext cx="0" cy="0"/>
          <a:chOff x="0" y="0"/>
          <a:chExt cx="0" cy="0"/>
        </a:xfrm>
      </p:grpSpPr>
      <p:sp>
        <p:nvSpPr>
          <p:cNvPr id="14" name="Google Shape;14;p33"/>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058"/>
            </a:srgbClr>
          </a:solidFill>
          <a:ln>
            <a:noFill/>
          </a:ln>
        </p:spPr>
      </p:sp>
      <p:sp>
        <p:nvSpPr>
          <p:cNvPr id="15" name="Google Shape;15;p33"/>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16" name="Google Shape;16;p33"/>
          <p:cNvSpPr txBox="1"/>
          <p:nvPr/>
        </p:nvSpPr>
        <p:spPr>
          <a:xfrm>
            <a:off x="799645" y="697675"/>
            <a:ext cx="1957200" cy="65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0"/>
              <a:buFont typeface="Arial"/>
              <a:buNone/>
            </a:pPr>
            <a:r>
              <a:rPr b="0" i="0" lang="en" sz="12000" u="none" cap="none" strike="noStrike">
                <a:solidFill>
                  <a:srgbClr val="CCCCCC"/>
                </a:solidFill>
                <a:latin typeface="Montserrat"/>
                <a:ea typeface="Montserrat"/>
                <a:cs typeface="Montserrat"/>
                <a:sym typeface="Montserrat"/>
              </a:rPr>
              <a:t>“</a:t>
            </a:r>
            <a:endParaRPr b="0" i="0" sz="12000" u="none" cap="none" strike="noStrike">
              <a:solidFill>
                <a:srgbClr val="CCCCCC"/>
              </a:solidFill>
              <a:latin typeface="Montserrat"/>
              <a:ea typeface="Montserrat"/>
              <a:cs typeface="Montserrat"/>
              <a:sym typeface="Montserrat"/>
            </a:endParaRPr>
          </a:p>
        </p:txBody>
      </p:sp>
      <p:sp>
        <p:nvSpPr>
          <p:cNvPr id="17" name="Google Shape;17;p33"/>
          <p:cNvSpPr txBox="1"/>
          <p:nvPr>
            <p:ph idx="1" type="body"/>
          </p:nvPr>
        </p:nvSpPr>
        <p:spPr>
          <a:xfrm>
            <a:off x="838250" y="1657350"/>
            <a:ext cx="5324100" cy="2255700"/>
          </a:xfrm>
          <a:prstGeom prst="rect">
            <a:avLst/>
          </a:prstGeom>
          <a:noFill/>
          <a:ln>
            <a:noFill/>
          </a:ln>
        </p:spPr>
        <p:txBody>
          <a:bodyPr anchorCtr="0" anchor="t" bIns="91425" lIns="91425" spcFirstLastPara="1" rIns="91425" wrap="square" tIns="91425">
            <a:noAutofit/>
          </a:bodyPr>
          <a:lstStyle>
            <a:lvl1pPr indent="-381000" lvl="0" marL="457200" algn="l">
              <a:lnSpc>
                <a:spcPct val="115000"/>
              </a:lnSpc>
              <a:spcBef>
                <a:spcPts val="0"/>
              </a:spcBef>
              <a:spcAft>
                <a:spcPts val="0"/>
              </a:spcAft>
              <a:buSzPts val="2400"/>
              <a:buFont typeface="Montserrat"/>
              <a:buChar char="●"/>
              <a:defRPr sz="2400">
                <a:latin typeface="Montserrat"/>
                <a:ea typeface="Montserrat"/>
                <a:cs typeface="Montserrat"/>
                <a:sym typeface="Montserrat"/>
              </a:defRPr>
            </a:lvl1pPr>
            <a:lvl2pPr indent="-381000" lvl="1" marL="9144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2pPr>
            <a:lvl3pPr indent="-381000" lvl="2" marL="13716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3pPr>
            <a:lvl4pPr indent="-381000" lvl="3" marL="18288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4pPr>
            <a:lvl5pPr indent="-381000" lvl="4" marL="22860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5pPr>
            <a:lvl6pPr indent="-381000" lvl="5" marL="27432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6pPr>
            <a:lvl7pPr indent="-381000" lvl="6" marL="32004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7pPr>
            <a:lvl8pPr indent="-381000" lvl="7" marL="36576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8pPr>
            <a:lvl9pPr indent="-381000" lvl="8" marL="4114800" algn="l">
              <a:lnSpc>
                <a:spcPct val="115000"/>
              </a:lnSpc>
              <a:spcBef>
                <a:spcPts val="1600"/>
              </a:spcBef>
              <a:spcAft>
                <a:spcPts val="1600"/>
              </a:spcAft>
              <a:buSzPts val="2400"/>
              <a:buFont typeface="Montserrat"/>
              <a:buChar char="■"/>
              <a:defRPr sz="2400">
                <a:latin typeface="Montserrat"/>
                <a:ea typeface="Montserrat"/>
                <a:cs typeface="Montserrat"/>
                <a:sym typeface="Montserrat"/>
              </a:defRPr>
            </a:lvl9pPr>
          </a:lstStyle>
          <a:p/>
        </p:txBody>
      </p:sp>
      <p:sp>
        <p:nvSpPr>
          <p:cNvPr id="18" name="Google Shape;18;p33"/>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TITLE_1_1_2">
    <p:spTree>
      <p:nvGrpSpPr>
        <p:cNvPr id="90" name="Shape 90"/>
        <p:cNvGrpSpPr/>
        <p:nvPr/>
      </p:nvGrpSpPr>
      <p:grpSpPr>
        <a:xfrm>
          <a:off x="0" y="0"/>
          <a:ext cx="0" cy="0"/>
          <a:chOff x="0" y="0"/>
          <a:chExt cx="0" cy="0"/>
        </a:xfrm>
      </p:grpSpPr>
      <p:sp>
        <p:nvSpPr>
          <p:cNvPr id="91" name="Google Shape;91;p51"/>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058"/>
            </a:srgbClr>
          </a:solidFill>
          <a:ln>
            <a:noFill/>
          </a:ln>
        </p:spPr>
      </p:sp>
      <p:sp>
        <p:nvSpPr>
          <p:cNvPr id="92" name="Google Shape;92;p51"/>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93" name="Google Shape;93;p51"/>
          <p:cNvSpPr txBox="1"/>
          <p:nvPr/>
        </p:nvSpPr>
        <p:spPr>
          <a:xfrm>
            <a:off x="799645" y="697675"/>
            <a:ext cx="1957200" cy="65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0"/>
              <a:buFont typeface="Arial"/>
              <a:buNone/>
            </a:pPr>
            <a:r>
              <a:rPr b="0" i="0" lang="en" sz="12000" u="none" cap="none" strike="noStrike">
                <a:solidFill>
                  <a:srgbClr val="CCCCCC"/>
                </a:solidFill>
                <a:latin typeface="Montserrat"/>
                <a:ea typeface="Montserrat"/>
                <a:cs typeface="Montserrat"/>
                <a:sym typeface="Montserrat"/>
              </a:rPr>
              <a:t>“</a:t>
            </a:r>
            <a:endParaRPr b="0" i="0" sz="12000" u="none" cap="none" strike="noStrike">
              <a:solidFill>
                <a:srgbClr val="CCCCCC"/>
              </a:solidFill>
              <a:latin typeface="Montserrat"/>
              <a:ea typeface="Montserrat"/>
              <a:cs typeface="Montserrat"/>
              <a:sym typeface="Montserrat"/>
            </a:endParaRPr>
          </a:p>
        </p:txBody>
      </p:sp>
      <p:sp>
        <p:nvSpPr>
          <p:cNvPr id="94" name="Google Shape;94;p51"/>
          <p:cNvSpPr txBox="1"/>
          <p:nvPr>
            <p:ph idx="1" type="body"/>
          </p:nvPr>
        </p:nvSpPr>
        <p:spPr>
          <a:xfrm>
            <a:off x="838250" y="1657350"/>
            <a:ext cx="5324100" cy="2255700"/>
          </a:xfrm>
          <a:prstGeom prst="rect">
            <a:avLst/>
          </a:prstGeom>
          <a:noFill/>
          <a:ln>
            <a:noFill/>
          </a:ln>
        </p:spPr>
        <p:txBody>
          <a:bodyPr anchorCtr="0" anchor="t" bIns="91425" lIns="91425" spcFirstLastPara="1" rIns="91425" wrap="square" tIns="91425">
            <a:noAutofit/>
          </a:bodyPr>
          <a:lstStyle>
            <a:lvl1pPr indent="-381000" lvl="0" marL="457200" algn="l">
              <a:lnSpc>
                <a:spcPct val="115000"/>
              </a:lnSpc>
              <a:spcBef>
                <a:spcPts val="0"/>
              </a:spcBef>
              <a:spcAft>
                <a:spcPts val="0"/>
              </a:spcAft>
              <a:buSzPts val="2400"/>
              <a:buFont typeface="Montserrat"/>
              <a:buChar char="●"/>
              <a:defRPr sz="2400">
                <a:latin typeface="Montserrat"/>
                <a:ea typeface="Montserrat"/>
                <a:cs typeface="Montserrat"/>
                <a:sym typeface="Montserrat"/>
              </a:defRPr>
            </a:lvl1pPr>
            <a:lvl2pPr indent="-381000" lvl="1" marL="9144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2pPr>
            <a:lvl3pPr indent="-381000" lvl="2" marL="13716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3pPr>
            <a:lvl4pPr indent="-381000" lvl="3" marL="18288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4pPr>
            <a:lvl5pPr indent="-381000" lvl="4" marL="22860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5pPr>
            <a:lvl6pPr indent="-381000" lvl="5" marL="27432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6pPr>
            <a:lvl7pPr indent="-381000" lvl="6" marL="32004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7pPr>
            <a:lvl8pPr indent="-381000" lvl="7" marL="36576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8pPr>
            <a:lvl9pPr indent="-381000" lvl="8" marL="4114800" algn="l">
              <a:lnSpc>
                <a:spcPct val="115000"/>
              </a:lnSpc>
              <a:spcBef>
                <a:spcPts val="1600"/>
              </a:spcBef>
              <a:spcAft>
                <a:spcPts val="1600"/>
              </a:spcAft>
              <a:buSzPts val="2400"/>
              <a:buFont typeface="Montserrat"/>
              <a:buChar char="■"/>
              <a:defRPr sz="2400">
                <a:latin typeface="Montserrat"/>
                <a:ea typeface="Montserrat"/>
                <a:cs typeface="Montserrat"/>
                <a:sym typeface="Montserrat"/>
              </a:defRPr>
            </a:lvl9pPr>
          </a:lstStyle>
          <a:p/>
        </p:txBody>
      </p:sp>
      <p:sp>
        <p:nvSpPr>
          <p:cNvPr id="95" name="Google Shape;95;p51"/>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100" name="Shape 100"/>
        <p:cNvGrpSpPr/>
        <p:nvPr/>
      </p:nvGrpSpPr>
      <p:grpSpPr>
        <a:xfrm>
          <a:off x="0" y="0"/>
          <a:ext cx="0" cy="0"/>
          <a:chOff x="0" y="0"/>
          <a:chExt cx="0" cy="0"/>
        </a:xfrm>
      </p:grpSpPr>
      <p:grpSp>
        <p:nvGrpSpPr>
          <p:cNvPr id="101" name="Google Shape;101;g129fbd6dc44_0_128"/>
          <p:cNvGrpSpPr/>
          <p:nvPr/>
        </p:nvGrpSpPr>
        <p:grpSpPr>
          <a:xfrm>
            <a:off x="4350277" y="2855378"/>
            <a:ext cx="443589" cy="105632"/>
            <a:chOff x="4137525" y="2915950"/>
            <a:chExt cx="869100" cy="207000"/>
          </a:xfrm>
        </p:grpSpPr>
        <p:sp>
          <p:nvSpPr>
            <p:cNvPr id="102" name="Google Shape;102;g129fbd6dc44_0_128"/>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g129fbd6dc44_0_128"/>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g129fbd6dc44_0_128"/>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5" name="Google Shape;105;g129fbd6dc44_0_128"/>
          <p:cNvSpPr txBox="1"/>
          <p:nvPr>
            <p:ph type="ctrTitle"/>
          </p:nvPr>
        </p:nvSpPr>
        <p:spPr>
          <a:xfrm>
            <a:off x="671258" y="990800"/>
            <a:ext cx="7801500" cy="17301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4800"/>
              <a:buNone/>
              <a:defRPr sz="4800"/>
            </a:lvl1pPr>
            <a:lvl2pPr lvl="1" rtl="0" algn="ctr">
              <a:lnSpc>
                <a:spcPct val="100000"/>
              </a:lnSpc>
              <a:spcBef>
                <a:spcPts val="0"/>
              </a:spcBef>
              <a:spcAft>
                <a:spcPts val="0"/>
              </a:spcAft>
              <a:buSzPts val="4800"/>
              <a:buNone/>
              <a:defRPr sz="4800"/>
            </a:lvl2pPr>
            <a:lvl3pPr lvl="2" rtl="0" algn="ctr">
              <a:lnSpc>
                <a:spcPct val="100000"/>
              </a:lnSpc>
              <a:spcBef>
                <a:spcPts val="0"/>
              </a:spcBef>
              <a:spcAft>
                <a:spcPts val="0"/>
              </a:spcAft>
              <a:buSzPts val="4800"/>
              <a:buNone/>
              <a:defRPr sz="4800"/>
            </a:lvl3pPr>
            <a:lvl4pPr lvl="3" rtl="0" algn="ctr">
              <a:lnSpc>
                <a:spcPct val="100000"/>
              </a:lnSpc>
              <a:spcBef>
                <a:spcPts val="0"/>
              </a:spcBef>
              <a:spcAft>
                <a:spcPts val="0"/>
              </a:spcAft>
              <a:buSzPts val="4800"/>
              <a:buNone/>
              <a:defRPr sz="4800"/>
            </a:lvl4pPr>
            <a:lvl5pPr lvl="4" rtl="0" algn="ctr">
              <a:lnSpc>
                <a:spcPct val="100000"/>
              </a:lnSpc>
              <a:spcBef>
                <a:spcPts val="0"/>
              </a:spcBef>
              <a:spcAft>
                <a:spcPts val="0"/>
              </a:spcAft>
              <a:buSzPts val="4800"/>
              <a:buNone/>
              <a:defRPr sz="4800"/>
            </a:lvl5pPr>
            <a:lvl6pPr lvl="5" rtl="0" algn="ctr">
              <a:lnSpc>
                <a:spcPct val="100000"/>
              </a:lnSpc>
              <a:spcBef>
                <a:spcPts val="0"/>
              </a:spcBef>
              <a:spcAft>
                <a:spcPts val="0"/>
              </a:spcAft>
              <a:buSzPts val="4800"/>
              <a:buNone/>
              <a:defRPr sz="4800"/>
            </a:lvl6pPr>
            <a:lvl7pPr lvl="6" rtl="0" algn="ctr">
              <a:lnSpc>
                <a:spcPct val="100000"/>
              </a:lnSpc>
              <a:spcBef>
                <a:spcPts val="0"/>
              </a:spcBef>
              <a:spcAft>
                <a:spcPts val="0"/>
              </a:spcAft>
              <a:buSzPts val="4800"/>
              <a:buNone/>
              <a:defRPr sz="4800"/>
            </a:lvl7pPr>
            <a:lvl8pPr lvl="7" rtl="0" algn="ctr">
              <a:lnSpc>
                <a:spcPct val="100000"/>
              </a:lnSpc>
              <a:spcBef>
                <a:spcPts val="0"/>
              </a:spcBef>
              <a:spcAft>
                <a:spcPts val="0"/>
              </a:spcAft>
              <a:buSzPts val="4800"/>
              <a:buNone/>
              <a:defRPr sz="4800"/>
            </a:lvl8pPr>
            <a:lvl9pPr lvl="8" rtl="0" algn="ctr">
              <a:lnSpc>
                <a:spcPct val="100000"/>
              </a:lnSpc>
              <a:spcBef>
                <a:spcPts val="0"/>
              </a:spcBef>
              <a:spcAft>
                <a:spcPts val="0"/>
              </a:spcAft>
              <a:buSzPts val="4800"/>
              <a:buNone/>
              <a:defRPr sz="4800"/>
            </a:lvl9pPr>
          </a:lstStyle>
          <a:p/>
        </p:txBody>
      </p:sp>
      <p:sp>
        <p:nvSpPr>
          <p:cNvPr id="106" name="Google Shape;106;g129fbd6dc44_0_128"/>
          <p:cNvSpPr txBox="1"/>
          <p:nvPr>
            <p:ph idx="1" type="subTitle"/>
          </p:nvPr>
        </p:nvSpPr>
        <p:spPr>
          <a:xfrm>
            <a:off x="671250" y="3174876"/>
            <a:ext cx="7801500" cy="7926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7" name="Google Shape;107;g129fbd6dc44_0_128"/>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08" name="Shape 108"/>
        <p:cNvGrpSpPr/>
        <p:nvPr/>
      </p:nvGrpSpPr>
      <p:grpSpPr>
        <a:xfrm>
          <a:off x="0" y="0"/>
          <a:ext cx="0" cy="0"/>
          <a:chOff x="0" y="0"/>
          <a:chExt cx="0" cy="0"/>
        </a:xfrm>
      </p:grpSpPr>
      <p:sp>
        <p:nvSpPr>
          <p:cNvPr id="109" name="Google Shape;109;g129fbd6dc44_0_136"/>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110" name="Google Shape;110;g129fbd6dc44_0_136"/>
          <p:cNvSpPr txBox="1"/>
          <p:nvPr>
            <p:ph type="title"/>
          </p:nvPr>
        </p:nvSpPr>
        <p:spPr>
          <a:xfrm>
            <a:off x="838350" y="893500"/>
            <a:ext cx="5324100" cy="485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11" name="Google Shape;111;g129fbd6dc44_0_136"/>
          <p:cNvSpPr txBox="1"/>
          <p:nvPr>
            <p:ph idx="1" type="body"/>
          </p:nvPr>
        </p:nvSpPr>
        <p:spPr>
          <a:xfrm>
            <a:off x="838250" y="1504950"/>
            <a:ext cx="5324100" cy="22557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112" name="Google Shape;112;g129fbd6dc44_0_136"/>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 pages">
  <p:cSld name="CAPTION_ONLY">
    <p:bg>
      <p:bgPr>
        <a:solidFill>
          <a:schemeClr val="lt2"/>
        </a:solidFill>
      </p:bgPr>
    </p:bg>
    <p:spTree>
      <p:nvGrpSpPr>
        <p:cNvPr id="113" name="Shape 113"/>
        <p:cNvGrpSpPr/>
        <p:nvPr/>
      </p:nvGrpSpPr>
      <p:grpSpPr>
        <a:xfrm>
          <a:off x="0" y="0"/>
          <a:ext cx="0" cy="0"/>
          <a:chOff x="0" y="0"/>
          <a:chExt cx="0" cy="0"/>
        </a:xfrm>
      </p:grpSpPr>
      <p:sp>
        <p:nvSpPr>
          <p:cNvPr id="114" name="Google Shape;114;g129fbd6dc44_0_141"/>
          <p:cNvSpPr txBox="1"/>
          <p:nvPr>
            <p:ph type="title"/>
          </p:nvPr>
        </p:nvSpPr>
        <p:spPr>
          <a:xfrm>
            <a:off x="700275" y="268525"/>
            <a:ext cx="7628400" cy="831900"/>
          </a:xfrm>
          <a:prstGeom prst="rect">
            <a:avLst/>
          </a:prstGeom>
          <a:noFill/>
          <a:ln>
            <a:noFill/>
          </a:ln>
        </p:spPr>
        <p:txBody>
          <a:bodyPr anchorCtr="0" anchor="ctr" bIns="91425" lIns="91425" spcFirstLastPara="1" rIns="91425" wrap="square" tIns="91425">
            <a:normAutofit/>
          </a:bodyPr>
          <a:lstStyle>
            <a:lvl1pPr lvl="0" rtl="0" algn="l">
              <a:lnSpc>
                <a:spcPct val="100000"/>
              </a:lnSpc>
              <a:spcBef>
                <a:spcPts val="0"/>
              </a:spcBef>
              <a:spcAft>
                <a:spcPts val="0"/>
              </a:spcAft>
              <a:buSzPts val="2800"/>
              <a:buNone/>
              <a:defRPr b="1"/>
            </a:lvl1pPr>
            <a:lvl2pPr lvl="1" rtl="0" algn="l">
              <a:lnSpc>
                <a:spcPct val="100000"/>
              </a:lnSpc>
              <a:spcBef>
                <a:spcPts val="0"/>
              </a:spcBef>
              <a:spcAft>
                <a:spcPts val="0"/>
              </a:spcAft>
              <a:buSzPts val="4200"/>
              <a:buNone/>
              <a:defRPr sz="4200"/>
            </a:lvl2pPr>
            <a:lvl3pPr lvl="2" rtl="0" algn="l">
              <a:lnSpc>
                <a:spcPct val="100000"/>
              </a:lnSpc>
              <a:spcBef>
                <a:spcPts val="0"/>
              </a:spcBef>
              <a:spcAft>
                <a:spcPts val="0"/>
              </a:spcAft>
              <a:buSzPts val="4200"/>
              <a:buNone/>
              <a:defRPr sz="4200"/>
            </a:lvl3pPr>
            <a:lvl4pPr lvl="3" rtl="0" algn="l">
              <a:lnSpc>
                <a:spcPct val="100000"/>
              </a:lnSpc>
              <a:spcBef>
                <a:spcPts val="0"/>
              </a:spcBef>
              <a:spcAft>
                <a:spcPts val="0"/>
              </a:spcAft>
              <a:buSzPts val="4200"/>
              <a:buNone/>
              <a:defRPr sz="4200"/>
            </a:lvl4pPr>
            <a:lvl5pPr lvl="4" rtl="0" algn="l">
              <a:lnSpc>
                <a:spcPct val="100000"/>
              </a:lnSpc>
              <a:spcBef>
                <a:spcPts val="0"/>
              </a:spcBef>
              <a:spcAft>
                <a:spcPts val="0"/>
              </a:spcAft>
              <a:buSzPts val="4200"/>
              <a:buNone/>
              <a:defRPr sz="4200"/>
            </a:lvl5pPr>
            <a:lvl6pPr lvl="5" rtl="0" algn="l">
              <a:lnSpc>
                <a:spcPct val="100000"/>
              </a:lnSpc>
              <a:spcBef>
                <a:spcPts val="0"/>
              </a:spcBef>
              <a:spcAft>
                <a:spcPts val="0"/>
              </a:spcAft>
              <a:buSzPts val="4200"/>
              <a:buNone/>
              <a:defRPr sz="4200"/>
            </a:lvl6pPr>
            <a:lvl7pPr lvl="6" rtl="0" algn="l">
              <a:lnSpc>
                <a:spcPct val="100000"/>
              </a:lnSpc>
              <a:spcBef>
                <a:spcPts val="0"/>
              </a:spcBef>
              <a:spcAft>
                <a:spcPts val="0"/>
              </a:spcAft>
              <a:buSzPts val="4200"/>
              <a:buNone/>
              <a:defRPr sz="4200"/>
            </a:lvl7pPr>
            <a:lvl8pPr lvl="7" rtl="0" algn="l">
              <a:lnSpc>
                <a:spcPct val="100000"/>
              </a:lnSpc>
              <a:spcBef>
                <a:spcPts val="0"/>
              </a:spcBef>
              <a:spcAft>
                <a:spcPts val="0"/>
              </a:spcAft>
              <a:buSzPts val="4200"/>
              <a:buNone/>
              <a:defRPr sz="4200"/>
            </a:lvl8pPr>
            <a:lvl9pPr lvl="8" rtl="0" algn="l">
              <a:lnSpc>
                <a:spcPct val="100000"/>
              </a:lnSpc>
              <a:spcBef>
                <a:spcPts val="0"/>
              </a:spcBef>
              <a:spcAft>
                <a:spcPts val="0"/>
              </a:spcAft>
              <a:buSzPts val="4200"/>
              <a:buNone/>
              <a:defRPr sz="4200"/>
            </a:lvl9pPr>
          </a:lstStyle>
          <a:p/>
        </p:txBody>
      </p:sp>
      <p:sp>
        <p:nvSpPr>
          <p:cNvPr id="115" name="Google Shape;115;g129fbd6dc44_0_141"/>
          <p:cNvSpPr txBox="1"/>
          <p:nvPr>
            <p:ph idx="1" type="subTitle"/>
          </p:nvPr>
        </p:nvSpPr>
        <p:spPr>
          <a:xfrm>
            <a:off x="700275" y="955050"/>
            <a:ext cx="6286500" cy="4755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1400"/>
              <a:buNone/>
              <a:defRPr sz="1400"/>
            </a:lvl1pPr>
            <a:lvl2pPr lvl="1" rtl="0" algn="l">
              <a:lnSpc>
                <a:spcPct val="100000"/>
              </a:lnSpc>
              <a:spcBef>
                <a:spcPts val="0"/>
              </a:spcBef>
              <a:spcAft>
                <a:spcPts val="0"/>
              </a:spcAft>
              <a:buSzPts val="2100"/>
              <a:buNone/>
              <a:defRPr sz="2100"/>
            </a:lvl2pPr>
            <a:lvl3pPr lvl="2" rtl="0" algn="l">
              <a:lnSpc>
                <a:spcPct val="100000"/>
              </a:lnSpc>
              <a:spcBef>
                <a:spcPts val="0"/>
              </a:spcBef>
              <a:spcAft>
                <a:spcPts val="0"/>
              </a:spcAft>
              <a:buSzPts val="2100"/>
              <a:buNone/>
              <a:defRPr sz="2100"/>
            </a:lvl3pPr>
            <a:lvl4pPr lvl="3" rtl="0" algn="l">
              <a:lnSpc>
                <a:spcPct val="100000"/>
              </a:lnSpc>
              <a:spcBef>
                <a:spcPts val="0"/>
              </a:spcBef>
              <a:spcAft>
                <a:spcPts val="0"/>
              </a:spcAft>
              <a:buSzPts val="2100"/>
              <a:buNone/>
              <a:defRPr sz="2100"/>
            </a:lvl4pPr>
            <a:lvl5pPr lvl="4" rtl="0" algn="l">
              <a:lnSpc>
                <a:spcPct val="100000"/>
              </a:lnSpc>
              <a:spcBef>
                <a:spcPts val="0"/>
              </a:spcBef>
              <a:spcAft>
                <a:spcPts val="0"/>
              </a:spcAft>
              <a:buSzPts val="2100"/>
              <a:buNone/>
              <a:defRPr sz="2100"/>
            </a:lvl5pPr>
            <a:lvl6pPr lvl="5" rtl="0" algn="l">
              <a:lnSpc>
                <a:spcPct val="100000"/>
              </a:lnSpc>
              <a:spcBef>
                <a:spcPts val="0"/>
              </a:spcBef>
              <a:spcAft>
                <a:spcPts val="0"/>
              </a:spcAft>
              <a:buSzPts val="2100"/>
              <a:buNone/>
              <a:defRPr sz="2100"/>
            </a:lvl6pPr>
            <a:lvl7pPr lvl="6" rtl="0" algn="l">
              <a:lnSpc>
                <a:spcPct val="100000"/>
              </a:lnSpc>
              <a:spcBef>
                <a:spcPts val="0"/>
              </a:spcBef>
              <a:spcAft>
                <a:spcPts val="0"/>
              </a:spcAft>
              <a:buSzPts val="2100"/>
              <a:buNone/>
              <a:defRPr sz="2100"/>
            </a:lvl7pPr>
            <a:lvl8pPr lvl="7" rtl="0" algn="l">
              <a:lnSpc>
                <a:spcPct val="100000"/>
              </a:lnSpc>
              <a:spcBef>
                <a:spcPts val="0"/>
              </a:spcBef>
              <a:spcAft>
                <a:spcPts val="0"/>
              </a:spcAft>
              <a:buSzPts val="2100"/>
              <a:buNone/>
              <a:defRPr sz="2100"/>
            </a:lvl8pPr>
            <a:lvl9pPr lvl="8" rtl="0" algn="l">
              <a:lnSpc>
                <a:spcPct val="100000"/>
              </a:lnSpc>
              <a:spcBef>
                <a:spcPts val="0"/>
              </a:spcBef>
              <a:spcAft>
                <a:spcPts val="0"/>
              </a:spcAft>
              <a:buSzPts val="2100"/>
              <a:buNone/>
              <a:defRPr sz="2100"/>
            </a:lvl9pPr>
          </a:lstStyle>
          <a:p/>
        </p:txBody>
      </p:sp>
      <p:sp>
        <p:nvSpPr>
          <p:cNvPr id="116" name="Google Shape;116;g129fbd6dc44_0_141"/>
          <p:cNvSpPr txBox="1"/>
          <p:nvPr>
            <p:ph idx="2" type="body"/>
          </p:nvPr>
        </p:nvSpPr>
        <p:spPr>
          <a:xfrm>
            <a:off x="700275" y="1942925"/>
            <a:ext cx="7628400" cy="25509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a:lvl1pPr>
          </a:lstStyle>
          <a:p/>
        </p:txBody>
      </p:sp>
      <p:sp>
        <p:nvSpPr>
          <p:cNvPr id="117" name="Google Shape;117;g129fbd6dc44_0_141"/>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18" name="Google Shape;118;g129fbd6dc44_0_141"/>
          <p:cNvSpPr txBox="1"/>
          <p:nvPr>
            <p:ph idx="3"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quote" type="blank">
  <p:cSld name="BLANK">
    <p:bg>
      <p:bgPr>
        <a:solidFill>
          <a:schemeClr val="accent3"/>
        </a:solidFill>
      </p:bgPr>
    </p:bg>
    <p:spTree>
      <p:nvGrpSpPr>
        <p:cNvPr id="119" name="Shape 119"/>
        <p:cNvGrpSpPr/>
        <p:nvPr/>
      </p:nvGrpSpPr>
      <p:grpSpPr>
        <a:xfrm>
          <a:off x="0" y="0"/>
          <a:ext cx="0" cy="0"/>
          <a:chOff x="0" y="0"/>
          <a:chExt cx="0" cy="0"/>
        </a:xfrm>
      </p:grpSpPr>
      <p:sp>
        <p:nvSpPr>
          <p:cNvPr id="120" name="Google Shape;120;g129fbd6dc44_0_147"/>
          <p:cNvSpPr txBox="1"/>
          <p:nvPr/>
        </p:nvSpPr>
        <p:spPr>
          <a:xfrm>
            <a:off x="978600" y="598050"/>
            <a:ext cx="7186800" cy="3947400"/>
          </a:xfrm>
          <a:prstGeom prst="rect">
            <a:avLst/>
          </a:prstGeom>
          <a:noFill/>
          <a:ln cap="flat" cmpd="dbl" w="38100">
            <a:solidFill>
              <a:schemeClr val="lt1"/>
            </a:solidFill>
            <a:prstDash val="solid"/>
            <a:round/>
            <a:headEnd len="sm" w="sm" type="none"/>
            <a:tailEnd len="sm" w="sm" type="none"/>
          </a:ln>
        </p:spPr>
        <p:txBody>
          <a:bodyPr anchorCtr="0" anchor="ctr" bIns="548625" lIns="548625" spcFirstLastPara="1" rIns="548625" wrap="square" tIns="548625">
            <a:normAutofit lnSpcReduction="20000"/>
          </a:bodyPr>
          <a:lstStyle/>
          <a:p>
            <a:pPr indent="0" lvl="0" marL="0" marR="0" rtl="0" algn="l">
              <a:lnSpc>
                <a:spcPct val="100000"/>
              </a:lnSpc>
              <a:spcBef>
                <a:spcPts val="0"/>
              </a:spcBef>
              <a:spcAft>
                <a:spcPts val="0"/>
              </a:spcAft>
              <a:buClr>
                <a:srgbClr val="000000"/>
              </a:buClr>
              <a:buSzPts val="3500"/>
              <a:buFont typeface="Arial"/>
              <a:buNone/>
            </a:pPr>
            <a:r>
              <a:rPr b="1" i="0" lang="en" sz="3500" u="none" cap="none" strike="noStrike">
                <a:solidFill>
                  <a:schemeClr val="lt1"/>
                </a:solidFill>
                <a:latin typeface="Helvetica Neue"/>
                <a:ea typeface="Helvetica Neue"/>
                <a:cs typeface="Helvetica Neue"/>
                <a:sym typeface="Helvetica Neue"/>
              </a:rPr>
              <a:t>“The things you need to do to get ready for finance are the things you need to do to make your business sustainable.”</a:t>
            </a:r>
            <a:endParaRPr b="1" i="0" sz="3500" u="none" cap="none" strike="noStrike">
              <a:solidFill>
                <a:schemeClr val="lt1"/>
              </a:solidFill>
              <a:latin typeface="Helvetica Neue"/>
              <a:ea typeface="Helvetica Neue"/>
              <a:cs typeface="Helvetica Neue"/>
              <a:sym typeface="Helvetica Neue"/>
            </a:endParaRPr>
          </a:p>
          <a:p>
            <a:pPr indent="-450850" lvl="1" marL="914400" marR="0" rtl="0" algn="r">
              <a:lnSpc>
                <a:spcPct val="100000"/>
              </a:lnSpc>
              <a:spcBef>
                <a:spcPts val="0"/>
              </a:spcBef>
              <a:spcAft>
                <a:spcPts val="0"/>
              </a:spcAft>
              <a:buClr>
                <a:schemeClr val="lt1"/>
              </a:buClr>
              <a:buSzPts val="3500"/>
              <a:buFont typeface="Helvetica Neue"/>
              <a:buChar char="-"/>
            </a:pPr>
            <a:r>
              <a:rPr b="1" i="0" lang="en" sz="3500" u="none" cap="none" strike="noStrike">
                <a:solidFill>
                  <a:schemeClr val="lt1"/>
                </a:solidFill>
                <a:latin typeface="Helvetica Neue"/>
                <a:ea typeface="Helvetica Neue"/>
                <a:cs typeface="Helvetica Neue"/>
                <a:sym typeface="Helvetica Neue"/>
              </a:rPr>
              <a:t>Ian Calvert</a:t>
            </a:r>
            <a:endParaRPr b="1" i="0" sz="3500" u="none" cap="none" strike="noStrik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1">
  <p:cSld name="BLANK_1_1">
    <p:bg>
      <p:bgPr>
        <a:solidFill>
          <a:schemeClr val="lt1"/>
        </a:solidFill>
      </p:bgPr>
    </p:bg>
    <p:spTree>
      <p:nvGrpSpPr>
        <p:cNvPr id="121" name="Shape 121"/>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ck with footer">
  <p:cSld name="SECTION_TITLE_AND_DESCRIPTION_1_4_1_1">
    <p:spTree>
      <p:nvGrpSpPr>
        <p:cNvPr id="122" name="Shape 122"/>
        <p:cNvGrpSpPr/>
        <p:nvPr/>
      </p:nvGrpSpPr>
      <p:grpSpPr>
        <a:xfrm>
          <a:off x="0" y="0"/>
          <a:ext cx="0" cy="0"/>
          <a:chOff x="0" y="0"/>
          <a:chExt cx="0" cy="0"/>
        </a:xfrm>
      </p:grpSpPr>
      <p:sp>
        <p:nvSpPr>
          <p:cNvPr id="123" name="Google Shape;123;g129fbd6dc44_0_150"/>
          <p:cNvSpPr txBox="1"/>
          <p:nvPr>
            <p:ph idx="12" type="sldNum"/>
          </p:nvPr>
        </p:nvSpPr>
        <p:spPr>
          <a:xfrm>
            <a:off x="42708" y="4625642"/>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24" name="Google Shape;124;g129fbd6dc44_0_150"/>
          <p:cNvSpPr txBox="1"/>
          <p:nvPr>
            <p:ph idx="2" type="sldNum"/>
          </p:nvPr>
        </p:nvSpPr>
        <p:spPr>
          <a:xfrm>
            <a:off x="484354" y="4625650"/>
            <a:ext cx="25041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2">
  <p:cSld name="BLANK_1_3">
    <p:spTree>
      <p:nvGrpSpPr>
        <p:cNvPr id="125" name="Shape 125"/>
        <p:cNvGrpSpPr/>
        <p:nvPr/>
      </p:nvGrpSpPr>
      <p:grpSpPr>
        <a:xfrm>
          <a:off x="0" y="0"/>
          <a:ext cx="0" cy="0"/>
          <a:chOff x="0" y="0"/>
          <a:chExt cx="0" cy="0"/>
        </a:xfrm>
      </p:grpSpPr>
      <p:sp>
        <p:nvSpPr>
          <p:cNvPr id="126" name="Google Shape;126;g129fbd6dc44_0_153"/>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ge of Business_blank">
  <p:cSld name="SECTION_TITLE_AND_DESCRIPTION_1_2_2">
    <p:spTree>
      <p:nvGrpSpPr>
        <p:cNvPr id="127" name="Shape 127"/>
        <p:cNvGrpSpPr/>
        <p:nvPr/>
      </p:nvGrpSpPr>
      <p:grpSpPr>
        <a:xfrm>
          <a:off x="0" y="0"/>
          <a:ext cx="0" cy="0"/>
          <a:chOff x="0" y="0"/>
          <a:chExt cx="0" cy="0"/>
        </a:xfrm>
      </p:grpSpPr>
      <p:sp>
        <p:nvSpPr>
          <p:cNvPr id="128" name="Google Shape;128;g129fbd6dc44_0_155"/>
          <p:cNvSpPr/>
          <p:nvPr/>
        </p:nvSpPr>
        <p:spPr>
          <a:xfrm>
            <a:off x="0" y="-125"/>
            <a:ext cx="3675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9" name="Google Shape;129;g129fbd6dc44_0_155"/>
          <p:cNvPicPr preferRelativeResize="0"/>
          <p:nvPr/>
        </p:nvPicPr>
        <p:blipFill rotWithShape="1">
          <a:blip r:embed="rId2">
            <a:alphaModFix/>
          </a:blip>
          <a:srcRect b="3540" l="0" r="0" t="3540"/>
          <a:stretch/>
        </p:blipFill>
        <p:spPr>
          <a:xfrm>
            <a:off x="8640075" y="0"/>
            <a:ext cx="367500" cy="5143499"/>
          </a:xfrm>
          <a:prstGeom prst="rect">
            <a:avLst/>
          </a:prstGeom>
          <a:noFill/>
          <a:ln>
            <a:noFill/>
          </a:ln>
        </p:spPr>
      </p:pic>
      <p:sp>
        <p:nvSpPr>
          <p:cNvPr id="130" name="Google Shape;130;g129fbd6dc44_0_155"/>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31" name="Google Shape;131;g129fbd6dc44_0_155"/>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siness Model">
  <p:cSld name="SECTION_TITLE_AND_DESCRIPTION_1_2_1">
    <p:spTree>
      <p:nvGrpSpPr>
        <p:cNvPr id="132" name="Shape 132"/>
        <p:cNvGrpSpPr/>
        <p:nvPr/>
      </p:nvGrpSpPr>
      <p:grpSpPr>
        <a:xfrm>
          <a:off x="0" y="0"/>
          <a:ext cx="0" cy="0"/>
          <a:chOff x="0" y="0"/>
          <a:chExt cx="0" cy="0"/>
        </a:xfrm>
      </p:grpSpPr>
      <p:sp>
        <p:nvSpPr>
          <p:cNvPr id="133" name="Google Shape;133;g129fbd6dc44_0_160"/>
          <p:cNvSpPr/>
          <p:nvPr/>
        </p:nvSpPr>
        <p:spPr>
          <a:xfrm>
            <a:off x="0" y="-125"/>
            <a:ext cx="367500" cy="51435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4" name="Google Shape;134;g129fbd6dc44_0_160"/>
          <p:cNvPicPr preferRelativeResize="0"/>
          <p:nvPr/>
        </p:nvPicPr>
        <p:blipFill rotWithShape="1">
          <a:blip r:embed="rId2">
            <a:alphaModFix/>
          </a:blip>
          <a:srcRect b="3183" l="0" r="0" t="3174"/>
          <a:stretch/>
        </p:blipFill>
        <p:spPr>
          <a:xfrm>
            <a:off x="8640075" y="0"/>
            <a:ext cx="367500" cy="5143499"/>
          </a:xfrm>
          <a:prstGeom prst="rect">
            <a:avLst/>
          </a:prstGeom>
          <a:noFill/>
          <a:ln>
            <a:noFill/>
          </a:ln>
        </p:spPr>
      </p:pic>
      <p:sp>
        <p:nvSpPr>
          <p:cNvPr id="135" name="Google Shape;135;g129fbd6dc44_0_160"/>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b="1"/>
            </a:lvl1pPr>
            <a:lvl2pPr lvl="1" rtl="0" algn="l">
              <a:lnSpc>
                <a:spcPct val="100000"/>
              </a:lnSpc>
              <a:spcBef>
                <a:spcPts val="0"/>
              </a:spcBef>
              <a:spcAft>
                <a:spcPts val="0"/>
              </a:spcAft>
              <a:buSzPts val="4200"/>
              <a:buNone/>
              <a:defRPr sz="4200"/>
            </a:lvl2pPr>
            <a:lvl3pPr lvl="2" rtl="0" algn="l">
              <a:lnSpc>
                <a:spcPct val="100000"/>
              </a:lnSpc>
              <a:spcBef>
                <a:spcPts val="0"/>
              </a:spcBef>
              <a:spcAft>
                <a:spcPts val="0"/>
              </a:spcAft>
              <a:buSzPts val="4200"/>
              <a:buNone/>
              <a:defRPr sz="4200"/>
            </a:lvl3pPr>
            <a:lvl4pPr lvl="3" rtl="0" algn="l">
              <a:lnSpc>
                <a:spcPct val="100000"/>
              </a:lnSpc>
              <a:spcBef>
                <a:spcPts val="0"/>
              </a:spcBef>
              <a:spcAft>
                <a:spcPts val="0"/>
              </a:spcAft>
              <a:buSzPts val="4200"/>
              <a:buNone/>
              <a:defRPr sz="4200"/>
            </a:lvl4pPr>
            <a:lvl5pPr lvl="4" rtl="0" algn="l">
              <a:lnSpc>
                <a:spcPct val="100000"/>
              </a:lnSpc>
              <a:spcBef>
                <a:spcPts val="0"/>
              </a:spcBef>
              <a:spcAft>
                <a:spcPts val="0"/>
              </a:spcAft>
              <a:buSzPts val="4200"/>
              <a:buNone/>
              <a:defRPr sz="4200"/>
            </a:lvl5pPr>
            <a:lvl6pPr lvl="5" rtl="0" algn="l">
              <a:lnSpc>
                <a:spcPct val="100000"/>
              </a:lnSpc>
              <a:spcBef>
                <a:spcPts val="0"/>
              </a:spcBef>
              <a:spcAft>
                <a:spcPts val="0"/>
              </a:spcAft>
              <a:buSzPts val="4200"/>
              <a:buNone/>
              <a:defRPr sz="4200"/>
            </a:lvl6pPr>
            <a:lvl7pPr lvl="6" rtl="0" algn="l">
              <a:lnSpc>
                <a:spcPct val="100000"/>
              </a:lnSpc>
              <a:spcBef>
                <a:spcPts val="0"/>
              </a:spcBef>
              <a:spcAft>
                <a:spcPts val="0"/>
              </a:spcAft>
              <a:buSzPts val="4200"/>
              <a:buNone/>
              <a:defRPr sz="4200"/>
            </a:lvl7pPr>
            <a:lvl8pPr lvl="7" rtl="0" algn="l">
              <a:lnSpc>
                <a:spcPct val="100000"/>
              </a:lnSpc>
              <a:spcBef>
                <a:spcPts val="0"/>
              </a:spcBef>
              <a:spcAft>
                <a:spcPts val="0"/>
              </a:spcAft>
              <a:buSzPts val="4200"/>
              <a:buNone/>
              <a:defRPr sz="4200"/>
            </a:lvl8pPr>
            <a:lvl9pPr lvl="8" rtl="0" algn="l">
              <a:lnSpc>
                <a:spcPct val="100000"/>
              </a:lnSpc>
              <a:spcBef>
                <a:spcPts val="0"/>
              </a:spcBef>
              <a:spcAft>
                <a:spcPts val="0"/>
              </a:spcAft>
              <a:buSzPts val="4200"/>
              <a:buNone/>
              <a:defRPr sz="4200"/>
            </a:lvl9pPr>
          </a:lstStyle>
          <a:p/>
        </p:txBody>
      </p:sp>
      <p:sp>
        <p:nvSpPr>
          <p:cNvPr id="136" name="Google Shape;136;g129fbd6dc44_0_160"/>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1600"/>
              <a:buNone/>
              <a:defRPr sz="1600"/>
            </a:lvl1pPr>
            <a:lvl2pPr lvl="1" rtl="0" algn="l">
              <a:lnSpc>
                <a:spcPct val="100000"/>
              </a:lnSpc>
              <a:spcBef>
                <a:spcPts val="0"/>
              </a:spcBef>
              <a:spcAft>
                <a:spcPts val="0"/>
              </a:spcAft>
              <a:buSzPts val="1600"/>
              <a:buNone/>
              <a:defRPr sz="1600"/>
            </a:lvl2pPr>
            <a:lvl3pPr lvl="2" rtl="0" algn="l">
              <a:lnSpc>
                <a:spcPct val="100000"/>
              </a:lnSpc>
              <a:spcBef>
                <a:spcPts val="0"/>
              </a:spcBef>
              <a:spcAft>
                <a:spcPts val="0"/>
              </a:spcAft>
              <a:buSzPts val="1600"/>
              <a:buNone/>
              <a:defRPr sz="1600"/>
            </a:lvl3pPr>
            <a:lvl4pPr lvl="3" rtl="0" algn="l">
              <a:lnSpc>
                <a:spcPct val="100000"/>
              </a:lnSpc>
              <a:spcBef>
                <a:spcPts val="0"/>
              </a:spcBef>
              <a:spcAft>
                <a:spcPts val="0"/>
              </a:spcAft>
              <a:buSzPts val="1600"/>
              <a:buNone/>
              <a:defRPr sz="1600"/>
            </a:lvl4pPr>
            <a:lvl5pPr lvl="4" rtl="0" algn="l">
              <a:lnSpc>
                <a:spcPct val="100000"/>
              </a:lnSpc>
              <a:spcBef>
                <a:spcPts val="0"/>
              </a:spcBef>
              <a:spcAft>
                <a:spcPts val="0"/>
              </a:spcAft>
              <a:buSzPts val="1600"/>
              <a:buNone/>
              <a:defRPr sz="1600"/>
            </a:lvl5pPr>
            <a:lvl6pPr lvl="5" rtl="0" algn="l">
              <a:lnSpc>
                <a:spcPct val="100000"/>
              </a:lnSpc>
              <a:spcBef>
                <a:spcPts val="0"/>
              </a:spcBef>
              <a:spcAft>
                <a:spcPts val="0"/>
              </a:spcAft>
              <a:buSzPts val="1600"/>
              <a:buNone/>
              <a:defRPr sz="1600"/>
            </a:lvl6pPr>
            <a:lvl7pPr lvl="6" rtl="0" algn="l">
              <a:lnSpc>
                <a:spcPct val="100000"/>
              </a:lnSpc>
              <a:spcBef>
                <a:spcPts val="0"/>
              </a:spcBef>
              <a:spcAft>
                <a:spcPts val="0"/>
              </a:spcAft>
              <a:buSzPts val="1600"/>
              <a:buNone/>
              <a:defRPr sz="1600"/>
            </a:lvl7pPr>
            <a:lvl8pPr lvl="7" rtl="0" algn="l">
              <a:lnSpc>
                <a:spcPct val="100000"/>
              </a:lnSpc>
              <a:spcBef>
                <a:spcPts val="0"/>
              </a:spcBef>
              <a:spcAft>
                <a:spcPts val="0"/>
              </a:spcAft>
              <a:buSzPts val="1600"/>
              <a:buNone/>
              <a:defRPr sz="1600"/>
            </a:lvl8pPr>
            <a:lvl9pPr lvl="8" rtl="0" algn="l">
              <a:lnSpc>
                <a:spcPct val="100000"/>
              </a:lnSpc>
              <a:spcBef>
                <a:spcPts val="0"/>
              </a:spcBef>
              <a:spcAft>
                <a:spcPts val="0"/>
              </a:spcAft>
              <a:buSzPts val="1600"/>
              <a:buNone/>
              <a:defRPr sz="1600"/>
            </a:lvl9pPr>
          </a:lstStyle>
          <a:p/>
        </p:txBody>
      </p:sp>
      <p:sp>
        <p:nvSpPr>
          <p:cNvPr id="137" name="Google Shape;137;g129fbd6dc44_0_160"/>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38" name="Google Shape;138;g129fbd6dc44_0_160"/>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_1">
    <p:spTree>
      <p:nvGrpSpPr>
        <p:cNvPr id="19" name="Shape 19"/>
        <p:cNvGrpSpPr/>
        <p:nvPr/>
      </p:nvGrpSpPr>
      <p:grpSpPr>
        <a:xfrm>
          <a:off x="0" y="0"/>
          <a:ext cx="0" cy="0"/>
          <a:chOff x="0" y="0"/>
          <a:chExt cx="0" cy="0"/>
        </a:xfrm>
      </p:grpSpPr>
      <p:sp>
        <p:nvSpPr>
          <p:cNvPr id="20" name="Google Shape;20;p34"/>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7058"/>
            </a:srgbClr>
          </a:solidFill>
          <a:ln>
            <a:noFill/>
          </a:ln>
        </p:spPr>
      </p:sp>
      <p:sp>
        <p:nvSpPr>
          <p:cNvPr id="21" name="Google Shape;21;p34"/>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22" name="Google Shape;22;p34"/>
          <p:cNvSpPr txBox="1"/>
          <p:nvPr>
            <p:ph type="ctrTitle"/>
          </p:nvPr>
        </p:nvSpPr>
        <p:spPr>
          <a:xfrm>
            <a:off x="648300" y="1354750"/>
            <a:ext cx="3522300" cy="298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23" name="Google Shape;23;p34"/>
          <p:cNvSpPr txBox="1"/>
          <p:nvPr>
            <p:ph idx="1" type="subTitle"/>
          </p:nvPr>
        </p:nvSpPr>
        <p:spPr>
          <a:xfrm>
            <a:off x="6724950" y="3265700"/>
            <a:ext cx="1906200" cy="1031700"/>
          </a:xfrm>
          <a:prstGeom prst="rect">
            <a:avLst/>
          </a:prstGeom>
          <a:noFill/>
          <a:ln>
            <a:noFill/>
          </a:ln>
        </p:spPr>
        <p:txBody>
          <a:bodyPr anchorCtr="0" anchor="b" bIns="91425" lIns="91425" spcFirstLastPara="1" rIns="91425" wrap="square" tIns="91425">
            <a:noAutofit/>
          </a:bodyPr>
          <a:lstStyle>
            <a:lvl1pPr lvl="0" algn="r">
              <a:lnSpc>
                <a:spcPct val="115000"/>
              </a:lnSpc>
              <a:spcBef>
                <a:spcPts val="0"/>
              </a:spcBef>
              <a:spcAft>
                <a:spcPts val="0"/>
              </a:spcAft>
              <a:buClr>
                <a:schemeClr val="lt1"/>
              </a:buClr>
              <a:buSzPts val="1800"/>
              <a:buNone/>
              <a:defRPr sz="1800">
                <a:solidFill>
                  <a:schemeClr val="lt1"/>
                </a:solidFill>
              </a:defRPr>
            </a:lvl1pPr>
            <a:lvl2pPr lvl="1" algn="r">
              <a:lnSpc>
                <a:spcPct val="115000"/>
              </a:lnSpc>
              <a:spcBef>
                <a:spcPts val="1600"/>
              </a:spcBef>
              <a:spcAft>
                <a:spcPts val="0"/>
              </a:spcAft>
              <a:buClr>
                <a:schemeClr val="lt1"/>
              </a:buClr>
              <a:buSzPts val="1800"/>
              <a:buNone/>
              <a:defRPr sz="1800">
                <a:solidFill>
                  <a:schemeClr val="lt1"/>
                </a:solidFill>
              </a:defRPr>
            </a:lvl2pPr>
            <a:lvl3pPr lvl="2" algn="r">
              <a:lnSpc>
                <a:spcPct val="115000"/>
              </a:lnSpc>
              <a:spcBef>
                <a:spcPts val="1600"/>
              </a:spcBef>
              <a:spcAft>
                <a:spcPts val="0"/>
              </a:spcAft>
              <a:buClr>
                <a:schemeClr val="lt1"/>
              </a:buClr>
              <a:buSzPts val="1800"/>
              <a:buNone/>
              <a:defRPr sz="1800">
                <a:solidFill>
                  <a:schemeClr val="lt1"/>
                </a:solidFill>
              </a:defRPr>
            </a:lvl3pPr>
            <a:lvl4pPr lvl="3" algn="r">
              <a:lnSpc>
                <a:spcPct val="115000"/>
              </a:lnSpc>
              <a:spcBef>
                <a:spcPts val="1600"/>
              </a:spcBef>
              <a:spcAft>
                <a:spcPts val="0"/>
              </a:spcAft>
              <a:buClr>
                <a:schemeClr val="lt1"/>
              </a:buClr>
              <a:buSzPts val="1800"/>
              <a:buNone/>
              <a:defRPr sz="1800">
                <a:solidFill>
                  <a:schemeClr val="lt1"/>
                </a:solidFill>
              </a:defRPr>
            </a:lvl4pPr>
            <a:lvl5pPr lvl="4" algn="r">
              <a:lnSpc>
                <a:spcPct val="115000"/>
              </a:lnSpc>
              <a:spcBef>
                <a:spcPts val="1600"/>
              </a:spcBef>
              <a:spcAft>
                <a:spcPts val="0"/>
              </a:spcAft>
              <a:buClr>
                <a:schemeClr val="lt1"/>
              </a:buClr>
              <a:buSzPts val="1800"/>
              <a:buNone/>
              <a:defRPr sz="1800">
                <a:solidFill>
                  <a:schemeClr val="lt1"/>
                </a:solidFill>
              </a:defRPr>
            </a:lvl5pPr>
            <a:lvl6pPr lvl="5" algn="r">
              <a:lnSpc>
                <a:spcPct val="115000"/>
              </a:lnSpc>
              <a:spcBef>
                <a:spcPts val="1600"/>
              </a:spcBef>
              <a:spcAft>
                <a:spcPts val="0"/>
              </a:spcAft>
              <a:buClr>
                <a:schemeClr val="lt1"/>
              </a:buClr>
              <a:buSzPts val="1800"/>
              <a:buNone/>
              <a:defRPr sz="1800">
                <a:solidFill>
                  <a:schemeClr val="lt1"/>
                </a:solidFill>
              </a:defRPr>
            </a:lvl6pPr>
            <a:lvl7pPr lvl="6" algn="r">
              <a:lnSpc>
                <a:spcPct val="115000"/>
              </a:lnSpc>
              <a:spcBef>
                <a:spcPts val="1600"/>
              </a:spcBef>
              <a:spcAft>
                <a:spcPts val="0"/>
              </a:spcAft>
              <a:buClr>
                <a:schemeClr val="lt1"/>
              </a:buClr>
              <a:buSzPts val="1800"/>
              <a:buNone/>
              <a:defRPr sz="1800">
                <a:solidFill>
                  <a:schemeClr val="lt1"/>
                </a:solidFill>
              </a:defRPr>
            </a:lvl7pPr>
            <a:lvl8pPr lvl="7" algn="r">
              <a:lnSpc>
                <a:spcPct val="115000"/>
              </a:lnSpc>
              <a:spcBef>
                <a:spcPts val="1600"/>
              </a:spcBef>
              <a:spcAft>
                <a:spcPts val="0"/>
              </a:spcAft>
              <a:buClr>
                <a:schemeClr val="lt1"/>
              </a:buClr>
              <a:buSzPts val="1800"/>
              <a:buNone/>
              <a:defRPr sz="1800">
                <a:solidFill>
                  <a:schemeClr val="lt1"/>
                </a:solidFill>
              </a:defRPr>
            </a:lvl8pPr>
            <a:lvl9pPr lvl="8" algn="r">
              <a:lnSpc>
                <a:spcPct val="115000"/>
              </a:lnSpc>
              <a:spcBef>
                <a:spcPts val="1600"/>
              </a:spcBef>
              <a:spcAft>
                <a:spcPts val="1600"/>
              </a:spcAft>
              <a:buClr>
                <a:schemeClr val="lt1"/>
              </a:buClr>
              <a:buSzPts val="1800"/>
              <a:buNone/>
              <a:defRPr sz="1800">
                <a:solidFill>
                  <a:schemeClr val="lt1"/>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1">
  <p:cSld name="TITLE_1_1_1">
    <p:spTree>
      <p:nvGrpSpPr>
        <p:cNvPr id="139" name="Shape 139"/>
        <p:cNvGrpSpPr/>
        <p:nvPr/>
      </p:nvGrpSpPr>
      <p:grpSpPr>
        <a:xfrm>
          <a:off x="0" y="0"/>
          <a:ext cx="0" cy="0"/>
          <a:chOff x="0" y="0"/>
          <a:chExt cx="0" cy="0"/>
        </a:xfrm>
      </p:grpSpPr>
      <p:sp>
        <p:nvSpPr>
          <p:cNvPr id="140" name="Google Shape;140;g129fbd6dc44_0_167"/>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7060"/>
            </a:srgbClr>
          </a:solidFill>
          <a:ln>
            <a:noFill/>
          </a:ln>
        </p:spPr>
      </p:sp>
      <p:sp>
        <p:nvSpPr>
          <p:cNvPr id="141" name="Google Shape;141;g129fbd6dc44_0_167"/>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142" name="Google Shape;142;g129fbd6dc44_0_167"/>
          <p:cNvSpPr txBox="1"/>
          <p:nvPr>
            <p:ph type="ctrTitle"/>
          </p:nvPr>
        </p:nvSpPr>
        <p:spPr>
          <a:xfrm>
            <a:off x="648300" y="1354750"/>
            <a:ext cx="3522300" cy="29898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3000"/>
              <a:buNone/>
              <a:defRPr sz="3000"/>
            </a:lvl1pPr>
            <a:lvl2pPr lvl="1" rtl="0" algn="l">
              <a:lnSpc>
                <a:spcPct val="100000"/>
              </a:lnSpc>
              <a:spcBef>
                <a:spcPts val="0"/>
              </a:spcBef>
              <a:spcAft>
                <a:spcPts val="0"/>
              </a:spcAft>
              <a:buSzPts val="3000"/>
              <a:buNone/>
              <a:defRPr sz="3000"/>
            </a:lvl2pPr>
            <a:lvl3pPr lvl="2" rtl="0" algn="l">
              <a:lnSpc>
                <a:spcPct val="100000"/>
              </a:lnSpc>
              <a:spcBef>
                <a:spcPts val="0"/>
              </a:spcBef>
              <a:spcAft>
                <a:spcPts val="0"/>
              </a:spcAft>
              <a:buSzPts val="3000"/>
              <a:buNone/>
              <a:defRPr sz="3000"/>
            </a:lvl3pPr>
            <a:lvl4pPr lvl="3" rtl="0" algn="l">
              <a:lnSpc>
                <a:spcPct val="100000"/>
              </a:lnSpc>
              <a:spcBef>
                <a:spcPts val="0"/>
              </a:spcBef>
              <a:spcAft>
                <a:spcPts val="0"/>
              </a:spcAft>
              <a:buSzPts val="3000"/>
              <a:buNone/>
              <a:defRPr sz="3000"/>
            </a:lvl4pPr>
            <a:lvl5pPr lvl="4" rtl="0" algn="l">
              <a:lnSpc>
                <a:spcPct val="100000"/>
              </a:lnSpc>
              <a:spcBef>
                <a:spcPts val="0"/>
              </a:spcBef>
              <a:spcAft>
                <a:spcPts val="0"/>
              </a:spcAft>
              <a:buSzPts val="3000"/>
              <a:buNone/>
              <a:defRPr sz="3000"/>
            </a:lvl5pPr>
            <a:lvl6pPr lvl="5" rtl="0" algn="l">
              <a:lnSpc>
                <a:spcPct val="100000"/>
              </a:lnSpc>
              <a:spcBef>
                <a:spcPts val="0"/>
              </a:spcBef>
              <a:spcAft>
                <a:spcPts val="0"/>
              </a:spcAft>
              <a:buSzPts val="3000"/>
              <a:buNone/>
              <a:defRPr sz="3000"/>
            </a:lvl6pPr>
            <a:lvl7pPr lvl="6" rtl="0" algn="l">
              <a:lnSpc>
                <a:spcPct val="100000"/>
              </a:lnSpc>
              <a:spcBef>
                <a:spcPts val="0"/>
              </a:spcBef>
              <a:spcAft>
                <a:spcPts val="0"/>
              </a:spcAft>
              <a:buSzPts val="3000"/>
              <a:buNone/>
              <a:defRPr sz="3000"/>
            </a:lvl7pPr>
            <a:lvl8pPr lvl="7" rtl="0" algn="l">
              <a:lnSpc>
                <a:spcPct val="100000"/>
              </a:lnSpc>
              <a:spcBef>
                <a:spcPts val="0"/>
              </a:spcBef>
              <a:spcAft>
                <a:spcPts val="0"/>
              </a:spcAft>
              <a:buSzPts val="3000"/>
              <a:buNone/>
              <a:defRPr sz="3000"/>
            </a:lvl8pPr>
            <a:lvl9pPr lvl="8" rtl="0" algn="l">
              <a:lnSpc>
                <a:spcPct val="100000"/>
              </a:lnSpc>
              <a:spcBef>
                <a:spcPts val="0"/>
              </a:spcBef>
              <a:spcAft>
                <a:spcPts val="0"/>
              </a:spcAft>
              <a:buSzPts val="3000"/>
              <a:buNone/>
              <a:defRPr sz="3000"/>
            </a:lvl9pPr>
          </a:lstStyle>
          <a:p/>
        </p:txBody>
      </p:sp>
      <p:sp>
        <p:nvSpPr>
          <p:cNvPr id="143" name="Google Shape;143;g129fbd6dc44_0_167"/>
          <p:cNvSpPr txBox="1"/>
          <p:nvPr>
            <p:ph idx="1" type="subTitle"/>
          </p:nvPr>
        </p:nvSpPr>
        <p:spPr>
          <a:xfrm>
            <a:off x="6724950" y="3265700"/>
            <a:ext cx="1906200" cy="1031700"/>
          </a:xfrm>
          <a:prstGeom prst="rect">
            <a:avLst/>
          </a:prstGeom>
          <a:noFill/>
          <a:ln>
            <a:noFill/>
          </a:ln>
        </p:spPr>
        <p:txBody>
          <a:bodyPr anchorCtr="0" anchor="b" bIns="91425" lIns="91425" spcFirstLastPara="1" rIns="91425" wrap="square" tIns="91425">
            <a:normAutofit/>
          </a:bodyPr>
          <a:lstStyle>
            <a:lvl1pPr lvl="0" rtl="0" algn="r">
              <a:lnSpc>
                <a:spcPct val="115000"/>
              </a:lnSpc>
              <a:spcBef>
                <a:spcPts val="0"/>
              </a:spcBef>
              <a:spcAft>
                <a:spcPts val="0"/>
              </a:spcAft>
              <a:buClr>
                <a:schemeClr val="lt1"/>
              </a:buClr>
              <a:buSzPts val="1800"/>
              <a:buNone/>
              <a:defRPr sz="1800">
                <a:solidFill>
                  <a:schemeClr val="lt1"/>
                </a:solidFill>
              </a:defRPr>
            </a:lvl1pPr>
            <a:lvl2pPr lvl="1" rtl="0" algn="r">
              <a:lnSpc>
                <a:spcPct val="115000"/>
              </a:lnSpc>
              <a:spcBef>
                <a:spcPts val="0"/>
              </a:spcBef>
              <a:spcAft>
                <a:spcPts val="0"/>
              </a:spcAft>
              <a:buClr>
                <a:schemeClr val="lt1"/>
              </a:buClr>
              <a:buSzPts val="1800"/>
              <a:buNone/>
              <a:defRPr sz="1800">
                <a:solidFill>
                  <a:schemeClr val="lt1"/>
                </a:solidFill>
              </a:defRPr>
            </a:lvl2pPr>
            <a:lvl3pPr lvl="2" rtl="0" algn="r">
              <a:lnSpc>
                <a:spcPct val="115000"/>
              </a:lnSpc>
              <a:spcBef>
                <a:spcPts val="0"/>
              </a:spcBef>
              <a:spcAft>
                <a:spcPts val="0"/>
              </a:spcAft>
              <a:buClr>
                <a:schemeClr val="lt1"/>
              </a:buClr>
              <a:buSzPts val="1800"/>
              <a:buNone/>
              <a:defRPr sz="1800">
                <a:solidFill>
                  <a:schemeClr val="lt1"/>
                </a:solidFill>
              </a:defRPr>
            </a:lvl3pPr>
            <a:lvl4pPr lvl="3" rtl="0" algn="r">
              <a:lnSpc>
                <a:spcPct val="115000"/>
              </a:lnSpc>
              <a:spcBef>
                <a:spcPts val="0"/>
              </a:spcBef>
              <a:spcAft>
                <a:spcPts val="0"/>
              </a:spcAft>
              <a:buClr>
                <a:schemeClr val="lt1"/>
              </a:buClr>
              <a:buSzPts val="1800"/>
              <a:buNone/>
              <a:defRPr sz="1800">
                <a:solidFill>
                  <a:schemeClr val="lt1"/>
                </a:solidFill>
              </a:defRPr>
            </a:lvl4pPr>
            <a:lvl5pPr lvl="4" rtl="0" algn="r">
              <a:lnSpc>
                <a:spcPct val="115000"/>
              </a:lnSpc>
              <a:spcBef>
                <a:spcPts val="0"/>
              </a:spcBef>
              <a:spcAft>
                <a:spcPts val="0"/>
              </a:spcAft>
              <a:buClr>
                <a:schemeClr val="lt1"/>
              </a:buClr>
              <a:buSzPts val="1800"/>
              <a:buNone/>
              <a:defRPr sz="1800">
                <a:solidFill>
                  <a:schemeClr val="lt1"/>
                </a:solidFill>
              </a:defRPr>
            </a:lvl5pPr>
            <a:lvl6pPr lvl="5" rtl="0" algn="r">
              <a:lnSpc>
                <a:spcPct val="115000"/>
              </a:lnSpc>
              <a:spcBef>
                <a:spcPts val="0"/>
              </a:spcBef>
              <a:spcAft>
                <a:spcPts val="0"/>
              </a:spcAft>
              <a:buClr>
                <a:schemeClr val="lt1"/>
              </a:buClr>
              <a:buSzPts val="1800"/>
              <a:buNone/>
              <a:defRPr sz="1800">
                <a:solidFill>
                  <a:schemeClr val="lt1"/>
                </a:solidFill>
              </a:defRPr>
            </a:lvl6pPr>
            <a:lvl7pPr lvl="6" rtl="0" algn="r">
              <a:lnSpc>
                <a:spcPct val="115000"/>
              </a:lnSpc>
              <a:spcBef>
                <a:spcPts val="0"/>
              </a:spcBef>
              <a:spcAft>
                <a:spcPts val="0"/>
              </a:spcAft>
              <a:buClr>
                <a:schemeClr val="lt1"/>
              </a:buClr>
              <a:buSzPts val="1800"/>
              <a:buNone/>
              <a:defRPr sz="1800">
                <a:solidFill>
                  <a:schemeClr val="lt1"/>
                </a:solidFill>
              </a:defRPr>
            </a:lvl7pPr>
            <a:lvl8pPr lvl="7" rtl="0" algn="r">
              <a:lnSpc>
                <a:spcPct val="115000"/>
              </a:lnSpc>
              <a:spcBef>
                <a:spcPts val="0"/>
              </a:spcBef>
              <a:spcAft>
                <a:spcPts val="0"/>
              </a:spcAft>
              <a:buClr>
                <a:schemeClr val="lt1"/>
              </a:buClr>
              <a:buSzPts val="1800"/>
              <a:buNone/>
              <a:defRPr sz="1800">
                <a:solidFill>
                  <a:schemeClr val="lt1"/>
                </a:solidFill>
              </a:defRPr>
            </a:lvl8pPr>
            <a:lvl9pPr lvl="8" rtl="0" algn="r">
              <a:lnSpc>
                <a:spcPct val="115000"/>
              </a:lnSpc>
              <a:spcBef>
                <a:spcPts val="0"/>
              </a:spcBef>
              <a:spcAft>
                <a:spcPts val="0"/>
              </a:spcAft>
              <a:buClr>
                <a:schemeClr val="lt1"/>
              </a:buClr>
              <a:buSzPts val="1800"/>
              <a:buNone/>
              <a:defRPr sz="1800">
                <a:solidFill>
                  <a:schemeClr val="lt1"/>
                </a:solidFill>
              </a:defRPr>
            </a:lvl9pPr>
          </a:lstStyle>
          <a:p/>
        </p:txBody>
      </p:sp>
      <p:sp>
        <p:nvSpPr>
          <p:cNvPr id="144" name="Google Shape;144;g129fbd6dc44_0_16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sets and Risks 1">
  <p:cSld name="SECTION_TITLE_AND_DESCRIPTION_1_3_1">
    <p:spTree>
      <p:nvGrpSpPr>
        <p:cNvPr id="145" name="Shape 145"/>
        <p:cNvGrpSpPr/>
        <p:nvPr/>
      </p:nvGrpSpPr>
      <p:grpSpPr>
        <a:xfrm>
          <a:off x="0" y="0"/>
          <a:ext cx="0" cy="0"/>
          <a:chOff x="0" y="0"/>
          <a:chExt cx="0" cy="0"/>
        </a:xfrm>
      </p:grpSpPr>
      <p:sp>
        <p:nvSpPr>
          <p:cNvPr id="146" name="Google Shape;146;g129fbd6dc44_0_173"/>
          <p:cNvSpPr/>
          <p:nvPr/>
        </p:nvSpPr>
        <p:spPr>
          <a:xfrm>
            <a:off x="0" y="-125"/>
            <a:ext cx="3675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7" name="Google Shape;147;g129fbd6dc44_0_173"/>
          <p:cNvPicPr preferRelativeResize="0"/>
          <p:nvPr/>
        </p:nvPicPr>
        <p:blipFill rotWithShape="1">
          <a:blip r:embed="rId2">
            <a:alphaModFix/>
          </a:blip>
          <a:srcRect b="0" l="0" r="0" t="0"/>
          <a:stretch/>
        </p:blipFill>
        <p:spPr>
          <a:xfrm>
            <a:off x="8640075" y="0"/>
            <a:ext cx="367500" cy="5143499"/>
          </a:xfrm>
          <a:prstGeom prst="rect">
            <a:avLst/>
          </a:prstGeom>
          <a:noFill/>
          <a:ln>
            <a:noFill/>
          </a:ln>
        </p:spPr>
      </p:pic>
      <p:sp>
        <p:nvSpPr>
          <p:cNvPr id="148" name="Google Shape;148;g129fbd6dc44_0_173"/>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49" name="Google Shape;149;g129fbd6dc44_0_173"/>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sets and Risks">
  <p:cSld name="SECTION_TITLE_AND_DESCRIPTION_1_3">
    <p:spTree>
      <p:nvGrpSpPr>
        <p:cNvPr id="150" name="Shape 150"/>
        <p:cNvGrpSpPr/>
        <p:nvPr/>
      </p:nvGrpSpPr>
      <p:grpSpPr>
        <a:xfrm>
          <a:off x="0" y="0"/>
          <a:ext cx="0" cy="0"/>
          <a:chOff x="0" y="0"/>
          <a:chExt cx="0" cy="0"/>
        </a:xfrm>
      </p:grpSpPr>
      <p:sp>
        <p:nvSpPr>
          <p:cNvPr id="151" name="Google Shape;151;g129fbd6dc44_0_178"/>
          <p:cNvSpPr/>
          <p:nvPr/>
        </p:nvSpPr>
        <p:spPr>
          <a:xfrm>
            <a:off x="0" y="-125"/>
            <a:ext cx="3675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2" name="Google Shape;152;g129fbd6dc44_0_178"/>
          <p:cNvPicPr preferRelativeResize="0"/>
          <p:nvPr/>
        </p:nvPicPr>
        <p:blipFill rotWithShape="1">
          <a:blip r:embed="rId2">
            <a:alphaModFix/>
          </a:blip>
          <a:srcRect b="0" l="0" r="0" t="0"/>
          <a:stretch/>
        </p:blipFill>
        <p:spPr>
          <a:xfrm>
            <a:off x="8640075" y="0"/>
            <a:ext cx="367500" cy="5143499"/>
          </a:xfrm>
          <a:prstGeom prst="rect">
            <a:avLst/>
          </a:prstGeom>
          <a:noFill/>
          <a:ln>
            <a:noFill/>
          </a:ln>
        </p:spPr>
      </p:pic>
      <p:sp>
        <p:nvSpPr>
          <p:cNvPr id="153" name="Google Shape;153;g129fbd6dc44_0_178"/>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54" name="Google Shape;154;g129fbd6dc44_0_178"/>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
        <p:nvSpPr>
          <p:cNvPr id="155" name="Google Shape;155;g129fbd6dc44_0_178"/>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b="1"/>
            </a:lvl1pPr>
            <a:lvl2pPr lvl="1" rtl="0" algn="l">
              <a:lnSpc>
                <a:spcPct val="100000"/>
              </a:lnSpc>
              <a:spcBef>
                <a:spcPts val="0"/>
              </a:spcBef>
              <a:spcAft>
                <a:spcPts val="0"/>
              </a:spcAft>
              <a:buSzPts val="4200"/>
              <a:buNone/>
              <a:defRPr sz="4200"/>
            </a:lvl2pPr>
            <a:lvl3pPr lvl="2" rtl="0" algn="l">
              <a:lnSpc>
                <a:spcPct val="100000"/>
              </a:lnSpc>
              <a:spcBef>
                <a:spcPts val="0"/>
              </a:spcBef>
              <a:spcAft>
                <a:spcPts val="0"/>
              </a:spcAft>
              <a:buSzPts val="4200"/>
              <a:buNone/>
              <a:defRPr sz="4200"/>
            </a:lvl3pPr>
            <a:lvl4pPr lvl="3" rtl="0" algn="l">
              <a:lnSpc>
                <a:spcPct val="100000"/>
              </a:lnSpc>
              <a:spcBef>
                <a:spcPts val="0"/>
              </a:spcBef>
              <a:spcAft>
                <a:spcPts val="0"/>
              </a:spcAft>
              <a:buSzPts val="4200"/>
              <a:buNone/>
              <a:defRPr sz="4200"/>
            </a:lvl4pPr>
            <a:lvl5pPr lvl="4" rtl="0" algn="l">
              <a:lnSpc>
                <a:spcPct val="100000"/>
              </a:lnSpc>
              <a:spcBef>
                <a:spcPts val="0"/>
              </a:spcBef>
              <a:spcAft>
                <a:spcPts val="0"/>
              </a:spcAft>
              <a:buSzPts val="4200"/>
              <a:buNone/>
              <a:defRPr sz="4200"/>
            </a:lvl5pPr>
            <a:lvl6pPr lvl="5" rtl="0" algn="l">
              <a:lnSpc>
                <a:spcPct val="100000"/>
              </a:lnSpc>
              <a:spcBef>
                <a:spcPts val="0"/>
              </a:spcBef>
              <a:spcAft>
                <a:spcPts val="0"/>
              </a:spcAft>
              <a:buSzPts val="4200"/>
              <a:buNone/>
              <a:defRPr sz="4200"/>
            </a:lvl6pPr>
            <a:lvl7pPr lvl="6" rtl="0" algn="l">
              <a:lnSpc>
                <a:spcPct val="100000"/>
              </a:lnSpc>
              <a:spcBef>
                <a:spcPts val="0"/>
              </a:spcBef>
              <a:spcAft>
                <a:spcPts val="0"/>
              </a:spcAft>
              <a:buSzPts val="4200"/>
              <a:buNone/>
              <a:defRPr sz="4200"/>
            </a:lvl7pPr>
            <a:lvl8pPr lvl="7" rtl="0" algn="l">
              <a:lnSpc>
                <a:spcPct val="100000"/>
              </a:lnSpc>
              <a:spcBef>
                <a:spcPts val="0"/>
              </a:spcBef>
              <a:spcAft>
                <a:spcPts val="0"/>
              </a:spcAft>
              <a:buSzPts val="4200"/>
              <a:buNone/>
              <a:defRPr sz="4200"/>
            </a:lvl8pPr>
            <a:lvl9pPr lvl="8" rtl="0" algn="l">
              <a:lnSpc>
                <a:spcPct val="100000"/>
              </a:lnSpc>
              <a:spcBef>
                <a:spcPts val="0"/>
              </a:spcBef>
              <a:spcAft>
                <a:spcPts val="0"/>
              </a:spcAft>
              <a:buSzPts val="4200"/>
              <a:buNone/>
              <a:defRPr sz="4200"/>
            </a:lvl9pPr>
          </a:lstStyle>
          <a:p/>
        </p:txBody>
      </p:sp>
      <p:sp>
        <p:nvSpPr>
          <p:cNvPr id="156" name="Google Shape;156;g129fbd6dc44_0_178"/>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1600"/>
              <a:buNone/>
              <a:defRPr sz="1600"/>
            </a:lvl1pPr>
            <a:lvl2pPr lvl="1" rtl="0" algn="l">
              <a:lnSpc>
                <a:spcPct val="100000"/>
              </a:lnSpc>
              <a:spcBef>
                <a:spcPts val="0"/>
              </a:spcBef>
              <a:spcAft>
                <a:spcPts val="0"/>
              </a:spcAft>
              <a:buSzPts val="1600"/>
              <a:buNone/>
              <a:defRPr sz="1600"/>
            </a:lvl2pPr>
            <a:lvl3pPr lvl="2" rtl="0" algn="l">
              <a:lnSpc>
                <a:spcPct val="100000"/>
              </a:lnSpc>
              <a:spcBef>
                <a:spcPts val="0"/>
              </a:spcBef>
              <a:spcAft>
                <a:spcPts val="0"/>
              </a:spcAft>
              <a:buSzPts val="1600"/>
              <a:buNone/>
              <a:defRPr sz="1600"/>
            </a:lvl3pPr>
            <a:lvl4pPr lvl="3" rtl="0" algn="l">
              <a:lnSpc>
                <a:spcPct val="100000"/>
              </a:lnSpc>
              <a:spcBef>
                <a:spcPts val="0"/>
              </a:spcBef>
              <a:spcAft>
                <a:spcPts val="0"/>
              </a:spcAft>
              <a:buSzPts val="1600"/>
              <a:buNone/>
              <a:defRPr sz="1600"/>
            </a:lvl4pPr>
            <a:lvl5pPr lvl="4" rtl="0" algn="l">
              <a:lnSpc>
                <a:spcPct val="100000"/>
              </a:lnSpc>
              <a:spcBef>
                <a:spcPts val="0"/>
              </a:spcBef>
              <a:spcAft>
                <a:spcPts val="0"/>
              </a:spcAft>
              <a:buSzPts val="1600"/>
              <a:buNone/>
              <a:defRPr sz="1600"/>
            </a:lvl5pPr>
            <a:lvl6pPr lvl="5" rtl="0" algn="l">
              <a:lnSpc>
                <a:spcPct val="100000"/>
              </a:lnSpc>
              <a:spcBef>
                <a:spcPts val="0"/>
              </a:spcBef>
              <a:spcAft>
                <a:spcPts val="0"/>
              </a:spcAft>
              <a:buSzPts val="1600"/>
              <a:buNone/>
              <a:defRPr sz="1600"/>
            </a:lvl6pPr>
            <a:lvl7pPr lvl="6" rtl="0" algn="l">
              <a:lnSpc>
                <a:spcPct val="100000"/>
              </a:lnSpc>
              <a:spcBef>
                <a:spcPts val="0"/>
              </a:spcBef>
              <a:spcAft>
                <a:spcPts val="0"/>
              </a:spcAft>
              <a:buSzPts val="1600"/>
              <a:buNone/>
              <a:defRPr sz="1600"/>
            </a:lvl7pPr>
            <a:lvl8pPr lvl="7" rtl="0" algn="l">
              <a:lnSpc>
                <a:spcPct val="100000"/>
              </a:lnSpc>
              <a:spcBef>
                <a:spcPts val="0"/>
              </a:spcBef>
              <a:spcAft>
                <a:spcPts val="0"/>
              </a:spcAft>
              <a:buSzPts val="1600"/>
              <a:buNone/>
              <a:defRPr sz="1600"/>
            </a:lvl8pPr>
            <a:lvl9pPr lvl="8" rtl="0" algn="l">
              <a:lnSpc>
                <a:spcPct val="100000"/>
              </a:lnSpc>
              <a:spcBef>
                <a:spcPts val="0"/>
              </a:spcBef>
              <a:spcAft>
                <a:spcPts val="0"/>
              </a:spcAft>
              <a:buSzPts val="1600"/>
              <a:buNone/>
              <a:defRPr sz="16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wth Plans 1">
  <p:cSld name="SECTION_TITLE_AND_DESCRIPTION_1_1_1">
    <p:spTree>
      <p:nvGrpSpPr>
        <p:cNvPr id="157" name="Shape 157"/>
        <p:cNvGrpSpPr/>
        <p:nvPr/>
      </p:nvGrpSpPr>
      <p:grpSpPr>
        <a:xfrm>
          <a:off x="0" y="0"/>
          <a:ext cx="0" cy="0"/>
          <a:chOff x="0" y="0"/>
          <a:chExt cx="0" cy="0"/>
        </a:xfrm>
      </p:grpSpPr>
      <p:sp>
        <p:nvSpPr>
          <p:cNvPr id="158" name="Google Shape;158;g129fbd6dc44_0_185"/>
          <p:cNvSpPr/>
          <p:nvPr/>
        </p:nvSpPr>
        <p:spPr>
          <a:xfrm>
            <a:off x="0" y="-125"/>
            <a:ext cx="3675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9" name="Google Shape;159;g129fbd6dc44_0_185"/>
          <p:cNvPicPr preferRelativeResize="0"/>
          <p:nvPr/>
        </p:nvPicPr>
        <p:blipFill rotWithShape="1">
          <a:blip r:embed="rId2">
            <a:alphaModFix/>
          </a:blip>
          <a:srcRect b="3908" l="0" r="0" t="3899"/>
          <a:stretch/>
        </p:blipFill>
        <p:spPr>
          <a:xfrm>
            <a:off x="8640075" y="0"/>
            <a:ext cx="367500" cy="5143499"/>
          </a:xfrm>
          <a:prstGeom prst="rect">
            <a:avLst/>
          </a:prstGeom>
          <a:noFill/>
          <a:ln>
            <a:noFill/>
          </a:ln>
        </p:spPr>
      </p:pic>
      <p:sp>
        <p:nvSpPr>
          <p:cNvPr id="160" name="Google Shape;160;g129fbd6dc44_0_185"/>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61" name="Google Shape;161;g129fbd6dc44_0_185"/>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wth Plans">
  <p:cSld name="SECTION_TITLE_AND_DESCRIPTION_1_1">
    <p:spTree>
      <p:nvGrpSpPr>
        <p:cNvPr id="162" name="Shape 162"/>
        <p:cNvGrpSpPr/>
        <p:nvPr/>
      </p:nvGrpSpPr>
      <p:grpSpPr>
        <a:xfrm>
          <a:off x="0" y="0"/>
          <a:ext cx="0" cy="0"/>
          <a:chOff x="0" y="0"/>
          <a:chExt cx="0" cy="0"/>
        </a:xfrm>
      </p:grpSpPr>
      <p:sp>
        <p:nvSpPr>
          <p:cNvPr id="163" name="Google Shape;163;g129fbd6dc44_0_190"/>
          <p:cNvSpPr/>
          <p:nvPr/>
        </p:nvSpPr>
        <p:spPr>
          <a:xfrm>
            <a:off x="0" y="-125"/>
            <a:ext cx="3675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4" name="Google Shape;164;g129fbd6dc44_0_190"/>
          <p:cNvPicPr preferRelativeResize="0"/>
          <p:nvPr/>
        </p:nvPicPr>
        <p:blipFill rotWithShape="1">
          <a:blip r:embed="rId2">
            <a:alphaModFix/>
          </a:blip>
          <a:srcRect b="3908" l="0" r="0" t="3899"/>
          <a:stretch/>
        </p:blipFill>
        <p:spPr>
          <a:xfrm>
            <a:off x="8640075" y="0"/>
            <a:ext cx="367500" cy="5143499"/>
          </a:xfrm>
          <a:prstGeom prst="rect">
            <a:avLst/>
          </a:prstGeom>
          <a:noFill/>
          <a:ln>
            <a:noFill/>
          </a:ln>
        </p:spPr>
      </p:pic>
      <p:sp>
        <p:nvSpPr>
          <p:cNvPr id="165" name="Google Shape;165;g129fbd6dc44_0_190"/>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b="1"/>
            </a:lvl1pPr>
            <a:lvl2pPr lvl="1" rtl="0" algn="l">
              <a:lnSpc>
                <a:spcPct val="100000"/>
              </a:lnSpc>
              <a:spcBef>
                <a:spcPts val="0"/>
              </a:spcBef>
              <a:spcAft>
                <a:spcPts val="0"/>
              </a:spcAft>
              <a:buSzPts val="4200"/>
              <a:buNone/>
              <a:defRPr sz="4200"/>
            </a:lvl2pPr>
            <a:lvl3pPr lvl="2" rtl="0" algn="l">
              <a:lnSpc>
                <a:spcPct val="100000"/>
              </a:lnSpc>
              <a:spcBef>
                <a:spcPts val="0"/>
              </a:spcBef>
              <a:spcAft>
                <a:spcPts val="0"/>
              </a:spcAft>
              <a:buSzPts val="4200"/>
              <a:buNone/>
              <a:defRPr sz="4200"/>
            </a:lvl3pPr>
            <a:lvl4pPr lvl="3" rtl="0" algn="l">
              <a:lnSpc>
                <a:spcPct val="100000"/>
              </a:lnSpc>
              <a:spcBef>
                <a:spcPts val="0"/>
              </a:spcBef>
              <a:spcAft>
                <a:spcPts val="0"/>
              </a:spcAft>
              <a:buSzPts val="4200"/>
              <a:buNone/>
              <a:defRPr sz="4200"/>
            </a:lvl4pPr>
            <a:lvl5pPr lvl="4" rtl="0" algn="l">
              <a:lnSpc>
                <a:spcPct val="100000"/>
              </a:lnSpc>
              <a:spcBef>
                <a:spcPts val="0"/>
              </a:spcBef>
              <a:spcAft>
                <a:spcPts val="0"/>
              </a:spcAft>
              <a:buSzPts val="4200"/>
              <a:buNone/>
              <a:defRPr sz="4200"/>
            </a:lvl5pPr>
            <a:lvl6pPr lvl="5" rtl="0" algn="l">
              <a:lnSpc>
                <a:spcPct val="100000"/>
              </a:lnSpc>
              <a:spcBef>
                <a:spcPts val="0"/>
              </a:spcBef>
              <a:spcAft>
                <a:spcPts val="0"/>
              </a:spcAft>
              <a:buSzPts val="4200"/>
              <a:buNone/>
              <a:defRPr sz="4200"/>
            </a:lvl6pPr>
            <a:lvl7pPr lvl="6" rtl="0" algn="l">
              <a:lnSpc>
                <a:spcPct val="100000"/>
              </a:lnSpc>
              <a:spcBef>
                <a:spcPts val="0"/>
              </a:spcBef>
              <a:spcAft>
                <a:spcPts val="0"/>
              </a:spcAft>
              <a:buSzPts val="4200"/>
              <a:buNone/>
              <a:defRPr sz="4200"/>
            </a:lvl7pPr>
            <a:lvl8pPr lvl="7" rtl="0" algn="l">
              <a:lnSpc>
                <a:spcPct val="100000"/>
              </a:lnSpc>
              <a:spcBef>
                <a:spcPts val="0"/>
              </a:spcBef>
              <a:spcAft>
                <a:spcPts val="0"/>
              </a:spcAft>
              <a:buSzPts val="4200"/>
              <a:buNone/>
              <a:defRPr sz="4200"/>
            </a:lvl8pPr>
            <a:lvl9pPr lvl="8" rtl="0" algn="l">
              <a:lnSpc>
                <a:spcPct val="100000"/>
              </a:lnSpc>
              <a:spcBef>
                <a:spcPts val="0"/>
              </a:spcBef>
              <a:spcAft>
                <a:spcPts val="0"/>
              </a:spcAft>
              <a:buSzPts val="4200"/>
              <a:buNone/>
              <a:defRPr sz="4200"/>
            </a:lvl9pPr>
          </a:lstStyle>
          <a:p/>
        </p:txBody>
      </p:sp>
      <p:sp>
        <p:nvSpPr>
          <p:cNvPr id="166" name="Google Shape;166;g129fbd6dc44_0_190"/>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1600"/>
              <a:buNone/>
              <a:defRPr sz="1600"/>
            </a:lvl1pPr>
            <a:lvl2pPr lvl="1" rtl="0" algn="l">
              <a:lnSpc>
                <a:spcPct val="100000"/>
              </a:lnSpc>
              <a:spcBef>
                <a:spcPts val="0"/>
              </a:spcBef>
              <a:spcAft>
                <a:spcPts val="0"/>
              </a:spcAft>
              <a:buSzPts val="1600"/>
              <a:buNone/>
              <a:defRPr sz="1600"/>
            </a:lvl2pPr>
            <a:lvl3pPr lvl="2" rtl="0" algn="l">
              <a:lnSpc>
                <a:spcPct val="100000"/>
              </a:lnSpc>
              <a:spcBef>
                <a:spcPts val="0"/>
              </a:spcBef>
              <a:spcAft>
                <a:spcPts val="0"/>
              </a:spcAft>
              <a:buSzPts val="1600"/>
              <a:buNone/>
              <a:defRPr sz="1600"/>
            </a:lvl3pPr>
            <a:lvl4pPr lvl="3" rtl="0" algn="l">
              <a:lnSpc>
                <a:spcPct val="100000"/>
              </a:lnSpc>
              <a:spcBef>
                <a:spcPts val="0"/>
              </a:spcBef>
              <a:spcAft>
                <a:spcPts val="0"/>
              </a:spcAft>
              <a:buSzPts val="1600"/>
              <a:buNone/>
              <a:defRPr sz="1600"/>
            </a:lvl4pPr>
            <a:lvl5pPr lvl="4" rtl="0" algn="l">
              <a:lnSpc>
                <a:spcPct val="100000"/>
              </a:lnSpc>
              <a:spcBef>
                <a:spcPts val="0"/>
              </a:spcBef>
              <a:spcAft>
                <a:spcPts val="0"/>
              </a:spcAft>
              <a:buSzPts val="1600"/>
              <a:buNone/>
              <a:defRPr sz="1600"/>
            </a:lvl5pPr>
            <a:lvl6pPr lvl="5" rtl="0" algn="l">
              <a:lnSpc>
                <a:spcPct val="100000"/>
              </a:lnSpc>
              <a:spcBef>
                <a:spcPts val="0"/>
              </a:spcBef>
              <a:spcAft>
                <a:spcPts val="0"/>
              </a:spcAft>
              <a:buSzPts val="1600"/>
              <a:buNone/>
              <a:defRPr sz="1600"/>
            </a:lvl6pPr>
            <a:lvl7pPr lvl="6" rtl="0" algn="l">
              <a:lnSpc>
                <a:spcPct val="100000"/>
              </a:lnSpc>
              <a:spcBef>
                <a:spcPts val="0"/>
              </a:spcBef>
              <a:spcAft>
                <a:spcPts val="0"/>
              </a:spcAft>
              <a:buSzPts val="1600"/>
              <a:buNone/>
              <a:defRPr sz="1600"/>
            </a:lvl7pPr>
            <a:lvl8pPr lvl="7" rtl="0" algn="l">
              <a:lnSpc>
                <a:spcPct val="100000"/>
              </a:lnSpc>
              <a:spcBef>
                <a:spcPts val="0"/>
              </a:spcBef>
              <a:spcAft>
                <a:spcPts val="0"/>
              </a:spcAft>
              <a:buSzPts val="1600"/>
              <a:buNone/>
              <a:defRPr sz="1600"/>
            </a:lvl8pPr>
            <a:lvl9pPr lvl="8" rtl="0" algn="l">
              <a:lnSpc>
                <a:spcPct val="100000"/>
              </a:lnSpc>
              <a:spcBef>
                <a:spcPts val="0"/>
              </a:spcBef>
              <a:spcAft>
                <a:spcPts val="0"/>
              </a:spcAft>
              <a:buSzPts val="1600"/>
              <a:buNone/>
              <a:defRPr sz="1600"/>
            </a:lvl9pPr>
          </a:lstStyle>
          <a:p/>
        </p:txBody>
      </p:sp>
      <p:sp>
        <p:nvSpPr>
          <p:cNvPr id="167" name="Google Shape;167;g129fbd6dc44_0_190"/>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68" name="Google Shape;168;g129fbd6dc44_0_190"/>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p:cSld name="SECTION_TITLE_AND_DESCRIPTION_1">
    <p:spTree>
      <p:nvGrpSpPr>
        <p:cNvPr id="169" name="Shape 169"/>
        <p:cNvGrpSpPr/>
        <p:nvPr/>
      </p:nvGrpSpPr>
      <p:grpSpPr>
        <a:xfrm>
          <a:off x="0" y="0"/>
          <a:ext cx="0" cy="0"/>
          <a:chOff x="0" y="0"/>
          <a:chExt cx="0" cy="0"/>
        </a:xfrm>
      </p:grpSpPr>
      <p:sp>
        <p:nvSpPr>
          <p:cNvPr id="170" name="Google Shape;170;g129fbd6dc44_0_197"/>
          <p:cNvSpPr/>
          <p:nvPr/>
        </p:nvSpPr>
        <p:spPr>
          <a:xfrm>
            <a:off x="0" y="-125"/>
            <a:ext cx="751800" cy="5143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g129fbd6dc44_0_197"/>
          <p:cNvSpPr txBox="1"/>
          <p:nvPr>
            <p:ph type="title"/>
          </p:nvPr>
        </p:nvSpPr>
        <p:spPr>
          <a:xfrm>
            <a:off x="1020225" y="301750"/>
            <a:ext cx="4951800" cy="6630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2700"/>
              <a:buNone/>
              <a:defRPr b="1" sz="2700"/>
            </a:lvl1pPr>
            <a:lvl2pPr lvl="1" rtl="0" algn="l">
              <a:lnSpc>
                <a:spcPct val="100000"/>
              </a:lnSpc>
              <a:spcBef>
                <a:spcPts val="0"/>
              </a:spcBef>
              <a:spcAft>
                <a:spcPts val="0"/>
              </a:spcAft>
              <a:buSzPts val="4200"/>
              <a:buNone/>
              <a:defRPr sz="4200"/>
            </a:lvl2pPr>
            <a:lvl3pPr lvl="2" rtl="0" algn="l">
              <a:lnSpc>
                <a:spcPct val="100000"/>
              </a:lnSpc>
              <a:spcBef>
                <a:spcPts val="0"/>
              </a:spcBef>
              <a:spcAft>
                <a:spcPts val="0"/>
              </a:spcAft>
              <a:buSzPts val="4200"/>
              <a:buNone/>
              <a:defRPr sz="4200"/>
            </a:lvl3pPr>
            <a:lvl4pPr lvl="3" rtl="0" algn="l">
              <a:lnSpc>
                <a:spcPct val="100000"/>
              </a:lnSpc>
              <a:spcBef>
                <a:spcPts val="0"/>
              </a:spcBef>
              <a:spcAft>
                <a:spcPts val="0"/>
              </a:spcAft>
              <a:buSzPts val="4200"/>
              <a:buNone/>
              <a:defRPr sz="4200"/>
            </a:lvl4pPr>
            <a:lvl5pPr lvl="4" rtl="0" algn="l">
              <a:lnSpc>
                <a:spcPct val="100000"/>
              </a:lnSpc>
              <a:spcBef>
                <a:spcPts val="0"/>
              </a:spcBef>
              <a:spcAft>
                <a:spcPts val="0"/>
              </a:spcAft>
              <a:buSzPts val="4200"/>
              <a:buNone/>
              <a:defRPr sz="4200"/>
            </a:lvl5pPr>
            <a:lvl6pPr lvl="5" rtl="0" algn="l">
              <a:lnSpc>
                <a:spcPct val="100000"/>
              </a:lnSpc>
              <a:spcBef>
                <a:spcPts val="0"/>
              </a:spcBef>
              <a:spcAft>
                <a:spcPts val="0"/>
              </a:spcAft>
              <a:buSzPts val="4200"/>
              <a:buNone/>
              <a:defRPr sz="4200"/>
            </a:lvl6pPr>
            <a:lvl7pPr lvl="6" rtl="0" algn="l">
              <a:lnSpc>
                <a:spcPct val="100000"/>
              </a:lnSpc>
              <a:spcBef>
                <a:spcPts val="0"/>
              </a:spcBef>
              <a:spcAft>
                <a:spcPts val="0"/>
              </a:spcAft>
              <a:buSzPts val="4200"/>
              <a:buNone/>
              <a:defRPr sz="4200"/>
            </a:lvl7pPr>
            <a:lvl8pPr lvl="7" rtl="0" algn="l">
              <a:lnSpc>
                <a:spcPct val="100000"/>
              </a:lnSpc>
              <a:spcBef>
                <a:spcPts val="0"/>
              </a:spcBef>
              <a:spcAft>
                <a:spcPts val="0"/>
              </a:spcAft>
              <a:buSzPts val="4200"/>
              <a:buNone/>
              <a:defRPr sz="4200"/>
            </a:lvl8pPr>
            <a:lvl9pPr lvl="8" rtl="0" algn="l">
              <a:lnSpc>
                <a:spcPct val="100000"/>
              </a:lnSpc>
              <a:spcBef>
                <a:spcPts val="0"/>
              </a:spcBef>
              <a:spcAft>
                <a:spcPts val="0"/>
              </a:spcAft>
              <a:buSzPts val="4200"/>
              <a:buNone/>
              <a:defRPr sz="4200"/>
            </a:lvl9pPr>
          </a:lstStyle>
          <a:p/>
        </p:txBody>
      </p:sp>
      <p:sp>
        <p:nvSpPr>
          <p:cNvPr id="172" name="Google Shape;172;g129fbd6dc44_0_197"/>
          <p:cNvSpPr txBox="1"/>
          <p:nvPr>
            <p:ph idx="1" type="subTitle"/>
          </p:nvPr>
        </p:nvSpPr>
        <p:spPr>
          <a:xfrm>
            <a:off x="1054475" y="1023200"/>
            <a:ext cx="5435100" cy="7296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1400"/>
              <a:buNone/>
              <a:defRPr i="1"/>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73" name="Google Shape;173;g129fbd6dc44_0_197"/>
          <p:cNvSpPr txBox="1"/>
          <p:nvPr>
            <p:ph idx="12" type="sldNum"/>
          </p:nvPr>
        </p:nvSpPr>
        <p:spPr>
          <a:xfrm>
            <a:off x="8471608" y="4625642"/>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74" name="Google Shape;174;g129fbd6dc44_0_197"/>
          <p:cNvSpPr txBox="1"/>
          <p:nvPr/>
        </p:nvSpPr>
        <p:spPr>
          <a:xfrm rot="-5400000">
            <a:off x="-897300" y="2256150"/>
            <a:ext cx="25464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 sz="2900" u="none" cap="none" strike="noStrike">
                <a:solidFill>
                  <a:schemeClr val="lt1"/>
                </a:solidFill>
                <a:latin typeface="Helvetica Neue"/>
                <a:ea typeface="Helvetica Neue"/>
                <a:cs typeface="Helvetica Neue"/>
                <a:sym typeface="Helvetica Neue"/>
              </a:rPr>
              <a:t>CASE STUDY</a:t>
            </a:r>
            <a:endParaRPr b="1" i="0" sz="2900" u="none" cap="none" strike="noStrike">
              <a:solidFill>
                <a:schemeClr val="lt1"/>
              </a:solidFill>
              <a:latin typeface="Helvetica Neue"/>
              <a:ea typeface="Helvetica Neue"/>
              <a:cs typeface="Helvetica Neue"/>
              <a:sym typeface="Helvetica Neue"/>
            </a:endParaRPr>
          </a:p>
        </p:txBody>
      </p:sp>
      <p:sp>
        <p:nvSpPr>
          <p:cNvPr id="175" name="Google Shape;175;g129fbd6dc44_0_197"/>
          <p:cNvSpPr/>
          <p:nvPr>
            <p:ph idx="2" type="pic"/>
          </p:nvPr>
        </p:nvSpPr>
        <p:spPr>
          <a:xfrm>
            <a:off x="6996550" y="438550"/>
            <a:ext cx="1618200" cy="961500"/>
          </a:xfrm>
          <a:prstGeom prst="rect">
            <a:avLst/>
          </a:prstGeom>
          <a:noFill/>
          <a:ln>
            <a:noFill/>
          </a:ln>
        </p:spPr>
      </p:sp>
      <p:sp>
        <p:nvSpPr>
          <p:cNvPr id="176" name="Google Shape;176;g129fbd6dc44_0_197"/>
          <p:cNvSpPr txBox="1"/>
          <p:nvPr>
            <p:ph idx="3" type="body"/>
          </p:nvPr>
        </p:nvSpPr>
        <p:spPr>
          <a:xfrm>
            <a:off x="1074500" y="1752800"/>
            <a:ext cx="7303200" cy="29862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177" name="Google Shape;177;g129fbd6dc44_0_197"/>
          <p:cNvSpPr txBox="1"/>
          <p:nvPr/>
        </p:nvSpPr>
        <p:spPr>
          <a:xfrm>
            <a:off x="6296950" y="4653100"/>
            <a:ext cx="2317800" cy="338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Helvetica Neue"/>
                <a:ea typeface="Helvetica Neue"/>
                <a:cs typeface="Helvetica Neue"/>
                <a:sym typeface="Helvetica Neue"/>
              </a:rPr>
              <a:t>Launch League | Let’s Talk Financing!</a:t>
            </a:r>
            <a:endParaRPr b="0" i="0" sz="1000" u="none" cap="none" strike="noStrike">
              <a:solidFill>
                <a:schemeClr val="dk2"/>
              </a:solidFill>
              <a:latin typeface="Helvetica Neue"/>
              <a:ea typeface="Helvetica Neue"/>
              <a:cs typeface="Helvetica Neue"/>
              <a:sym typeface="Helvetica Neue"/>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p:cSld name="SECTION_TITLE_AND_DESCRIPTION_1_4">
    <p:spTree>
      <p:nvGrpSpPr>
        <p:cNvPr id="178" name="Shape 178"/>
        <p:cNvGrpSpPr/>
        <p:nvPr/>
      </p:nvGrpSpPr>
      <p:grpSpPr>
        <a:xfrm>
          <a:off x="0" y="0"/>
          <a:ext cx="0" cy="0"/>
          <a:chOff x="0" y="0"/>
          <a:chExt cx="0" cy="0"/>
        </a:xfrm>
      </p:grpSpPr>
      <p:sp>
        <p:nvSpPr>
          <p:cNvPr id="179" name="Google Shape;179;g129fbd6dc44_0_206"/>
          <p:cNvSpPr/>
          <p:nvPr>
            <p:ph idx="2" type="pic"/>
          </p:nvPr>
        </p:nvSpPr>
        <p:spPr>
          <a:xfrm>
            <a:off x="0" y="0"/>
            <a:ext cx="9144000" cy="514350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header and footer">
  <p:cSld name="SECTION_TITLE_AND_DESCRIPTION_1_4_1">
    <p:spTree>
      <p:nvGrpSpPr>
        <p:cNvPr id="180" name="Shape 180"/>
        <p:cNvGrpSpPr/>
        <p:nvPr/>
      </p:nvGrpSpPr>
      <p:grpSpPr>
        <a:xfrm>
          <a:off x="0" y="0"/>
          <a:ext cx="0" cy="0"/>
          <a:chOff x="0" y="0"/>
          <a:chExt cx="0" cy="0"/>
        </a:xfrm>
      </p:grpSpPr>
      <p:sp>
        <p:nvSpPr>
          <p:cNvPr id="181" name="Google Shape;181;g129fbd6dc44_0_208"/>
          <p:cNvSpPr txBox="1"/>
          <p:nvPr>
            <p:ph idx="12" type="sldNum"/>
          </p:nvPr>
        </p:nvSpPr>
        <p:spPr>
          <a:xfrm>
            <a:off x="42708" y="4625642"/>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82" name="Google Shape;182;g129fbd6dc44_0_208"/>
          <p:cNvSpPr txBox="1"/>
          <p:nvPr>
            <p:ph idx="2" type="sldNum"/>
          </p:nvPr>
        </p:nvSpPr>
        <p:spPr>
          <a:xfrm>
            <a:off x="484354" y="4625650"/>
            <a:ext cx="25041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
        <p:nvSpPr>
          <p:cNvPr id="183" name="Google Shape;183;g129fbd6dc44_0_208"/>
          <p:cNvSpPr txBox="1"/>
          <p:nvPr>
            <p:ph type="title"/>
          </p:nvPr>
        </p:nvSpPr>
        <p:spPr>
          <a:xfrm>
            <a:off x="700275" y="268525"/>
            <a:ext cx="8139000" cy="569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600"/>
              <a:buNone/>
              <a:defRPr b="1" sz="2600"/>
            </a:lvl1pPr>
            <a:lvl2pPr lvl="1" rtl="0" algn="l">
              <a:lnSpc>
                <a:spcPct val="100000"/>
              </a:lnSpc>
              <a:spcBef>
                <a:spcPts val="0"/>
              </a:spcBef>
              <a:spcAft>
                <a:spcPts val="0"/>
              </a:spcAft>
              <a:buSzPts val="4200"/>
              <a:buNone/>
              <a:defRPr sz="4200"/>
            </a:lvl2pPr>
            <a:lvl3pPr lvl="2" rtl="0" algn="l">
              <a:lnSpc>
                <a:spcPct val="100000"/>
              </a:lnSpc>
              <a:spcBef>
                <a:spcPts val="0"/>
              </a:spcBef>
              <a:spcAft>
                <a:spcPts val="0"/>
              </a:spcAft>
              <a:buSzPts val="4200"/>
              <a:buNone/>
              <a:defRPr sz="4200"/>
            </a:lvl3pPr>
            <a:lvl4pPr lvl="3" rtl="0" algn="l">
              <a:lnSpc>
                <a:spcPct val="100000"/>
              </a:lnSpc>
              <a:spcBef>
                <a:spcPts val="0"/>
              </a:spcBef>
              <a:spcAft>
                <a:spcPts val="0"/>
              </a:spcAft>
              <a:buSzPts val="4200"/>
              <a:buNone/>
              <a:defRPr sz="4200"/>
            </a:lvl4pPr>
            <a:lvl5pPr lvl="4" rtl="0" algn="l">
              <a:lnSpc>
                <a:spcPct val="100000"/>
              </a:lnSpc>
              <a:spcBef>
                <a:spcPts val="0"/>
              </a:spcBef>
              <a:spcAft>
                <a:spcPts val="0"/>
              </a:spcAft>
              <a:buSzPts val="4200"/>
              <a:buNone/>
              <a:defRPr sz="4200"/>
            </a:lvl5pPr>
            <a:lvl6pPr lvl="5" rtl="0" algn="l">
              <a:lnSpc>
                <a:spcPct val="100000"/>
              </a:lnSpc>
              <a:spcBef>
                <a:spcPts val="0"/>
              </a:spcBef>
              <a:spcAft>
                <a:spcPts val="0"/>
              </a:spcAft>
              <a:buSzPts val="4200"/>
              <a:buNone/>
              <a:defRPr sz="4200"/>
            </a:lvl6pPr>
            <a:lvl7pPr lvl="6" rtl="0" algn="l">
              <a:lnSpc>
                <a:spcPct val="100000"/>
              </a:lnSpc>
              <a:spcBef>
                <a:spcPts val="0"/>
              </a:spcBef>
              <a:spcAft>
                <a:spcPts val="0"/>
              </a:spcAft>
              <a:buSzPts val="4200"/>
              <a:buNone/>
              <a:defRPr sz="4200"/>
            </a:lvl7pPr>
            <a:lvl8pPr lvl="7" rtl="0" algn="l">
              <a:lnSpc>
                <a:spcPct val="100000"/>
              </a:lnSpc>
              <a:spcBef>
                <a:spcPts val="0"/>
              </a:spcBef>
              <a:spcAft>
                <a:spcPts val="0"/>
              </a:spcAft>
              <a:buSzPts val="4200"/>
              <a:buNone/>
              <a:defRPr sz="4200"/>
            </a:lvl8pPr>
            <a:lvl9pPr lvl="8" rtl="0" algn="l">
              <a:lnSpc>
                <a:spcPct val="100000"/>
              </a:lnSpc>
              <a:spcBef>
                <a:spcPts val="0"/>
              </a:spcBef>
              <a:spcAft>
                <a:spcPts val="0"/>
              </a:spcAft>
              <a:buSzPts val="4200"/>
              <a:buNone/>
              <a:defRPr sz="4200"/>
            </a:lvl9pPr>
          </a:lstStyle>
          <a:p/>
        </p:txBody>
      </p:sp>
      <p:sp>
        <p:nvSpPr>
          <p:cNvPr id="184" name="Google Shape;184;g129fbd6dc44_0_208"/>
          <p:cNvSpPr txBox="1"/>
          <p:nvPr>
            <p:ph idx="1" type="subTitle"/>
          </p:nvPr>
        </p:nvSpPr>
        <p:spPr>
          <a:xfrm>
            <a:off x="685800" y="898500"/>
            <a:ext cx="8001000" cy="5493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800"/>
              <a:buNone/>
              <a:defRPr sz="1800"/>
            </a:lvl2pPr>
            <a:lvl3pPr lvl="2" rtl="0" algn="l">
              <a:lnSpc>
                <a:spcPct val="100000"/>
              </a:lnSpc>
              <a:spcBef>
                <a:spcPts val="0"/>
              </a:spcBef>
              <a:spcAft>
                <a:spcPts val="0"/>
              </a:spcAft>
              <a:buSzPts val="1800"/>
              <a:buNone/>
              <a:defRPr sz="1800"/>
            </a:lvl3pPr>
            <a:lvl4pPr lvl="3" rtl="0" algn="l">
              <a:lnSpc>
                <a:spcPct val="100000"/>
              </a:lnSpc>
              <a:spcBef>
                <a:spcPts val="0"/>
              </a:spcBef>
              <a:spcAft>
                <a:spcPts val="0"/>
              </a:spcAft>
              <a:buSzPts val="1800"/>
              <a:buNone/>
              <a:defRPr sz="1800"/>
            </a:lvl4pPr>
            <a:lvl5pPr lvl="4" rtl="0" algn="l">
              <a:lnSpc>
                <a:spcPct val="100000"/>
              </a:lnSpc>
              <a:spcBef>
                <a:spcPts val="0"/>
              </a:spcBef>
              <a:spcAft>
                <a:spcPts val="0"/>
              </a:spcAft>
              <a:buSzPts val="1800"/>
              <a:buNone/>
              <a:defRPr sz="1800"/>
            </a:lvl5pPr>
            <a:lvl6pPr lvl="5" rtl="0" algn="l">
              <a:lnSpc>
                <a:spcPct val="100000"/>
              </a:lnSpc>
              <a:spcBef>
                <a:spcPts val="0"/>
              </a:spcBef>
              <a:spcAft>
                <a:spcPts val="0"/>
              </a:spcAft>
              <a:buSzPts val="1800"/>
              <a:buNone/>
              <a:defRPr sz="1800"/>
            </a:lvl6pPr>
            <a:lvl7pPr lvl="6" rtl="0" algn="l">
              <a:lnSpc>
                <a:spcPct val="100000"/>
              </a:lnSpc>
              <a:spcBef>
                <a:spcPts val="0"/>
              </a:spcBef>
              <a:spcAft>
                <a:spcPts val="0"/>
              </a:spcAft>
              <a:buSzPts val="1800"/>
              <a:buNone/>
              <a:defRPr sz="1800"/>
            </a:lvl7pPr>
            <a:lvl8pPr lvl="7" rtl="0" algn="l">
              <a:lnSpc>
                <a:spcPct val="100000"/>
              </a:lnSpc>
              <a:spcBef>
                <a:spcPts val="0"/>
              </a:spcBef>
              <a:spcAft>
                <a:spcPts val="0"/>
              </a:spcAft>
              <a:buSzPts val="1800"/>
              <a:buNone/>
              <a:defRPr sz="1800"/>
            </a:lvl8pPr>
            <a:lvl9pPr lvl="8" rtl="0" algn="l">
              <a:lnSpc>
                <a:spcPct val="100000"/>
              </a:lnSpc>
              <a:spcBef>
                <a:spcPts val="0"/>
              </a:spcBef>
              <a:spcAft>
                <a:spcPts val="0"/>
              </a:spcAft>
              <a:buSzPts val="1800"/>
              <a:buNone/>
              <a:defRPr sz="18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ge of Business">
  <p:cSld name="SECTION_TITLE_AND_DESCRIPTION_1_2">
    <p:spTree>
      <p:nvGrpSpPr>
        <p:cNvPr id="185" name="Shape 185"/>
        <p:cNvGrpSpPr/>
        <p:nvPr/>
      </p:nvGrpSpPr>
      <p:grpSpPr>
        <a:xfrm>
          <a:off x="0" y="0"/>
          <a:ext cx="0" cy="0"/>
          <a:chOff x="0" y="0"/>
          <a:chExt cx="0" cy="0"/>
        </a:xfrm>
      </p:grpSpPr>
      <p:sp>
        <p:nvSpPr>
          <p:cNvPr id="186" name="Google Shape;186;g129fbd6dc44_0_213"/>
          <p:cNvSpPr/>
          <p:nvPr/>
        </p:nvSpPr>
        <p:spPr>
          <a:xfrm>
            <a:off x="0" y="-125"/>
            <a:ext cx="3675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g129fbd6dc44_0_213"/>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b="1"/>
            </a:lvl1pPr>
            <a:lvl2pPr lvl="1" rtl="0" algn="l">
              <a:lnSpc>
                <a:spcPct val="100000"/>
              </a:lnSpc>
              <a:spcBef>
                <a:spcPts val="0"/>
              </a:spcBef>
              <a:spcAft>
                <a:spcPts val="0"/>
              </a:spcAft>
              <a:buSzPts val="4200"/>
              <a:buNone/>
              <a:defRPr sz="4200"/>
            </a:lvl2pPr>
            <a:lvl3pPr lvl="2" rtl="0" algn="l">
              <a:lnSpc>
                <a:spcPct val="100000"/>
              </a:lnSpc>
              <a:spcBef>
                <a:spcPts val="0"/>
              </a:spcBef>
              <a:spcAft>
                <a:spcPts val="0"/>
              </a:spcAft>
              <a:buSzPts val="4200"/>
              <a:buNone/>
              <a:defRPr sz="4200"/>
            </a:lvl3pPr>
            <a:lvl4pPr lvl="3" rtl="0" algn="l">
              <a:lnSpc>
                <a:spcPct val="100000"/>
              </a:lnSpc>
              <a:spcBef>
                <a:spcPts val="0"/>
              </a:spcBef>
              <a:spcAft>
                <a:spcPts val="0"/>
              </a:spcAft>
              <a:buSzPts val="4200"/>
              <a:buNone/>
              <a:defRPr sz="4200"/>
            </a:lvl4pPr>
            <a:lvl5pPr lvl="4" rtl="0" algn="l">
              <a:lnSpc>
                <a:spcPct val="100000"/>
              </a:lnSpc>
              <a:spcBef>
                <a:spcPts val="0"/>
              </a:spcBef>
              <a:spcAft>
                <a:spcPts val="0"/>
              </a:spcAft>
              <a:buSzPts val="4200"/>
              <a:buNone/>
              <a:defRPr sz="4200"/>
            </a:lvl5pPr>
            <a:lvl6pPr lvl="5" rtl="0" algn="l">
              <a:lnSpc>
                <a:spcPct val="100000"/>
              </a:lnSpc>
              <a:spcBef>
                <a:spcPts val="0"/>
              </a:spcBef>
              <a:spcAft>
                <a:spcPts val="0"/>
              </a:spcAft>
              <a:buSzPts val="4200"/>
              <a:buNone/>
              <a:defRPr sz="4200"/>
            </a:lvl6pPr>
            <a:lvl7pPr lvl="6" rtl="0" algn="l">
              <a:lnSpc>
                <a:spcPct val="100000"/>
              </a:lnSpc>
              <a:spcBef>
                <a:spcPts val="0"/>
              </a:spcBef>
              <a:spcAft>
                <a:spcPts val="0"/>
              </a:spcAft>
              <a:buSzPts val="4200"/>
              <a:buNone/>
              <a:defRPr sz="4200"/>
            </a:lvl7pPr>
            <a:lvl8pPr lvl="7" rtl="0" algn="l">
              <a:lnSpc>
                <a:spcPct val="100000"/>
              </a:lnSpc>
              <a:spcBef>
                <a:spcPts val="0"/>
              </a:spcBef>
              <a:spcAft>
                <a:spcPts val="0"/>
              </a:spcAft>
              <a:buSzPts val="4200"/>
              <a:buNone/>
              <a:defRPr sz="4200"/>
            </a:lvl8pPr>
            <a:lvl9pPr lvl="8" rtl="0" algn="l">
              <a:lnSpc>
                <a:spcPct val="100000"/>
              </a:lnSpc>
              <a:spcBef>
                <a:spcPts val="0"/>
              </a:spcBef>
              <a:spcAft>
                <a:spcPts val="0"/>
              </a:spcAft>
              <a:buSzPts val="4200"/>
              <a:buNone/>
              <a:defRPr sz="4200"/>
            </a:lvl9pPr>
          </a:lstStyle>
          <a:p/>
        </p:txBody>
      </p:sp>
      <p:sp>
        <p:nvSpPr>
          <p:cNvPr id="188" name="Google Shape;188;g129fbd6dc44_0_213"/>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1200"/>
              <a:buNone/>
              <a:defRPr sz="1200"/>
            </a:lvl1pPr>
            <a:lvl2pPr lvl="1" rtl="0" algn="l">
              <a:lnSpc>
                <a:spcPct val="100000"/>
              </a:lnSpc>
              <a:spcBef>
                <a:spcPts val="0"/>
              </a:spcBef>
              <a:spcAft>
                <a:spcPts val="0"/>
              </a:spcAft>
              <a:buSzPts val="1600"/>
              <a:buNone/>
              <a:defRPr sz="1600"/>
            </a:lvl2pPr>
            <a:lvl3pPr lvl="2" rtl="0" algn="l">
              <a:lnSpc>
                <a:spcPct val="100000"/>
              </a:lnSpc>
              <a:spcBef>
                <a:spcPts val="0"/>
              </a:spcBef>
              <a:spcAft>
                <a:spcPts val="0"/>
              </a:spcAft>
              <a:buSzPts val="1600"/>
              <a:buNone/>
              <a:defRPr sz="1600"/>
            </a:lvl3pPr>
            <a:lvl4pPr lvl="3" rtl="0" algn="l">
              <a:lnSpc>
                <a:spcPct val="100000"/>
              </a:lnSpc>
              <a:spcBef>
                <a:spcPts val="0"/>
              </a:spcBef>
              <a:spcAft>
                <a:spcPts val="0"/>
              </a:spcAft>
              <a:buSzPts val="1600"/>
              <a:buNone/>
              <a:defRPr sz="1600"/>
            </a:lvl4pPr>
            <a:lvl5pPr lvl="4" rtl="0" algn="l">
              <a:lnSpc>
                <a:spcPct val="100000"/>
              </a:lnSpc>
              <a:spcBef>
                <a:spcPts val="0"/>
              </a:spcBef>
              <a:spcAft>
                <a:spcPts val="0"/>
              </a:spcAft>
              <a:buSzPts val="1600"/>
              <a:buNone/>
              <a:defRPr sz="1600"/>
            </a:lvl5pPr>
            <a:lvl6pPr lvl="5" rtl="0" algn="l">
              <a:lnSpc>
                <a:spcPct val="100000"/>
              </a:lnSpc>
              <a:spcBef>
                <a:spcPts val="0"/>
              </a:spcBef>
              <a:spcAft>
                <a:spcPts val="0"/>
              </a:spcAft>
              <a:buSzPts val="1600"/>
              <a:buNone/>
              <a:defRPr sz="1600"/>
            </a:lvl6pPr>
            <a:lvl7pPr lvl="6" rtl="0" algn="l">
              <a:lnSpc>
                <a:spcPct val="100000"/>
              </a:lnSpc>
              <a:spcBef>
                <a:spcPts val="0"/>
              </a:spcBef>
              <a:spcAft>
                <a:spcPts val="0"/>
              </a:spcAft>
              <a:buSzPts val="1600"/>
              <a:buNone/>
              <a:defRPr sz="1600"/>
            </a:lvl7pPr>
            <a:lvl8pPr lvl="7" rtl="0" algn="l">
              <a:lnSpc>
                <a:spcPct val="100000"/>
              </a:lnSpc>
              <a:spcBef>
                <a:spcPts val="0"/>
              </a:spcBef>
              <a:spcAft>
                <a:spcPts val="0"/>
              </a:spcAft>
              <a:buSzPts val="1600"/>
              <a:buNone/>
              <a:defRPr sz="1600"/>
            </a:lvl8pPr>
            <a:lvl9pPr lvl="8" rtl="0" algn="l">
              <a:lnSpc>
                <a:spcPct val="100000"/>
              </a:lnSpc>
              <a:spcBef>
                <a:spcPts val="0"/>
              </a:spcBef>
              <a:spcAft>
                <a:spcPts val="0"/>
              </a:spcAft>
              <a:buSzPts val="1600"/>
              <a:buNone/>
              <a:defRPr sz="1600"/>
            </a:lvl9pPr>
          </a:lstStyle>
          <a:p/>
        </p:txBody>
      </p:sp>
      <p:pic>
        <p:nvPicPr>
          <p:cNvPr id="189" name="Google Shape;189;g129fbd6dc44_0_213"/>
          <p:cNvPicPr preferRelativeResize="0"/>
          <p:nvPr/>
        </p:nvPicPr>
        <p:blipFill rotWithShape="1">
          <a:blip r:embed="rId2">
            <a:alphaModFix/>
          </a:blip>
          <a:srcRect b="3540" l="0" r="0" t="3540"/>
          <a:stretch/>
        </p:blipFill>
        <p:spPr>
          <a:xfrm>
            <a:off x="8640075" y="0"/>
            <a:ext cx="367500" cy="5143499"/>
          </a:xfrm>
          <a:prstGeom prst="rect">
            <a:avLst/>
          </a:prstGeom>
          <a:noFill/>
          <a:ln>
            <a:noFill/>
          </a:ln>
        </p:spPr>
      </p:pic>
      <p:sp>
        <p:nvSpPr>
          <p:cNvPr id="190" name="Google Shape;190;g129fbd6dc44_0_213"/>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91" name="Google Shape;191;g129fbd6dc44_0_213"/>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92" name="Shape 192"/>
        <p:cNvGrpSpPr/>
        <p:nvPr/>
      </p:nvGrpSpPr>
      <p:grpSpPr>
        <a:xfrm>
          <a:off x="0" y="0"/>
          <a:ext cx="0" cy="0"/>
          <a:chOff x="0" y="0"/>
          <a:chExt cx="0" cy="0"/>
        </a:xfrm>
      </p:grpSpPr>
      <p:sp>
        <p:nvSpPr>
          <p:cNvPr id="193" name="Google Shape;193;g129fbd6dc44_0_220"/>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060"/>
            </a:srgbClr>
          </a:solidFill>
          <a:ln>
            <a:noFill/>
          </a:ln>
        </p:spPr>
      </p:sp>
      <p:sp>
        <p:nvSpPr>
          <p:cNvPr id="194" name="Google Shape;194;g129fbd6dc44_0_220"/>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195" name="Google Shape;195;g129fbd6dc44_0_220"/>
          <p:cNvSpPr txBox="1"/>
          <p:nvPr>
            <p:ph type="title"/>
          </p:nvPr>
        </p:nvSpPr>
        <p:spPr>
          <a:xfrm>
            <a:off x="841000" y="969700"/>
            <a:ext cx="4801500" cy="4095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96" name="Google Shape;196;g129fbd6dc44_0_220"/>
          <p:cNvSpPr txBox="1"/>
          <p:nvPr>
            <p:ph idx="1" type="body"/>
          </p:nvPr>
        </p:nvSpPr>
        <p:spPr>
          <a:xfrm>
            <a:off x="841001" y="1578025"/>
            <a:ext cx="2671800" cy="24333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197" name="Google Shape;197;g129fbd6dc44_0_220"/>
          <p:cNvSpPr txBox="1"/>
          <p:nvPr>
            <p:ph idx="2" type="body"/>
          </p:nvPr>
        </p:nvSpPr>
        <p:spPr>
          <a:xfrm>
            <a:off x="3673842" y="1578025"/>
            <a:ext cx="2671800" cy="24333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198" name="Google Shape;198;g129fbd6dc44_0_220"/>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24" name="Shape 24"/>
        <p:cNvGrpSpPr/>
        <p:nvPr/>
      </p:nvGrpSpPr>
      <p:grpSpPr>
        <a:xfrm>
          <a:off x="0" y="0"/>
          <a:ext cx="0" cy="0"/>
          <a:chOff x="0" y="0"/>
          <a:chExt cx="0" cy="0"/>
        </a:xfrm>
      </p:grpSpPr>
      <p:sp>
        <p:nvSpPr>
          <p:cNvPr id="25" name="Google Shape;25;p35"/>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058"/>
            </a:srgbClr>
          </a:solidFill>
          <a:ln>
            <a:noFill/>
          </a:ln>
        </p:spPr>
      </p:sp>
      <p:sp>
        <p:nvSpPr>
          <p:cNvPr id="26" name="Google Shape;26;p35"/>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27" name="Google Shape;27;p35"/>
          <p:cNvSpPr txBox="1"/>
          <p:nvPr>
            <p:ph type="title"/>
          </p:nvPr>
        </p:nvSpPr>
        <p:spPr>
          <a:xfrm>
            <a:off x="841000" y="969700"/>
            <a:ext cx="4801500" cy="409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 name="Google Shape;28;p35"/>
          <p:cNvSpPr txBox="1"/>
          <p:nvPr>
            <p:ph idx="1" type="body"/>
          </p:nvPr>
        </p:nvSpPr>
        <p:spPr>
          <a:xfrm>
            <a:off x="841000" y="1600975"/>
            <a:ext cx="2094900" cy="2410500"/>
          </a:xfrm>
          <a:prstGeom prst="rect">
            <a:avLst/>
          </a:prstGeom>
          <a:noFill/>
          <a:ln>
            <a:noFill/>
          </a:ln>
        </p:spPr>
        <p:txBody>
          <a:bodyPr anchorCtr="0" anchor="t" bIns="91425" lIns="91425" spcFirstLastPara="1" rIns="91425" wrap="square" tIns="91425">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1600"/>
              </a:spcBef>
              <a:spcAft>
                <a:spcPts val="0"/>
              </a:spcAft>
              <a:buSzPts val="1600"/>
              <a:buChar char="○"/>
              <a:defRPr sz="1600"/>
            </a:lvl2pPr>
            <a:lvl3pPr indent="-330200" lvl="2" marL="1371600" algn="l">
              <a:lnSpc>
                <a:spcPct val="115000"/>
              </a:lnSpc>
              <a:spcBef>
                <a:spcPts val="1600"/>
              </a:spcBef>
              <a:spcAft>
                <a:spcPts val="0"/>
              </a:spcAft>
              <a:buSzPts val="1600"/>
              <a:buChar char="■"/>
              <a:defRPr sz="1600"/>
            </a:lvl3pPr>
            <a:lvl4pPr indent="-330200" lvl="3" marL="1828800" algn="l">
              <a:lnSpc>
                <a:spcPct val="115000"/>
              </a:lnSpc>
              <a:spcBef>
                <a:spcPts val="1600"/>
              </a:spcBef>
              <a:spcAft>
                <a:spcPts val="0"/>
              </a:spcAft>
              <a:buSzPts val="1600"/>
              <a:buChar char="●"/>
              <a:defRPr sz="1600"/>
            </a:lvl4pPr>
            <a:lvl5pPr indent="-330200" lvl="4" marL="2286000" algn="l">
              <a:lnSpc>
                <a:spcPct val="115000"/>
              </a:lnSpc>
              <a:spcBef>
                <a:spcPts val="1600"/>
              </a:spcBef>
              <a:spcAft>
                <a:spcPts val="0"/>
              </a:spcAft>
              <a:buSzPts val="1600"/>
              <a:buChar char="○"/>
              <a:defRPr sz="1600"/>
            </a:lvl5pPr>
            <a:lvl6pPr indent="-330200" lvl="5" marL="2743200" algn="l">
              <a:lnSpc>
                <a:spcPct val="115000"/>
              </a:lnSpc>
              <a:spcBef>
                <a:spcPts val="1600"/>
              </a:spcBef>
              <a:spcAft>
                <a:spcPts val="0"/>
              </a:spcAft>
              <a:buSzPts val="1600"/>
              <a:buChar char="■"/>
              <a:defRPr sz="1600"/>
            </a:lvl6pPr>
            <a:lvl7pPr indent="-330200" lvl="6" marL="3200400" algn="l">
              <a:lnSpc>
                <a:spcPct val="115000"/>
              </a:lnSpc>
              <a:spcBef>
                <a:spcPts val="1600"/>
              </a:spcBef>
              <a:spcAft>
                <a:spcPts val="0"/>
              </a:spcAft>
              <a:buSzPts val="1600"/>
              <a:buChar char="●"/>
              <a:defRPr sz="1600"/>
            </a:lvl7pPr>
            <a:lvl8pPr indent="-330200" lvl="7" marL="3657600" algn="l">
              <a:lnSpc>
                <a:spcPct val="115000"/>
              </a:lnSpc>
              <a:spcBef>
                <a:spcPts val="1600"/>
              </a:spcBef>
              <a:spcAft>
                <a:spcPts val="0"/>
              </a:spcAft>
              <a:buSzPts val="1600"/>
              <a:buChar char="○"/>
              <a:defRPr sz="1600"/>
            </a:lvl8pPr>
            <a:lvl9pPr indent="-330200" lvl="8" marL="4114800" algn="l">
              <a:lnSpc>
                <a:spcPct val="115000"/>
              </a:lnSpc>
              <a:spcBef>
                <a:spcPts val="1600"/>
              </a:spcBef>
              <a:spcAft>
                <a:spcPts val="1600"/>
              </a:spcAft>
              <a:buSzPts val="1600"/>
              <a:buChar char="■"/>
              <a:defRPr sz="1600"/>
            </a:lvl9pPr>
          </a:lstStyle>
          <a:p/>
        </p:txBody>
      </p:sp>
      <p:sp>
        <p:nvSpPr>
          <p:cNvPr id="29" name="Google Shape;29;p35"/>
          <p:cNvSpPr txBox="1"/>
          <p:nvPr>
            <p:ph idx="2" type="body"/>
          </p:nvPr>
        </p:nvSpPr>
        <p:spPr>
          <a:xfrm>
            <a:off x="3043281" y="1600975"/>
            <a:ext cx="2094900" cy="2410500"/>
          </a:xfrm>
          <a:prstGeom prst="rect">
            <a:avLst/>
          </a:prstGeom>
          <a:noFill/>
          <a:ln>
            <a:noFill/>
          </a:ln>
        </p:spPr>
        <p:txBody>
          <a:bodyPr anchorCtr="0" anchor="t" bIns="91425" lIns="91425" spcFirstLastPara="1" rIns="91425" wrap="square" tIns="91425">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1600"/>
              </a:spcBef>
              <a:spcAft>
                <a:spcPts val="0"/>
              </a:spcAft>
              <a:buSzPts val="1600"/>
              <a:buChar char="○"/>
              <a:defRPr sz="1600"/>
            </a:lvl2pPr>
            <a:lvl3pPr indent="-330200" lvl="2" marL="1371600" algn="l">
              <a:lnSpc>
                <a:spcPct val="115000"/>
              </a:lnSpc>
              <a:spcBef>
                <a:spcPts val="1600"/>
              </a:spcBef>
              <a:spcAft>
                <a:spcPts val="0"/>
              </a:spcAft>
              <a:buSzPts val="1600"/>
              <a:buChar char="■"/>
              <a:defRPr sz="1600"/>
            </a:lvl3pPr>
            <a:lvl4pPr indent="-330200" lvl="3" marL="1828800" algn="l">
              <a:lnSpc>
                <a:spcPct val="115000"/>
              </a:lnSpc>
              <a:spcBef>
                <a:spcPts val="1600"/>
              </a:spcBef>
              <a:spcAft>
                <a:spcPts val="0"/>
              </a:spcAft>
              <a:buSzPts val="1600"/>
              <a:buChar char="●"/>
              <a:defRPr sz="1600"/>
            </a:lvl4pPr>
            <a:lvl5pPr indent="-330200" lvl="4" marL="2286000" algn="l">
              <a:lnSpc>
                <a:spcPct val="115000"/>
              </a:lnSpc>
              <a:spcBef>
                <a:spcPts val="1600"/>
              </a:spcBef>
              <a:spcAft>
                <a:spcPts val="0"/>
              </a:spcAft>
              <a:buSzPts val="1600"/>
              <a:buChar char="○"/>
              <a:defRPr sz="1600"/>
            </a:lvl5pPr>
            <a:lvl6pPr indent="-330200" lvl="5" marL="2743200" algn="l">
              <a:lnSpc>
                <a:spcPct val="115000"/>
              </a:lnSpc>
              <a:spcBef>
                <a:spcPts val="1600"/>
              </a:spcBef>
              <a:spcAft>
                <a:spcPts val="0"/>
              </a:spcAft>
              <a:buSzPts val="1600"/>
              <a:buChar char="■"/>
              <a:defRPr sz="1600"/>
            </a:lvl6pPr>
            <a:lvl7pPr indent="-330200" lvl="6" marL="3200400" algn="l">
              <a:lnSpc>
                <a:spcPct val="115000"/>
              </a:lnSpc>
              <a:spcBef>
                <a:spcPts val="1600"/>
              </a:spcBef>
              <a:spcAft>
                <a:spcPts val="0"/>
              </a:spcAft>
              <a:buSzPts val="1600"/>
              <a:buChar char="●"/>
              <a:defRPr sz="1600"/>
            </a:lvl7pPr>
            <a:lvl8pPr indent="-330200" lvl="7" marL="3657600" algn="l">
              <a:lnSpc>
                <a:spcPct val="115000"/>
              </a:lnSpc>
              <a:spcBef>
                <a:spcPts val="1600"/>
              </a:spcBef>
              <a:spcAft>
                <a:spcPts val="0"/>
              </a:spcAft>
              <a:buSzPts val="1600"/>
              <a:buChar char="○"/>
              <a:defRPr sz="1600"/>
            </a:lvl8pPr>
            <a:lvl9pPr indent="-330200" lvl="8" marL="4114800" algn="l">
              <a:lnSpc>
                <a:spcPct val="115000"/>
              </a:lnSpc>
              <a:spcBef>
                <a:spcPts val="1600"/>
              </a:spcBef>
              <a:spcAft>
                <a:spcPts val="1600"/>
              </a:spcAft>
              <a:buSzPts val="1600"/>
              <a:buChar char="■"/>
              <a:defRPr sz="1600"/>
            </a:lvl9pPr>
          </a:lstStyle>
          <a:p/>
        </p:txBody>
      </p:sp>
      <p:sp>
        <p:nvSpPr>
          <p:cNvPr id="30" name="Google Shape;30;p35"/>
          <p:cNvSpPr txBox="1"/>
          <p:nvPr>
            <p:ph idx="3" type="body"/>
          </p:nvPr>
        </p:nvSpPr>
        <p:spPr>
          <a:xfrm>
            <a:off x="5245562" y="1600975"/>
            <a:ext cx="2094900" cy="2410500"/>
          </a:xfrm>
          <a:prstGeom prst="rect">
            <a:avLst/>
          </a:prstGeom>
          <a:noFill/>
          <a:ln>
            <a:noFill/>
          </a:ln>
        </p:spPr>
        <p:txBody>
          <a:bodyPr anchorCtr="0" anchor="t" bIns="91425" lIns="91425" spcFirstLastPara="1" rIns="91425" wrap="square" tIns="91425">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1600"/>
              </a:spcBef>
              <a:spcAft>
                <a:spcPts val="0"/>
              </a:spcAft>
              <a:buSzPts val="1600"/>
              <a:buChar char="○"/>
              <a:defRPr sz="1600"/>
            </a:lvl2pPr>
            <a:lvl3pPr indent="-330200" lvl="2" marL="1371600" algn="l">
              <a:lnSpc>
                <a:spcPct val="115000"/>
              </a:lnSpc>
              <a:spcBef>
                <a:spcPts val="1600"/>
              </a:spcBef>
              <a:spcAft>
                <a:spcPts val="0"/>
              </a:spcAft>
              <a:buSzPts val="1600"/>
              <a:buChar char="■"/>
              <a:defRPr sz="1600"/>
            </a:lvl3pPr>
            <a:lvl4pPr indent="-330200" lvl="3" marL="1828800" algn="l">
              <a:lnSpc>
                <a:spcPct val="115000"/>
              </a:lnSpc>
              <a:spcBef>
                <a:spcPts val="1600"/>
              </a:spcBef>
              <a:spcAft>
                <a:spcPts val="0"/>
              </a:spcAft>
              <a:buSzPts val="1600"/>
              <a:buChar char="●"/>
              <a:defRPr sz="1600"/>
            </a:lvl4pPr>
            <a:lvl5pPr indent="-330200" lvl="4" marL="2286000" algn="l">
              <a:lnSpc>
                <a:spcPct val="115000"/>
              </a:lnSpc>
              <a:spcBef>
                <a:spcPts val="1600"/>
              </a:spcBef>
              <a:spcAft>
                <a:spcPts val="0"/>
              </a:spcAft>
              <a:buSzPts val="1600"/>
              <a:buChar char="○"/>
              <a:defRPr sz="1600"/>
            </a:lvl5pPr>
            <a:lvl6pPr indent="-330200" lvl="5" marL="2743200" algn="l">
              <a:lnSpc>
                <a:spcPct val="115000"/>
              </a:lnSpc>
              <a:spcBef>
                <a:spcPts val="1600"/>
              </a:spcBef>
              <a:spcAft>
                <a:spcPts val="0"/>
              </a:spcAft>
              <a:buSzPts val="1600"/>
              <a:buChar char="■"/>
              <a:defRPr sz="1600"/>
            </a:lvl6pPr>
            <a:lvl7pPr indent="-330200" lvl="6" marL="3200400" algn="l">
              <a:lnSpc>
                <a:spcPct val="115000"/>
              </a:lnSpc>
              <a:spcBef>
                <a:spcPts val="1600"/>
              </a:spcBef>
              <a:spcAft>
                <a:spcPts val="0"/>
              </a:spcAft>
              <a:buSzPts val="1600"/>
              <a:buChar char="●"/>
              <a:defRPr sz="1600"/>
            </a:lvl7pPr>
            <a:lvl8pPr indent="-330200" lvl="7" marL="3657600" algn="l">
              <a:lnSpc>
                <a:spcPct val="115000"/>
              </a:lnSpc>
              <a:spcBef>
                <a:spcPts val="1600"/>
              </a:spcBef>
              <a:spcAft>
                <a:spcPts val="0"/>
              </a:spcAft>
              <a:buSzPts val="1600"/>
              <a:buChar char="○"/>
              <a:defRPr sz="1600"/>
            </a:lvl8pPr>
            <a:lvl9pPr indent="-330200" lvl="8" marL="4114800" algn="l">
              <a:lnSpc>
                <a:spcPct val="115000"/>
              </a:lnSpc>
              <a:spcBef>
                <a:spcPts val="1600"/>
              </a:spcBef>
              <a:spcAft>
                <a:spcPts val="1600"/>
              </a:spcAft>
              <a:buSzPts val="1600"/>
              <a:buChar char="■"/>
              <a:defRPr sz="1600"/>
            </a:lvl9pPr>
          </a:lstStyle>
          <a:p/>
        </p:txBody>
      </p:sp>
      <p:sp>
        <p:nvSpPr>
          <p:cNvPr id="31" name="Google Shape;31;p35"/>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p:cSld name="BLANK_1_2">
    <p:spTree>
      <p:nvGrpSpPr>
        <p:cNvPr id="199" name="Shape 199"/>
        <p:cNvGrpSpPr/>
        <p:nvPr/>
      </p:nvGrpSpPr>
      <p:grpSpPr>
        <a:xfrm>
          <a:off x="0" y="0"/>
          <a:ext cx="0" cy="0"/>
          <a:chOff x="0" y="0"/>
          <a:chExt cx="0" cy="0"/>
        </a:xfrm>
      </p:grpSpPr>
      <p:sp>
        <p:nvSpPr>
          <p:cNvPr id="200" name="Google Shape;200;g129fbd6dc44_0_227"/>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1" name="Shape 201"/>
        <p:cNvGrpSpPr/>
        <p:nvPr/>
      </p:nvGrpSpPr>
      <p:grpSpPr>
        <a:xfrm>
          <a:off x="0" y="0"/>
          <a:ext cx="0" cy="0"/>
          <a:chOff x="0" y="0"/>
          <a:chExt cx="0" cy="0"/>
        </a:xfrm>
      </p:grpSpPr>
      <p:sp>
        <p:nvSpPr>
          <p:cNvPr id="202" name="Google Shape;202;g129fbd6dc44_0_229"/>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060"/>
            </a:srgbClr>
          </a:solidFill>
          <a:ln>
            <a:noFill/>
          </a:ln>
        </p:spPr>
      </p:sp>
      <p:sp>
        <p:nvSpPr>
          <p:cNvPr id="203" name="Google Shape;203;g129fbd6dc44_0_229"/>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204" name="Google Shape;204;g129fbd6dc44_0_229"/>
          <p:cNvSpPr txBox="1"/>
          <p:nvPr>
            <p:ph type="title"/>
          </p:nvPr>
        </p:nvSpPr>
        <p:spPr>
          <a:xfrm>
            <a:off x="841000" y="969700"/>
            <a:ext cx="4801500" cy="4095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05" name="Google Shape;205;g129fbd6dc44_0_229"/>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ig image">
  <p:cSld name="TITLE_1_2_1">
    <p:spTree>
      <p:nvGrpSpPr>
        <p:cNvPr id="32" name="Shape 32"/>
        <p:cNvGrpSpPr/>
        <p:nvPr/>
      </p:nvGrpSpPr>
      <p:grpSpPr>
        <a:xfrm>
          <a:off x="0" y="0"/>
          <a:ext cx="0" cy="0"/>
          <a:chOff x="0" y="0"/>
          <a:chExt cx="0" cy="0"/>
        </a:xfrm>
      </p:grpSpPr>
      <p:sp>
        <p:nvSpPr>
          <p:cNvPr id="33" name="Google Shape;33;p36"/>
          <p:cNvSpPr/>
          <p:nvPr/>
        </p:nvSpPr>
        <p:spPr>
          <a:xfrm>
            <a:off x="209250" y="-9675"/>
            <a:ext cx="3076750" cy="5167075"/>
          </a:xfrm>
          <a:custGeom>
            <a:rect b="b" l="l" r="r" t="t"/>
            <a:pathLst>
              <a:path extrusionOk="0" h="206683" w="123070">
                <a:moveTo>
                  <a:pt x="0" y="0"/>
                </a:moveTo>
                <a:lnTo>
                  <a:pt x="0" y="206683"/>
                </a:lnTo>
                <a:lnTo>
                  <a:pt x="123070" y="206545"/>
                </a:lnTo>
                <a:lnTo>
                  <a:pt x="67807" y="301"/>
                </a:lnTo>
                <a:close/>
              </a:path>
            </a:pathLst>
          </a:custGeom>
          <a:solidFill>
            <a:srgbClr val="000000">
              <a:alpha val="7058"/>
            </a:srgbClr>
          </a:solidFill>
          <a:ln>
            <a:noFill/>
          </a:ln>
        </p:spPr>
      </p:sp>
      <p:sp>
        <p:nvSpPr>
          <p:cNvPr id="34" name="Google Shape;34;p36"/>
          <p:cNvSpPr/>
          <p:nvPr/>
        </p:nvSpPr>
        <p:spPr>
          <a:xfrm>
            <a:off x="-19350" y="-9675"/>
            <a:ext cx="3076750" cy="5167075"/>
          </a:xfrm>
          <a:custGeom>
            <a:rect b="b" l="l" r="r" t="t"/>
            <a:pathLst>
              <a:path extrusionOk="0" h="206683" w="123070">
                <a:moveTo>
                  <a:pt x="0" y="0"/>
                </a:moveTo>
                <a:lnTo>
                  <a:pt x="0" y="206683"/>
                </a:lnTo>
                <a:lnTo>
                  <a:pt x="123070" y="206545"/>
                </a:lnTo>
                <a:lnTo>
                  <a:pt x="67807" y="301"/>
                </a:lnTo>
                <a:close/>
              </a:path>
            </a:pathLst>
          </a:custGeom>
          <a:solidFill>
            <a:srgbClr val="FFFFFF"/>
          </a:solidFill>
          <a:ln>
            <a:noFill/>
          </a:ln>
        </p:spPr>
      </p:sp>
      <p:sp>
        <p:nvSpPr>
          <p:cNvPr id="35" name="Google Shape;35;p36"/>
          <p:cNvSpPr txBox="1"/>
          <p:nvPr>
            <p:ph type="title"/>
          </p:nvPr>
        </p:nvSpPr>
        <p:spPr>
          <a:xfrm>
            <a:off x="609704" y="4116875"/>
            <a:ext cx="1609800" cy="48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6" name="Google Shape;36;p36"/>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p:cSld name="BLANK_1">
    <p:spTree>
      <p:nvGrpSpPr>
        <p:cNvPr id="37" name="Shape 37"/>
        <p:cNvGrpSpPr/>
        <p:nvPr/>
      </p:nvGrpSpPr>
      <p:grpSpPr>
        <a:xfrm>
          <a:off x="0" y="0"/>
          <a:ext cx="0" cy="0"/>
          <a:chOff x="0" y="0"/>
          <a:chExt cx="0" cy="0"/>
        </a:xfrm>
      </p:grpSpPr>
      <p:sp>
        <p:nvSpPr>
          <p:cNvPr id="38" name="Google Shape;38;p37"/>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9" name="Shape 39"/>
        <p:cNvGrpSpPr/>
        <p:nvPr/>
      </p:nvGrpSpPr>
      <p:grpSpPr>
        <a:xfrm>
          <a:off x="0" y="0"/>
          <a:ext cx="0" cy="0"/>
          <a:chOff x="0" y="0"/>
          <a:chExt cx="0" cy="0"/>
        </a:xfrm>
      </p:grpSpPr>
      <p:sp>
        <p:nvSpPr>
          <p:cNvPr id="40" name="Google Shape;40;p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1" name="Google Shape;41;p3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2" name="Google Shape;42;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3" name="Shape 43"/>
        <p:cNvGrpSpPr/>
        <p:nvPr/>
      </p:nvGrpSpPr>
      <p:grpSpPr>
        <a:xfrm>
          <a:off x="0" y="0"/>
          <a:ext cx="0" cy="0"/>
          <a:chOff x="0" y="0"/>
          <a:chExt cx="0" cy="0"/>
        </a:xfrm>
      </p:grpSpPr>
      <p:sp>
        <p:nvSpPr>
          <p:cNvPr id="44" name="Google Shape;44;p3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45" name="Google Shape;45;p3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6" name="Google Shape;46;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7" name="Shape 47"/>
        <p:cNvGrpSpPr/>
        <p:nvPr/>
      </p:nvGrpSpPr>
      <p:grpSpPr>
        <a:xfrm>
          <a:off x="0" y="0"/>
          <a:ext cx="0" cy="0"/>
          <a:chOff x="0" y="0"/>
          <a:chExt cx="0" cy="0"/>
        </a:xfrm>
      </p:grpSpPr>
      <p:sp>
        <p:nvSpPr>
          <p:cNvPr id="48" name="Google Shape;48;p4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49" name="Google Shape;49;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3.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0.xml"/><Relationship Id="rId11" Type="http://schemas.openxmlformats.org/officeDocument/2006/relationships/slideLayout" Target="../slideLayouts/slideLayout31.xml"/><Relationship Id="rId22" Type="http://schemas.openxmlformats.org/officeDocument/2006/relationships/theme" Target="../theme/theme1.xml"/><Relationship Id="rId10" Type="http://schemas.openxmlformats.org/officeDocument/2006/relationships/slideLayout" Target="../slideLayouts/slideLayout30.xml"/><Relationship Id="rId21" Type="http://schemas.openxmlformats.org/officeDocument/2006/relationships/slideLayout" Target="../slideLayouts/slideLayout41.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5" Type="http://schemas.openxmlformats.org/officeDocument/2006/relationships/slideLayout" Target="../slideLayouts/slideLayout35.xml"/><Relationship Id="rId14" Type="http://schemas.openxmlformats.org/officeDocument/2006/relationships/slideLayout" Target="../slideLayouts/slideLayout34.xml"/><Relationship Id="rId17" Type="http://schemas.openxmlformats.org/officeDocument/2006/relationships/slideLayout" Target="../slideLayouts/slideLayout37.xml"/><Relationship Id="rId16" Type="http://schemas.openxmlformats.org/officeDocument/2006/relationships/slideLayout" Target="../slideLayouts/slideLayout36.xml"/><Relationship Id="rId5" Type="http://schemas.openxmlformats.org/officeDocument/2006/relationships/slideLayout" Target="../slideLayouts/slideLayout25.xml"/><Relationship Id="rId19" Type="http://schemas.openxmlformats.org/officeDocument/2006/relationships/slideLayout" Target="../slideLayouts/slideLayout39.xml"/><Relationship Id="rId6" Type="http://schemas.openxmlformats.org/officeDocument/2006/relationships/slideLayout" Target="../slideLayouts/slideLayout26.xml"/><Relationship Id="rId18" Type="http://schemas.openxmlformats.org/officeDocument/2006/relationships/slideLayout" Target="../slideLayouts/slideLayout38.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133AA1"/>
        </a:solidFill>
      </p:bgPr>
    </p:bg>
    <p:spTree>
      <p:nvGrpSpPr>
        <p:cNvPr id="5" name="Shape 5"/>
        <p:cNvGrpSpPr/>
        <p:nvPr/>
      </p:nvGrpSpPr>
      <p:grpSpPr>
        <a:xfrm>
          <a:off x="0" y="0"/>
          <a:ext cx="0" cy="0"/>
          <a:chOff x="0" y="0"/>
          <a:chExt cx="0" cy="0"/>
        </a:xfrm>
      </p:grpSpPr>
      <p:sp>
        <p:nvSpPr>
          <p:cNvPr id="6" name="Google Shape;6;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6" name="Shape 96"/>
        <p:cNvGrpSpPr/>
        <p:nvPr/>
      </p:nvGrpSpPr>
      <p:grpSpPr>
        <a:xfrm>
          <a:off x="0" y="0"/>
          <a:ext cx="0" cy="0"/>
          <a:chOff x="0" y="0"/>
          <a:chExt cx="0" cy="0"/>
        </a:xfrm>
      </p:grpSpPr>
      <p:sp>
        <p:nvSpPr>
          <p:cNvPr id="97" name="Google Shape;97;g129fbd6dc44_0_1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Helvetica Neue"/>
              <a:buNone/>
              <a:defRPr b="1" i="0" sz="28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98" name="Google Shape;98;g129fbd6dc44_0_1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7500" lvl="0" marL="4572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1pPr>
            <a:lvl2pPr indent="-317500" lvl="1" marL="9144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2pPr>
            <a:lvl3pPr indent="-317500" lvl="2" marL="13716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3pPr>
            <a:lvl4pPr indent="-317500" lvl="3" marL="18288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4pPr>
            <a:lvl5pPr indent="-317500" lvl="4" marL="22860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5pPr>
            <a:lvl6pPr indent="-317500" lvl="5" marL="27432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6pPr>
            <a:lvl7pPr indent="-317500" lvl="6" marL="32004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7pPr>
            <a:lvl8pPr indent="-317500" lvl="7" marL="36576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8pPr>
            <a:lvl9pPr indent="-317500" lvl="8" marL="41148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9pPr>
          </a:lstStyle>
          <a:p/>
        </p:txBody>
      </p:sp>
      <p:sp>
        <p:nvSpPr>
          <p:cNvPr id="99" name="Google Shape;99;g129fbd6dc44_0_1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1.jp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0.png"/><Relationship Id="rId4" Type="http://schemas.openxmlformats.org/officeDocument/2006/relationships/image" Target="../media/image15.png"/><Relationship Id="rId5"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18.png"/><Relationship Id="rId5"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3.jp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hyperlink" Target="http://www.youtube.com/watch?v=LK1JilbC4pw" TargetMode="External"/><Relationship Id="rId5"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22.jp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7.png"/><Relationship Id="rId5" Type="http://schemas.openxmlformats.org/officeDocument/2006/relationships/image" Target="../media/image13.png"/><Relationship Id="rId6" Type="http://schemas.openxmlformats.org/officeDocument/2006/relationships/image" Target="../media/image8.png"/><Relationship Id="rId7"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9.png"/><Relationship Id="rId6"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
          <p:cNvSpPr txBox="1"/>
          <p:nvPr>
            <p:ph type="ctrTitle"/>
          </p:nvPr>
        </p:nvSpPr>
        <p:spPr>
          <a:xfrm>
            <a:off x="485725" y="1989950"/>
            <a:ext cx="3917100" cy="1756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sz="3000">
                <a:solidFill>
                  <a:srgbClr val="000000"/>
                </a:solidFill>
              </a:rPr>
              <a:t>MODULE 4:</a:t>
            </a:r>
            <a:endParaRPr sz="3000">
              <a:solidFill>
                <a:srgbClr val="000000"/>
              </a:solidFill>
            </a:endParaRPr>
          </a:p>
          <a:p>
            <a:pPr indent="0" lvl="0" marL="0" rtl="0" algn="l">
              <a:lnSpc>
                <a:spcPct val="100000"/>
              </a:lnSpc>
              <a:spcBef>
                <a:spcPts val="0"/>
              </a:spcBef>
              <a:spcAft>
                <a:spcPts val="0"/>
              </a:spcAft>
              <a:buSzPts val="3600"/>
              <a:buNone/>
            </a:pPr>
            <a:r>
              <a:rPr lang="en" sz="3000">
                <a:solidFill>
                  <a:srgbClr val="000000"/>
                </a:solidFill>
              </a:rPr>
              <a:t>How do I make </a:t>
            </a:r>
            <a:r>
              <a:rPr lang="en" sz="3000">
                <a:solidFill>
                  <a:srgbClr val="133AA1"/>
                </a:solidFill>
              </a:rPr>
              <a:t>money</a:t>
            </a:r>
            <a:r>
              <a:rPr lang="en" sz="3000">
                <a:solidFill>
                  <a:srgbClr val="000000"/>
                </a:solidFill>
              </a:rPr>
              <a:t>?</a:t>
            </a:r>
            <a:endParaRPr sz="3000">
              <a:solidFill>
                <a:srgbClr val="000000"/>
              </a:solidFill>
              <a:latin typeface="Arial"/>
              <a:ea typeface="Arial"/>
              <a:cs typeface="Arial"/>
              <a:sym typeface="Arial"/>
            </a:endParaRPr>
          </a:p>
        </p:txBody>
      </p:sp>
      <p:pic>
        <p:nvPicPr>
          <p:cNvPr id="211" name="Google Shape;211;p1"/>
          <p:cNvPicPr preferRelativeResize="0"/>
          <p:nvPr/>
        </p:nvPicPr>
        <p:blipFill rotWithShape="1">
          <a:blip r:embed="rId3">
            <a:alphaModFix/>
          </a:blip>
          <a:srcRect b="0" l="0" r="0" t="0"/>
          <a:stretch/>
        </p:blipFill>
        <p:spPr>
          <a:xfrm>
            <a:off x="6121421" y="1878092"/>
            <a:ext cx="2084400" cy="9379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2" name="Shape 292"/>
        <p:cNvGrpSpPr/>
        <p:nvPr/>
      </p:nvGrpSpPr>
      <p:grpSpPr>
        <a:xfrm>
          <a:off x="0" y="0"/>
          <a:ext cx="0" cy="0"/>
          <a:chOff x="0" y="0"/>
          <a:chExt cx="0" cy="0"/>
        </a:xfrm>
      </p:grpSpPr>
      <p:sp>
        <p:nvSpPr>
          <p:cNvPr id="293" name="Google Shape;293;p9"/>
          <p:cNvSpPr txBox="1"/>
          <p:nvPr>
            <p:ph type="ctrTitle"/>
          </p:nvPr>
        </p:nvSpPr>
        <p:spPr>
          <a:xfrm>
            <a:off x="648300" y="1354750"/>
            <a:ext cx="3522300" cy="298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lang="en" sz="7200">
                <a:solidFill>
                  <a:srgbClr val="133AA1"/>
                </a:solidFill>
                <a:latin typeface="Arial"/>
                <a:ea typeface="Arial"/>
                <a:cs typeface="Arial"/>
                <a:sym typeface="Arial"/>
              </a:rPr>
              <a:t>2.</a:t>
            </a:r>
            <a:endParaRPr sz="7200">
              <a:solidFill>
                <a:srgbClr val="133AA1"/>
              </a:solidFill>
              <a:latin typeface="Arial"/>
              <a:ea typeface="Arial"/>
              <a:cs typeface="Arial"/>
              <a:sym typeface="Arial"/>
            </a:endParaRPr>
          </a:p>
          <a:p>
            <a:pPr indent="0" lvl="0" marL="0" rtl="0" algn="l">
              <a:lnSpc>
                <a:spcPct val="100000"/>
              </a:lnSpc>
              <a:spcBef>
                <a:spcPts val="0"/>
              </a:spcBef>
              <a:spcAft>
                <a:spcPts val="0"/>
              </a:spcAft>
              <a:buSzPts val="3000"/>
              <a:buNone/>
            </a:pPr>
            <a:r>
              <a:rPr lang="en" sz="3600">
                <a:solidFill>
                  <a:srgbClr val="000000"/>
                </a:solidFill>
              </a:rPr>
              <a:t>Income</a:t>
            </a:r>
            <a:endParaRPr sz="3600">
              <a:solidFill>
                <a:srgbClr val="000000"/>
              </a:solidFill>
              <a:latin typeface="Arial"/>
              <a:ea typeface="Arial"/>
              <a:cs typeface="Arial"/>
              <a:sym typeface="Arial"/>
            </a:endParaRPr>
          </a:p>
        </p:txBody>
      </p:sp>
      <p:sp>
        <p:nvSpPr>
          <p:cNvPr id="294" name="Google Shape;294;p9"/>
          <p:cNvSpPr txBox="1"/>
          <p:nvPr>
            <p:ph idx="4294967295" type="sldNum"/>
          </p:nvPr>
        </p:nvSpPr>
        <p:spPr>
          <a:xfrm>
            <a:off x="8543227"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295" name="Google Shape;295;p9"/>
          <p:cNvPicPr preferRelativeResize="0"/>
          <p:nvPr/>
        </p:nvPicPr>
        <p:blipFill rotWithShape="1">
          <a:blip r:embed="rId4">
            <a:alphaModFix/>
          </a:blip>
          <a:srcRect b="0" l="0" r="0" t="0"/>
          <a:stretch/>
        </p:blipFill>
        <p:spPr>
          <a:xfrm>
            <a:off x="7440825" y="200550"/>
            <a:ext cx="1494250" cy="6724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0"/>
          <p:cNvSpPr txBox="1"/>
          <p:nvPr>
            <p:ph idx="1" type="body"/>
          </p:nvPr>
        </p:nvSpPr>
        <p:spPr>
          <a:xfrm>
            <a:off x="838250" y="1657350"/>
            <a:ext cx="5324100" cy="225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
                <a:solidFill>
                  <a:srgbClr val="000000"/>
                </a:solidFill>
                <a:latin typeface="Arial"/>
                <a:ea typeface="Arial"/>
                <a:cs typeface="Arial"/>
                <a:sym typeface="Arial"/>
              </a:rPr>
              <a:t>If you don’t understand the </a:t>
            </a:r>
            <a:r>
              <a:rPr b="1" lang="en">
                <a:solidFill>
                  <a:srgbClr val="133AA1"/>
                </a:solidFill>
                <a:latin typeface="Arial"/>
                <a:ea typeface="Arial"/>
                <a:cs typeface="Arial"/>
                <a:sym typeface="Arial"/>
              </a:rPr>
              <a:t>details </a:t>
            </a:r>
            <a:r>
              <a:rPr lang="en">
                <a:solidFill>
                  <a:schemeClr val="dk1"/>
                </a:solidFill>
                <a:latin typeface="Arial"/>
                <a:ea typeface="Arial"/>
                <a:cs typeface="Arial"/>
                <a:sym typeface="Arial"/>
              </a:rPr>
              <a:t>of your business, you are going to fail.”</a:t>
            </a:r>
            <a:endParaRPr>
              <a:solidFill>
                <a:schemeClr val="dk1"/>
              </a:solidFill>
              <a:latin typeface="Arial"/>
              <a:ea typeface="Arial"/>
              <a:cs typeface="Arial"/>
              <a:sym typeface="Arial"/>
            </a:endParaRPr>
          </a:p>
          <a:p>
            <a:pPr indent="0" lvl="0" marL="0" rtl="0" algn="r">
              <a:lnSpc>
                <a:spcPct val="100000"/>
              </a:lnSpc>
              <a:spcBef>
                <a:spcPts val="1600"/>
              </a:spcBef>
              <a:spcAft>
                <a:spcPts val="0"/>
              </a:spcAft>
              <a:buSzPts val="2400"/>
              <a:buNone/>
            </a:pPr>
            <a:r>
              <a:rPr lang="en" sz="1400">
                <a:solidFill>
                  <a:schemeClr val="dk1"/>
                </a:solidFill>
                <a:latin typeface="Arial"/>
                <a:ea typeface="Arial"/>
                <a:cs typeface="Arial"/>
                <a:sym typeface="Arial"/>
              </a:rPr>
              <a:t>Jeff Bezos</a:t>
            </a:r>
            <a:endParaRPr sz="1400">
              <a:solidFill>
                <a:schemeClr val="dk1"/>
              </a:solidFill>
              <a:latin typeface="Arial"/>
              <a:ea typeface="Arial"/>
              <a:cs typeface="Arial"/>
              <a:sym typeface="Arial"/>
            </a:endParaRPr>
          </a:p>
          <a:p>
            <a:pPr indent="0" lvl="0" marL="0" rtl="0" algn="l">
              <a:lnSpc>
                <a:spcPct val="100000"/>
              </a:lnSpc>
              <a:spcBef>
                <a:spcPts val="1600"/>
              </a:spcBef>
              <a:spcAft>
                <a:spcPts val="0"/>
              </a:spcAft>
              <a:buSzPts val="2400"/>
              <a:buNone/>
            </a:pPr>
            <a:r>
              <a:t/>
            </a:r>
            <a:endParaRPr>
              <a:solidFill>
                <a:srgbClr val="000000"/>
              </a:solidFill>
              <a:latin typeface="Arial"/>
              <a:ea typeface="Arial"/>
              <a:cs typeface="Arial"/>
              <a:sym typeface="Arial"/>
            </a:endParaRPr>
          </a:p>
          <a:p>
            <a:pPr indent="0" lvl="0" marL="0" rtl="0" algn="l">
              <a:lnSpc>
                <a:spcPct val="100000"/>
              </a:lnSpc>
              <a:spcBef>
                <a:spcPts val="1600"/>
              </a:spcBef>
              <a:spcAft>
                <a:spcPts val="1600"/>
              </a:spcAft>
              <a:buSzPts val="2400"/>
              <a:buNone/>
            </a:pPr>
            <a:r>
              <a:rPr lang="en">
                <a:solidFill>
                  <a:srgbClr val="000000"/>
                </a:solidFill>
                <a:latin typeface="Arial"/>
                <a:ea typeface="Arial"/>
                <a:cs typeface="Arial"/>
                <a:sym typeface="Arial"/>
              </a:rPr>
              <a:t> </a:t>
            </a:r>
            <a:endParaRPr sz="1200">
              <a:solidFill>
                <a:srgbClr val="000000"/>
              </a:solidFill>
              <a:latin typeface="Arial"/>
              <a:ea typeface="Arial"/>
              <a:cs typeface="Arial"/>
              <a:sym typeface="Arial"/>
            </a:endParaRPr>
          </a:p>
        </p:txBody>
      </p:sp>
      <p:sp>
        <p:nvSpPr>
          <p:cNvPr id="301" name="Google Shape;301;p10"/>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302" name="Google Shape;302;p10"/>
          <p:cNvPicPr preferRelativeResize="0"/>
          <p:nvPr/>
        </p:nvPicPr>
        <p:blipFill rotWithShape="1">
          <a:blip r:embed="rId3">
            <a:alphaModFix/>
          </a:blip>
          <a:srcRect b="0" l="0" r="0" t="0"/>
          <a:stretch/>
        </p:blipFill>
        <p:spPr>
          <a:xfrm>
            <a:off x="7440825" y="200550"/>
            <a:ext cx="1494250" cy="6724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1"/>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08" name="Google Shape;308;p11"/>
          <p:cNvSpPr txBox="1"/>
          <p:nvPr>
            <p:ph type="title"/>
          </p:nvPr>
        </p:nvSpPr>
        <p:spPr>
          <a:xfrm>
            <a:off x="841000" y="712625"/>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rPr>
              <a:t>Income</a:t>
            </a:r>
            <a:endParaRPr sz="3000">
              <a:solidFill>
                <a:srgbClr val="000000"/>
              </a:solidFill>
              <a:latin typeface="Arial"/>
              <a:ea typeface="Arial"/>
              <a:cs typeface="Arial"/>
              <a:sym typeface="Arial"/>
            </a:endParaRPr>
          </a:p>
        </p:txBody>
      </p:sp>
      <p:sp>
        <p:nvSpPr>
          <p:cNvPr id="309" name="Google Shape;309;p11"/>
          <p:cNvSpPr txBox="1"/>
          <p:nvPr>
            <p:ph idx="1" type="body"/>
          </p:nvPr>
        </p:nvSpPr>
        <p:spPr>
          <a:xfrm>
            <a:off x="841000" y="1355100"/>
            <a:ext cx="6441900" cy="192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None/>
            </a:pPr>
            <a:r>
              <a:rPr b="1" lang="en" sz="1800">
                <a:solidFill>
                  <a:srgbClr val="CD1E18"/>
                </a:solidFill>
              </a:rPr>
              <a:t>Now that you have a better idea about business models, how are you going to generate income?  </a:t>
            </a:r>
            <a:endParaRPr sz="1400"/>
          </a:p>
          <a:p>
            <a:pPr indent="0" lvl="0" marL="0" rtl="0" algn="l">
              <a:lnSpc>
                <a:spcPct val="115000"/>
              </a:lnSpc>
              <a:spcBef>
                <a:spcPts val="1600"/>
              </a:spcBef>
              <a:spcAft>
                <a:spcPts val="0"/>
              </a:spcAft>
              <a:buSzPts val="1600"/>
              <a:buNone/>
            </a:pPr>
            <a:r>
              <a:rPr lang="en" sz="1800"/>
              <a:t>Income is any money that is paid to you for sale of products, services, rent or even interest on money you’ve saved. </a:t>
            </a:r>
            <a:endParaRPr sz="1800"/>
          </a:p>
          <a:p>
            <a:pPr indent="0" lvl="0" marL="0" rtl="0" algn="l">
              <a:lnSpc>
                <a:spcPct val="115000"/>
              </a:lnSpc>
              <a:spcBef>
                <a:spcPts val="1600"/>
              </a:spcBef>
              <a:spcAft>
                <a:spcPts val="0"/>
              </a:spcAft>
              <a:buSzPts val="1600"/>
              <a:buNone/>
            </a:pPr>
            <a:r>
              <a:t/>
            </a:r>
            <a:endParaRPr sz="1800"/>
          </a:p>
          <a:p>
            <a:pPr indent="0" lvl="0" marL="0" rtl="0" algn="l">
              <a:lnSpc>
                <a:spcPct val="115000"/>
              </a:lnSpc>
              <a:spcBef>
                <a:spcPts val="1600"/>
              </a:spcBef>
              <a:spcAft>
                <a:spcPts val="0"/>
              </a:spcAft>
              <a:buSzPts val="1600"/>
              <a:buNone/>
            </a:pPr>
            <a:r>
              <a:t/>
            </a:r>
            <a:endParaRPr b="1" sz="1800">
              <a:solidFill>
                <a:srgbClr val="CD1E18"/>
              </a:solidFill>
            </a:endParaRPr>
          </a:p>
          <a:p>
            <a:pPr indent="0" lvl="0" marL="0" rtl="0" algn="l">
              <a:lnSpc>
                <a:spcPct val="115000"/>
              </a:lnSpc>
              <a:spcBef>
                <a:spcPts val="1600"/>
              </a:spcBef>
              <a:spcAft>
                <a:spcPts val="0"/>
              </a:spcAft>
              <a:buSzPts val="1600"/>
              <a:buNone/>
            </a:pPr>
            <a:r>
              <a:t/>
            </a:r>
            <a:endParaRPr b="1" sz="1800">
              <a:solidFill>
                <a:srgbClr val="CD1E18"/>
              </a:solidFill>
            </a:endParaRPr>
          </a:p>
          <a:p>
            <a:pPr indent="0" lvl="0" marL="0" rtl="0" algn="l">
              <a:lnSpc>
                <a:spcPct val="115000"/>
              </a:lnSpc>
              <a:spcBef>
                <a:spcPts val="1600"/>
              </a:spcBef>
              <a:spcAft>
                <a:spcPts val="1600"/>
              </a:spcAft>
              <a:buSzPts val="1600"/>
              <a:buNone/>
            </a:pPr>
            <a:r>
              <a:t/>
            </a:r>
            <a:endParaRPr sz="1200"/>
          </a:p>
        </p:txBody>
      </p:sp>
      <p:pic>
        <p:nvPicPr>
          <p:cNvPr id="310" name="Google Shape;310;p11"/>
          <p:cNvPicPr preferRelativeResize="0"/>
          <p:nvPr/>
        </p:nvPicPr>
        <p:blipFill rotWithShape="1">
          <a:blip r:embed="rId3">
            <a:alphaModFix/>
          </a:blip>
          <a:srcRect b="0" l="0" r="0" t="0"/>
          <a:stretch/>
        </p:blipFill>
        <p:spPr>
          <a:xfrm>
            <a:off x="7440825" y="200550"/>
            <a:ext cx="1494250" cy="6724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2"/>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16" name="Google Shape;316;p12"/>
          <p:cNvSpPr txBox="1"/>
          <p:nvPr>
            <p:ph type="title"/>
          </p:nvPr>
        </p:nvSpPr>
        <p:spPr>
          <a:xfrm>
            <a:off x="841000" y="712625"/>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rPr>
              <a:t>Let’s revisit our example….</a:t>
            </a:r>
            <a:endParaRPr sz="3000">
              <a:solidFill>
                <a:srgbClr val="000000"/>
              </a:solidFill>
            </a:endParaRPr>
          </a:p>
          <a:p>
            <a:pPr indent="0" lvl="0" marL="0" rtl="0" algn="l">
              <a:lnSpc>
                <a:spcPct val="100000"/>
              </a:lnSpc>
              <a:spcBef>
                <a:spcPts val="0"/>
              </a:spcBef>
              <a:spcAft>
                <a:spcPts val="0"/>
              </a:spcAft>
              <a:buSzPts val="2800"/>
              <a:buNone/>
            </a:pPr>
            <a:r>
              <a:t/>
            </a:r>
            <a:endParaRPr sz="3000">
              <a:solidFill>
                <a:srgbClr val="000000"/>
              </a:solidFill>
            </a:endParaRPr>
          </a:p>
          <a:p>
            <a:pPr indent="0" lvl="0" marL="0" rtl="0" algn="l">
              <a:lnSpc>
                <a:spcPct val="100000"/>
              </a:lnSpc>
              <a:spcBef>
                <a:spcPts val="0"/>
              </a:spcBef>
              <a:spcAft>
                <a:spcPts val="0"/>
              </a:spcAft>
              <a:buSzPts val="2800"/>
              <a:buNone/>
            </a:pPr>
            <a:r>
              <a:t/>
            </a:r>
            <a:endParaRPr sz="3000">
              <a:solidFill>
                <a:srgbClr val="000000"/>
              </a:solidFill>
            </a:endParaRPr>
          </a:p>
        </p:txBody>
      </p:sp>
      <p:sp>
        <p:nvSpPr>
          <p:cNvPr id="317" name="Google Shape;317;p12"/>
          <p:cNvSpPr txBox="1"/>
          <p:nvPr>
            <p:ph idx="1" type="body"/>
          </p:nvPr>
        </p:nvSpPr>
        <p:spPr>
          <a:xfrm>
            <a:off x="841000" y="1416400"/>
            <a:ext cx="5867700" cy="70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None/>
            </a:pPr>
            <a:r>
              <a:rPr lang="en" sz="1400">
                <a:solidFill>
                  <a:srgbClr val="CD1E18"/>
                </a:solidFill>
              </a:rPr>
              <a:t>ABC Tutors provides an affordable, locally available tutoring service for high school learners, delivered by university students. </a:t>
            </a:r>
            <a:endParaRPr sz="1400">
              <a:solidFill>
                <a:srgbClr val="CD1E18"/>
              </a:solidFill>
            </a:endParaRPr>
          </a:p>
          <a:p>
            <a:pPr indent="0" lvl="0" marL="0" rtl="0" algn="l">
              <a:lnSpc>
                <a:spcPct val="115000"/>
              </a:lnSpc>
              <a:spcBef>
                <a:spcPts val="1600"/>
              </a:spcBef>
              <a:spcAft>
                <a:spcPts val="0"/>
              </a:spcAft>
              <a:buSzPts val="1600"/>
              <a:buNone/>
            </a:pPr>
            <a:r>
              <a:t/>
            </a:r>
            <a:endParaRPr sz="1400">
              <a:solidFill>
                <a:srgbClr val="CD1E18"/>
              </a:solidFill>
            </a:endParaRPr>
          </a:p>
          <a:p>
            <a:pPr indent="0" lvl="0" marL="0" rtl="0" algn="l">
              <a:lnSpc>
                <a:spcPct val="115000"/>
              </a:lnSpc>
              <a:spcBef>
                <a:spcPts val="1600"/>
              </a:spcBef>
              <a:spcAft>
                <a:spcPts val="0"/>
              </a:spcAft>
              <a:buSzPts val="1600"/>
              <a:buNone/>
            </a:pPr>
            <a:r>
              <a:t/>
            </a:r>
            <a:endParaRPr sz="1800">
              <a:solidFill>
                <a:srgbClr val="9E9E9E"/>
              </a:solidFill>
            </a:endParaRPr>
          </a:p>
          <a:p>
            <a:pPr indent="0" lvl="0" marL="0" rtl="0" algn="l">
              <a:lnSpc>
                <a:spcPct val="115000"/>
              </a:lnSpc>
              <a:spcBef>
                <a:spcPts val="1600"/>
              </a:spcBef>
              <a:spcAft>
                <a:spcPts val="0"/>
              </a:spcAft>
              <a:buSzPts val="1600"/>
              <a:buNone/>
            </a:pPr>
            <a:r>
              <a:t/>
            </a:r>
            <a:endParaRPr sz="1800">
              <a:solidFill>
                <a:srgbClr val="9E9E9E"/>
              </a:solidFill>
            </a:endParaRPr>
          </a:p>
          <a:p>
            <a:pPr indent="0" lvl="0" marL="0" rtl="0" algn="l">
              <a:lnSpc>
                <a:spcPct val="115000"/>
              </a:lnSpc>
              <a:spcBef>
                <a:spcPts val="1600"/>
              </a:spcBef>
              <a:spcAft>
                <a:spcPts val="0"/>
              </a:spcAft>
              <a:buSzPts val="1600"/>
              <a:buNone/>
            </a:pPr>
            <a:r>
              <a:t/>
            </a:r>
            <a:endParaRPr sz="1800">
              <a:solidFill>
                <a:srgbClr val="9E9E9E"/>
              </a:solidFill>
            </a:endParaRPr>
          </a:p>
          <a:p>
            <a:pPr indent="0" lvl="0" marL="0" rtl="0" algn="l">
              <a:lnSpc>
                <a:spcPct val="115000"/>
              </a:lnSpc>
              <a:spcBef>
                <a:spcPts val="1600"/>
              </a:spcBef>
              <a:spcAft>
                <a:spcPts val="0"/>
              </a:spcAft>
              <a:buSzPts val="1600"/>
              <a:buNone/>
            </a:pPr>
            <a:r>
              <a:t/>
            </a:r>
            <a:endParaRPr sz="1800">
              <a:solidFill>
                <a:srgbClr val="9E9E9E"/>
              </a:solidFill>
            </a:endParaRPr>
          </a:p>
          <a:p>
            <a:pPr indent="0" lvl="0" marL="0" rtl="0" algn="l">
              <a:lnSpc>
                <a:spcPct val="115000"/>
              </a:lnSpc>
              <a:spcBef>
                <a:spcPts val="1600"/>
              </a:spcBef>
              <a:spcAft>
                <a:spcPts val="1600"/>
              </a:spcAft>
              <a:buSzPts val="1600"/>
              <a:buNone/>
            </a:pPr>
            <a:r>
              <a:t/>
            </a:r>
            <a:endParaRPr sz="1800">
              <a:solidFill>
                <a:srgbClr val="9E9E9E"/>
              </a:solidFill>
            </a:endParaRPr>
          </a:p>
        </p:txBody>
      </p:sp>
      <p:pic>
        <p:nvPicPr>
          <p:cNvPr id="318" name="Google Shape;318;p12"/>
          <p:cNvPicPr preferRelativeResize="0"/>
          <p:nvPr/>
        </p:nvPicPr>
        <p:blipFill rotWithShape="1">
          <a:blip r:embed="rId3">
            <a:alphaModFix/>
          </a:blip>
          <a:srcRect b="0" l="0" r="0" t="0"/>
          <a:stretch/>
        </p:blipFill>
        <p:spPr>
          <a:xfrm>
            <a:off x="949050" y="3377850"/>
            <a:ext cx="832875" cy="832875"/>
          </a:xfrm>
          <a:prstGeom prst="rect">
            <a:avLst/>
          </a:prstGeom>
          <a:noFill/>
          <a:ln>
            <a:noFill/>
          </a:ln>
        </p:spPr>
      </p:pic>
      <p:pic>
        <p:nvPicPr>
          <p:cNvPr id="319" name="Google Shape;319;p12"/>
          <p:cNvPicPr preferRelativeResize="0"/>
          <p:nvPr/>
        </p:nvPicPr>
        <p:blipFill rotWithShape="1">
          <a:blip r:embed="rId4">
            <a:alphaModFix/>
          </a:blip>
          <a:srcRect b="0" l="0" r="0" t="0"/>
          <a:stretch/>
        </p:blipFill>
        <p:spPr>
          <a:xfrm>
            <a:off x="949050" y="2269475"/>
            <a:ext cx="832875" cy="832875"/>
          </a:xfrm>
          <a:prstGeom prst="rect">
            <a:avLst/>
          </a:prstGeom>
          <a:noFill/>
          <a:ln>
            <a:noFill/>
          </a:ln>
        </p:spPr>
      </p:pic>
      <p:sp>
        <p:nvSpPr>
          <p:cNvPr id="320" name="Google Shape;320;p12"/>
          <p:cNvSpPr/>
          <p:nvPr/>
        </p:nvSpPr>
        <p:spPr>
          <a:xfrm>
            <a:off x="1368350" y="2529275"/>
            <a:ext cx="225000" cy="216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12"/>
          <p:cNvSpPr txBox="1"/>
          <p:nvPr/>
        </p:nvSpPr>
        <p:spPr>
          <a:xfrm>
            <a:off x="1294700" y="2443625"/>
            <a:ext cx="372300" cy="235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highlight>
                  <a:srgbClr val="FFFFFF"/>
                </a:highlight>
                <a:latin typeface="Arial"/>
                <a:ea typeface="Arial"/>
                <a:cs typeface="Arial"/>
                <a:sym typeface="Arial"/>
              </a:rPr>
              <a:t>R</a:t>
            </a:r>
            <a:endParaRPr b="1" i="0" sz="1400" u="none" cap="none" strike="noStrike">
              <a:solidFill>
                <a:srgbClr val="000000"/>
              </a:solidFill>
              <a:highlight>
                <a:srgbClr val="FFFFFF"/>
              </a:highlight>
              <a:latin typeface="Arial"/>
              <a:ea typeface="Arial"/>
              <a:cs typeface="Arial"/>
              <a:sym typeface="Arial"/>
            </a:endParaRPr>
          </a:p>
        </p:txBody>
      </p:sp>
      <p:sp>
        <p:nvSpPr>
          <p:cNvPr id="322" name="Google Shape;322;p12"/>
          <p:cNvSpPr txBox="1"/>
          <p:nvPr/>
        </p:nvSpPr>
        <p:spPr>
          <a:xfrm>
            <a:off x="1974475" y="2393500"/>
            <a:ext cx="4043700" cy="64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Pupils can pay cash on the day for R20 per lesson.</a:t>
            </a:r>
            <a:endParaRPr b="0" i="0" sz="1400" u="none" cap="none" strike="noStrike">
              <a:solidFill>
                <a:srgbClr val="000000"/>
              </a:solidFill>
              <a:latin typeface="Arial"/>
              <a:ea typeface="Arial"/>
              <a:cs typeface="Arial"/>
              <a:sym typeface="Arial"/>
            </a:endParaRPr>
          </a:p>
        </p:txBody>
      </p:sp>
      <p:sp>
        <p:nvSpPr>
          <p:cNvPr id="323" name="Google Shape;323;p12"/>
          <p:cNvSpPr txBox="1"/>
          <p:nvPr/>
        </p:nvSpPr>
        <p:spPr>
          <a:xfrm>
            <a:off x="1974475" y="3469525"/>
            <a:ext cx="4043700" cy="64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Parents can prepay for 6 lessons for R100 which gives them one lesson free. </a:t>
            </a:r>
            <a:endParaRPr b="0" i="0" sz="1400" u="none" cap="none" strike="noStrike">
              <a:solidFill>
                <a:srgbClr val="000000"/>
              </a:solidFill>
              <a:latin typeface="Arial"/>
              <a:ea typeface="Arial"/>
              <a:cs typeface="Arial"/>
              <a:sym typeface="Arial"/>
            </a:endParaRPr>
          </a:p>
        </p:txBody>
      </p:sp>
      <p:pic>
        <p:nvPicPr>
          <p:cNvPr id="324" name="Google Shape;324;p12"/>
          <p:cNvPicPr preferRelativeResize="0"/>
          <p:nvPr/>
        </p:nvPicPr>
        <p:blipFill rotWithShape="1">
          <a:blip r:embed="rId5">
            <a:alphaModFix/>
          </a:blip>
          <a:srcRect b="0" l="0" r="0" t="0"/>
          <a:stretch/>
        </p:blipFill>
        <p:spPr>
          <a:xfrm>
            <a:off x="7440825" y="200550"/>
            <a:ext cx="1494250" cy="6724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13"/>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30" name="Google Shape;330;p13"/>
          <p:cNvSpPr txBox="1"/>
          <p:nvPr>
            <p:ph type="title"/>
          </p:nvPr>
        </p:nvSpPr>
        <p:spPr>
          <a:xfrm>
            <a:off x="841000" y="712625"/>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rPr>
              <a:t>Cost of sales</a:t>
            </a:r>
            <a:endParaRPr sz="3000">
              <a:solidFill>
                <a:srgbClr val="000000"/>
              </a:solidFill>
              <a:latin typeface="Arial"/>
              <a:ea typeface="Arial"/>
              <a:cs typeface="Arial"/>
              <a:sym typeface="Arial"/>
            </a:endParaRPr>
          </a:p>
        </p:txBody>
      </p:sp>
      <p:sp>
        <p:nvSpPr>
          <p:cNvPr id="331" name="Google Shape;331;p13"/>
          <p:cNvSpPr txBox="1"/>
          <p:nvPr>
            <p:ph idx="1" type="body"/>
          </p:nvPr>
        </p:nvSpPr>
        <p:spPr>
          <a:xfrm>
            <a:off x="841000" y="1355100"/>
            <a:ext cx="6441900" cy="192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None/>
            </a:pPr>
            <a:r>
              <a:rPr lang="en" sz="1400">
                <a:solidFill>
                  <a:srgbClr val="000000"/>
                </a:solidFill>
              </a:rPr>
              <a:t>When you think about income you also need to think about what it costs to deliver your product or service to your customer, before you have any income left to pay yourself! </a:t>
            </a:r>
            <a:endParaRPr sz="1400">
              <a:solidFill>
                <a:srgbClr val="000000"/>
              </a:solidFill>
            </a:endParaRPr>
          </a:p>
          <a:p>
            <a:pPr indent="0" lvl="0" marL="0" rtl="0" algn="l">
              <a:lnSpc>
                <a:spcPct val="115000"/>
              </a:lnSpc>
              <a:spcBef>
                <a:spcPts val="1600"/>
              </a:spcBef>
              <a:spcAft>
                <a:spcPts val="0"/>
              </a:spcAft>
              <a:buSzPts val="1600"/>
              <a:buNone/>
            </a:pPr>
            <a:r>
              <a:rPr lang="en" sz="1400">
                <a:solidFill>
                  <a:srgbClr val="000000"/>
                </a:solidFill>
              </a:rPr>
              <a:t>This cost, which is directly associated with each product or solution sold is called your </a:t>
            </a:r>
            <a:r>
              <a:rPr b="1" lang="en" sz="1400">
                <a:solidFill>
                  <a:srgbClr val="133AA1"/>
                </a:solidFill>
              </a:rPr>
              <a:t>cost of sales.</a:t>
            </a:r>
            <a:endParaRPr b="1" sz="1400">
              <a:solidFill>
                <a:srgbClr val="133AA1"/>
              </a:solidFill>
            </a:endParaRPr>
          </a:p>
          <a:p>
            <a:pPr indent="0" lvl="0" marL="0" rtl="0" algn="l">
              <a:lnSpc>
                <a:spcPct val="115000"/>
              </a:lnSpc>
              <a:spcBef>
                <a:spcPts val="1600"/>
              </a:spcBef>
              <a:spcAft>
                <a:spcPts val="0"/>
              </a:spcAft>
              <a:buSzPts val="1600"/>
              <a:buNone/>
            </a:pPr>
            <a:r>
              <a:t/>
            </a:r>
            <a:endParaRPr b="1" sz="1400">
              <a:solidFill>
                <a:srgbClr val="133AA1"/>
              </a:solidFill>
            </a:endParaRPr>
          </a:p>
          <a:p>
            <a:pPr indent="0" lvl="0" marL="0" rtl="0" algn="l">
              <a:lnSpc>
                <a:spcPct val="115000"/>
              </a:lnSpc>
              <a:spcBef>
                <a:spcPts val="1600"/>
              </a:spcBef>
              <a:spcAft>
                <a:spcPts val="0"/>
              </a:spcAft>
              <a:buSzPts val="1600"/>
              <a:buNone/>
            </a:pPr>
            <a:r>
              <a:rPr b="1" lang="en" sz="1400">
                <a:solidFill>
                  <a:srgbClr val="133AA1"/>
                </a:solidFill>
              </a:rPr>
              <a:t>Sales (or Income) - Cost of Sales = Gross Profit!</a:t>
            </a:r>
            <a:endParaRPr b="1" sz="1400">
              <a:solidFill>
                <a:srgbClr val="133AA1"/>
              </a:solidFill>
            </a:endParaRPr>
          </a:p>
          <a:p>
            <a:pPr indent="0" lvl="0" marL="0" rtl="0" algn="l">
              <a:lnSpc>
                <a:spcPct val="115000"/>
              </a:lnSpc>
              <a:spcBef>
                <a:spcPts val="1600"/>
              </a:spcBef>
              <a:spcAft>
                <a:spcPts val="0"/>
              </a:spcAft>
              <a:buSzPts val="1600"/>
              <a:buNone/>
            </a:pPr>
            <a:r>
              <a:rPr b="1" lang="en" sz="1400">
                <a:solidFill>
                  <a:srgbClr val="133AA1"/>
                </a:solidFill>
              </a:rPr>
              <a:t>Gross Profit is what's left for you to cover the costs of your business (your </a:t>
            </a:r>
            <a:r>
              <a:rPr b="1" lang="en" sz="1400" u="sng">
                <a:solidFill>
                  <a:srgbClr val="133AA1"/>
                </a:solidFill>
              </a:rPr>
              <a:t>overheads</a:t>
            </a:r>
            <a:r>
              <a:rPr b="1" lang="en" sz="1400">
                <a:solidFill>
                  <a:srgbClr val="133AA1"/>
                </a:solidFill>
              </a:rPr>
              <a:t>). </a:t>
            </a:r>
            <a:endParaRPr b="1" sz="1400">
              <a:solidFill>
                <a:srgbClr val="133AA1"/>
              </a:solidFill>
            </a:endParaRPr>
          </a:p>
          <a:p>
            <a:pPr indent="0" lvl="0" marL="0" rtl="0" algn="l">
              <a:lnSpc>
                <a:spcPct val="115000"/>
              </a:lnSpc>
              <a:spcBef>
                <a:spcPts val="1600"/>
              </a:spcBef>
              <a:spcAft>
                <a:spcPts val="0"/>
              </a:spcAft>
              <a:buSzPts val="1600"/>
              <a:buNone/>
            </a:pPr>
            <a:r>
              <a:t/>
            </a:r>
            <a:endParaRPr sz="1400">
              <a:solidFill>
                <a:srgbClr val="000000"/>
              </a:solidFill>
            </a:endParaRPr>
          </a:p>
          <a:p>
            <a:pPr indent="0" lvl="0" marL="0" rtl="0" algn="l">
              <a:lnSpc>
                <a:spcPct val="115000"/>
              </a:lnSpc>
              <a:spcBef>
                <a:spcPts val="1600"/>
              </a:spcBef>
              <a:spcAft>
                <a:spcPts val="0"/>
              </a:spcAft>
              <a:buSzPts val="1600"/>
              <a:buNone/>
            </a:pPr>
            <a:r>
              <a:t/>
            </a:r>
            <a:endParaRPr sz="1400">
              <a:solidFill>
                <a:srgbClr val="000000"/>
              </a:solidFill>
            </a:endParaRPr>
          </a:p>
          <a:p>
            <a:pPr indent="0" lvl="0" marL="0" rtl="0" algn="l">
              <a:lnSpc>
                <a:spcPct val="115000"/>
              </a:lnSpc>
              <a:spcBef>
                <a:spcPts val="1600"/>
              </a:spcBef>
              <a:spcAft>
                <a:spcPts val="0"/>
              </a:spcAft>
              <a:buSzPts val="1600"/>
              <a:buNone/>
            </a:pPr>
            <a:r>
              <a:t/>
            </a:r>
            <a:endParaRPr b="1" sz="1800">
              <a:solidFill>
                <a:srgbClr val="CD1E18"/>
              </a:solidFill>
            </a:endParaRPr>
          </a:p>
          <a:p>
            <a:pPr indent="0" lvl="0" marL="0" rtl="0" algn="l">
              <a:lnSpc>
                <a:spcPct val="115000"/>
              </a:lnSpc>
              <a:spcBef>
                <a:spcPts val="1600"/>
              </a:spcBef>
              <a:spcAft>
                <a:spcPts val="0"/>
              </a:spcAft>
              <a:buSzPts val="1600"/>
              <a:buNone/>
            </a:pPr>
            <a:r>
              <a:t/>
            </a:r>
            <a:endParaRPr b="1" sz="1800">
              <a:solidFill>
                <a:srgbClr val="CD1E18"/>
              </a:solidFill>
            </a:endParaRPr>
          </a:p>
          <a:p>
            <a:pPr indent="0" lvl="0" marL="0" rtl="0" algn="l">
              <a:lnSpc>
                <a:spcPct val="115000"/>
              </a:lnSpc>
              <a:spcBef>
                <a:spcPts val="1600"/>
              </a:spcBef>
              <a:spcAft>
                <a:spcPts val="1600"/>
              </a:spcAft>
              <a:buSzPts val="1600"/>
              <a:buNone/>
            </a:pPr>
            <a:r>
              <a:t/>
            </a:r>
            <a:endParaRPr sz="1200"/>
          </a:p>
        </p:txBody>
      </p:sp>
      <p:pic>
        <p:nvPicPr>
          <p:cNvPr id="332" name="Google Shape;332;p13"/>
          <p:cNvPicPr preferRelativeResize="0"/>
          <p:nvPr/>
        </p:nvPicPr>
        <p:blipFill rotWithShape="1">
          <a:blip r:embed="rId3">
            <a:alphaModFix/>
          </a:blip>
          <a:srcRect b="0" l="0" r="0" t="0"/>
          <a:stretch/>
        </p:blipFill>
        <p:spPr>
          <a:xfrm>
            <a:off x="7440825" y="200550"/>
            <a:ext cx="1494250" cy="6724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14"/>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38" name="Google Shape;338;p14"/>
          <p:cNvSpPr txBox="1"/>
          <p:nvPr>
            <p:ph type="title"/>
          </p:nvPr>
        </p:nvSpPr>
        <p:spPr>
          <a:xfrm>
            <a:off x="841000" y="712625"/>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rPr>
              <a:t>Cost of Sales</a:t>
            </a:r>
            <a:endParaRPr sz="3000">
              <a:solidFill>
                <a:srgbClr val="000000"/>
              </a:solidFill>
              <a:latin typeface="Arial"/>
              <a:ea typeface="Arial"/>
              <a:cs typeface="Arial"/>
              <a:sym typeface="Arial"/>
            </a:endParaRPr>
          </a:p>
        </p:txBody>
      </p:sp>
      <p:sp>
        <p:nvSpPr>
          <p:cNvPr id="339" name="Google Shape;339;p14"/>
          <p:cNvSpPr txBox="1"/>
          <p:nvPr>
            <p:ph idx="1" type="body"/>
          </p:nvPr>
        </p:nvSpPr>
        <p:spPr>
          <a:xfrm>
            <a:off x="841000" y="1355100"/>
            <a:ext cx="6441900" cy="192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None/>
            </a:pPr>
            <a:r>
              <a:t/>
            </a:r>
            <a:endParaRPr b="1" sz="1800">
              <a:solidFill>
                <a:srgbClr val="CD1E18"/>
              </a:solidFill>
            </a:endParaRPr>
          </a:p>
          <a:p>
            <a:pPr indent="0" lvl="0" marL="0" rtl="0" algn="l">
              <a:lnSpc>
                <a:spcPct val="115000"/>
              </a:lnSpc>
              <a:spcBef>
                <a:spcPts val="1600"/>
              </a:spcBef>
              <a:spcAft>
                <a:spcPts val="0"/>
              </a:spcAft>
              <a:buSzPts val="1600"/>
              <a:buNone/>
            </a:pPr>
            <a:r>
              <a:t/>
            </a:r>
            <a:endParaRPr b="1" sz="1800">
              <a:solidFill>
                <a:srgbClr val="CD1E18"/>
              </a:solidFill>
            </a:endParaRPr>
          </a:p>
          <a:p>
            <a:pPr indent="0" lvl="0" marL="0" rtl="0" algn="l">
              <a:lnSpc>
                <a:spcPct val="115000"/>
              </a:lnSpc>
              <a:spcBef>
                <a:spcPts val="1600"/>
              </a:spcBef>
              <a:spcAft>
                <a:spcPts val="1600"/>
              </a:spcAft>
              <a:buSzPts val="1600"/>
              <a:buNone/>
            </a:pPr>
            <a:r>
              <a:t/>
            </a:r>
            <a:endParaRPr sz="1200"/>
          </a:p>
        </p:txBody>
      </p:sp>
      <p:pic>
        <p:nvPicPr>
          <p:cNvPr id="340" name="Google Shape;340;p14"/>
          <p:cNvPicPr preferRelativeResize="0"/>
          <p:nvPr/>
        </p:nvPicPr>
        <p:blipFill rotWithShape="1">
          <a:blip r:embed="rId3">
            <a:alphaModFix/>
          </a:blip>
          <a:srcRect b="0" l="0" r="0" t="0"/>
          <a:stretch/>
        </p:blipFill>
        <p:spPr>
          <a:xfrm>
            <a:off x="7440825" y="200550"/>
            <a:ext cx="1494250" cy="672426"/>
          </a:xfrm>
          <a:prstGeom prst="rect">
            <a:avLst/>
          </a:prstGeom>
          <a:noFill/>
          <a:ln>
            <a:noFill/>
          </a:ln>
        </p:spPr>
      </p:pic>
      <p:sp>
        <p:nvSpPr>
          <p:cNvPr id="341" name="Google Shape;341;p14"/>
          <p:cNvSpPr txBox="1"/>
          <p:nvPr/>
        </p:nvSpPr>
        <p:spPr>
          <a:xfrm>
            <a:off x="841000" y="1454725"/>
            <a:ext cx="6493500" cy="300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400"/>
              <a:buFont typeface="Arial"/>
              <a:buNone/>
            </a:pPr>
            <a:r>
              <a:rPr b="0" i="0" lang="en" sz="1400" u="none" cap="none" strike="noStrike">
                <a:solidFill>
                  <a:srgbClr val="CD1E18"/>
                </a:solidFill>
                <a:latin typeface="Arial"/>
                <a:ea typeface="Arial"/>
                <a:cs typeface="Arial"/>
                <a:sym typeface="Arial"/>
              </a:rPr>
              <a:t>ABC Tutors uses university students to tutor groups of school learners. </a:t>
            </a:r>
            <a:br>
              <a:rPr b="0" i="0" lang="en" sz="1400" u="none" cap="none" strike="noStrike">
                <a:solidFill>
                  <a:srgbClr val="CD1E18"/>
                </a:solidFill>
                <a:latin typeface="Arial"/>
                <a:ea typeface="Arial"/>
                <a:cs typeface="Arial"/>
                <a:sym typeface="Arial"/>
              </a:rPr>
            </a:br>
            <a:r>
              <a:rPr b="0" i="0" lang="en" sz="1400" u="none" cap="none" strike="noStrike">
                <a:solidFill>
                  <a:srgbClr val="CD1E18"/>
                </a:solidFill>
                <a:latin typeface="Arial"/>
                <a:ea typeface="Arial"/>
                <a:cs typeface="Arial"/>
                <a:sym typeface="Arial"/>
              </a:rPr>
              <a:t>The amount that ABC Tutors pays their student tutors is a </a:t>
            </a:r>
            <a:r>
              <a:rPr b="1" i="0" lang="en" sz="1400" u="none" cap="none" strike="noStrike">
                <a:solidFill>
                  <a:srgbClr val="CD1E18"/>
                </a:solidFill>
                <a:latin typeface="Arial"/>
                <a:ea typeface="Arial"/>
                <a:cs typeface="Arial"/>
                <a:sym typeface="Arial"/>
              </a:rPr>
              <a:t>cost of sales</a:t>
            </a:r>
            <a:r>
              <a:rPr b="0" i="0" lang="en" sz="1400" u="none" cap="none" strike="noStrike">
                <a:solidFill>
                  <a:srgbClr val="CD1E18"/>
                </a:solidFill>
                <a:latin typeface="Arial"/>
                <a:ea typeface="Arial"/>
                <a:cs typeface="Arial"/>
                <a:sym typeface="Arial"/>
              </a:rPr>
              <a:t> </a:t>
            </a:r>
            <a:br>
              <a:rPr b="0" i="0" lang="en" sz="1400" u="none" cap="none" strike="noStrike">
                <a:solidFill>
                  <a:srgbClr val="CD1E18"/>
                </a:solidFill>
                <a:latin typeface="Arial"/>
                <a:ea typeface="Arial"/>
                <a:cs typeface="Arial"/>
                <a:sym typeface="Arial"/>
              </a:rPr>
            </a:br>
            <a:r>
              <a:rPr b="0" i="0" lang="en" sz="1400" u="none" cap="none" strike="noStrike">
                <a:solidFill>
                  <a:srgbClr val="CD1E18"/>
                </a:solidFill>
                <a:latin typeface="Arial"/>
                <a:ea typeface="Arial"/>
                <a:cs typeface="Arial"/>
                <a:sym typeface="Arial"/>
              </a:rPr>
              <a:t>for the business. </a:t>
            </a:r>
            <a:endParaRPr b="0" i="0" sz="1400" u="none" cap="none" strike="noStrike">
              <a:solidFill>
                <a:srgbClr val="CD1E18"/>
              </a:solidFill>
              <a:latin typeface="Arial"/>
              <a:ea typeface="Arial"/>
              <a:cs typeface="Arial"/>
              <a:sym typeface="Arial"/>
            </a:endParaRPr>
          </a:p>
        </p:txBody>
      </p:sp>
      <p:pic>
        <p:nvPicPr>
          <p:cNvPr id="342" name="Google Shape;342;p14"/>
          <p:cNvPicPr preferRelativeResize="0"/>
          <p:nvPr/>
        </p:nvPicPr>
        <p:blipFill rotWithShape="1">
          <a:blip r:embed="rId4">
            <a:alphaModFix/>
          </a:blip>
          <a:srcRect b="0" l="0" r="0" t="0"/>
          <a:stretch/>
        </p:blipFill>
        <p:spPr>
          <a:xfrm>
            <a:off x="1589650" y="2803900"/>
            <a:ext cx="891725" cy="891725"/>
          </a:xfrm>
          <a:prstGeom prst="rect">
            <a:avLst/>
          </a:prstGeom>
          <a:noFill/>
          <a:ln>
            <a:noFill/>
          </a:ln>
        </p:spPr>
      </p:pic>
      <p:pic>
        <p:nvPicPr>
          <p:cNvPr id="343" name="Google Shape;343;p14"/>
          <p:cNvPicPr preferRelativeResize="0"/>
          <p:nvPr/>
        </p:nvPicPr>
        <p:blipFill rotWithShape="1">
          <a:blip r:embed="rId4">
            <a:alphaModFix/>
          </a:blip>
          <a:srcRect b="0" l="0" r="0" t="0"/>
          <a:stretch/>
        </p:blipFill>
        <p:spPr>
          <a:xfrm>
            <a:off x="841000" y="2803900"/>
            <a:ext cx="891725" cy="891725"/>
          </a:xfrm>
          <a:prstGeom prst="rect">
            <a:avLst/>
          </a:prstGeom>
          <a:noFill/>
          <a:ln>
            <a:noFill/>
          </a:ln>
        </p:spPr>
      </p:pic>
      <p:pic>
        <p:nvPicPr>
          <p:cNvPr id="344" name="Google Shape;344;p14"/>
          <p:cNvPicPr preferRelativeResize="0"/>
          <p:nvPr/>
        </p:nvPicPr>
        <p:blipFill rotWithShape="1">
          <a:blip r:embed="rId4">
            <a:alphaModFix/>
          </a:blip>
          <a:srcRect b="0" l="0" r="0" t="0"/>
          <a:stretch/>
        </p:blipFill>
        <p:spPr>
          <a:xfrm>
            <a:off x="2341425" y="2803888"/>
            <a:ext cx="891725" cy="891725"/>
          </a:xfrm>
          <a:prstGeom prst="rect">
            <a:avLst/>
          </a:prstGeom>
          <a:noFill/>
          <a:ln>
            <a:noFill/>
          </a:ln>
        </p:spPr>
      </p:pic>
      <p:pic>
        <p:nvPicPr>
          <p:cNvPr id="345" name="Google Shape;345;p14"/>
          <p:cNvPicPr preferRelativeResize="0"/>
          <p:nvPr/>
        </p:nvPicPr>
        <p:blipFill rotWithShape="1">
          <a:blip r:embed="rId5">
            <a:alphaModFix/>
          </a:blip>
          <a:srcRect b="0" l="0" r="0" t="0"/>
          <a:stretch/>
        </p:blipFill>
        <p:spPr>
          <a:xfrm>
            <a:off x="3975625" y="2719675"/>
            <a:ext cx="975950" cy="975950"/>
          </a:xfrm>
          <a:prstGeom prst="rect">
            <a:avLst/>
          </a:prstGeom>
          <a:noFill/>
          <a:ln>
            <a:noFill/>
          </a:ln>
        </p:spPr>
      </p:pic>
      <p:sp>
        <p:nvSpPr>
          <p:cNvPr id="346" name="Google Shape;346;p14"/>
          <p:cNvSpPr txBox="1"/>
          <p:nvPr/>
        </p:nvSpPr>
        <p:spPr>
          <a:xfrm>
            <a:off x="884275" y="3923375"/>
            <a:ext cx="2225400" cy="485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R20 x 6 = R120 per group</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CD1E18"/>
                </a:solidFill>
                <a:latin typeface="Arial"/>
                <a:ea typeface="Arial"/>
                <a:cs typeface="Arial"/>
                <a:sym typeface="Arial"/>
              </a:rPr>
              <a:t>INCOME</a:t>
            </a:r>
            <a:endParaRPr b="1" i="0" sz="1400" u="none" cap="none" strike="noStrike">
              <a:solidFill>
                <a:srgbClr val="CD1E18"/>
              </a:solidFill>
              <a:latin typeface="Arial"/>
              <a:ea typeface="Arial"/>
              <a:cs typeface="Arial"/>
              <a:sym typeface="Arial"/>
            </a:endParaRPr>
          </a:p>
        </p:txBody>
      </p:sp>
      <p:sp>
        <p:nvSpPr>
          <p:cNvPr id="347" name="Google Shape;347;p14"/>
          <p:cNvSpPr txBox="1"/>
          <p:nvPr/>
        </p:nvSpPr>
        <p:spPr>
          <a:xfrm>
            <a:off x="3350900" y="4006525"/>
            <a:ext cx="2225400" cy="485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Less R50 per hour tutoring fee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CD1E18"/>
                </a:solidFill>
                <a:latin typeface="Arial"/>
                <a:ea typeface="Arial"/>
                <a:cs typeface="Arial"/>
                <a:sym typeface="Arial"/>
              </a:rPr>
              <a:t>COST OF SALES</a:t>
            </a:r>
            <a:endParaRPr b="1" i="0" sz="1400" u="none" cap="none" strike="noStrike">
              <a:solidFill>
                <a:srgbClr val="CD1E18"/>
              </a:solidFill>
              <a:latin typeface="Arial"/>
              <a:ea typeface="Arial"/>
              <a:cs typeface="Arial"/>
              <a:sym typeface="Arial"/>
            </a:endParaRPr>
          </a:p>
        </p:txBody>
      </p:sp>
      <p:sp>
        <p:nvSpPr>
          <p:cNvPr id="348" name="Google Shape;348;p14"/>
          <p:cNvSpPr txBox="1"/>
          <p:nvPr/>
        </p:nvSpPr>
        <p:spPr>
          <a:xfrm>
            <a:off x="6165100" y="3006925"/>
            <a:ext cx="1430100" cy="975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R70 per group </a:t>
            </a:r>
            <a:r>
              <a:rPr b="1" i="0" lang="en" sz="1400" u="none" cap="none" strike="noStrike">
                <a:solidFill>
                  <a:srgbClr val="CD1E18"/>
                </a:solidFill>
                <a:latin typeface="Arial"/>
                <a:ea typeface="Arial"/>
                <a:cs typeface="Arial"/>
                <a:sym typeface="Arial"/>
              </a:rPr>
              <a:t>GROSS PROFIT</a:t>
            </a:r>
            <a:endParaRPr b="1" i="0" sz="1400" u="none" cap="none" strike="noStrike">
              <a:solidFill>
                <a:srgbClr val="CD1E18"/>
              </a:solidFill>
              <a:latin typeface="Arial"/>
              <a:ea typeface="Arial"/>
              <a:cs typeface="Arial"/>
              <a:sym typeface="Arial"/>
            </a:endParaRPr>
          </a:p>
        </p:txBody>
      </p:sp>
      <p:sp>
        <p:nvSpPr>
          <p:cNvPr id="349" name="Google Shape;349;p14"/>
          <p:cNvSpPr txBox="1"/>
          <p:nvPr/>
        </p:nvSpPr>
        <p:spPr>
          <a:xfrm>
            <a:off x="3463850" y="3031500"/>
            <a:ext cx="415500" cy="31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000000"/>
                </a:solidFill>
                <a:latin typeface="Arial"/>
                <a:ea typeface="Arial"/>
                <a:cs typeface="Arial"/>
                <a:sym typeface="Arial"/>
              </a:rPr>
              <a:t>-</a:t>
            </a:r>
            <a:endParaRPr b="1" i="0" sz="3000" u="none" cap="none" strike="noStrike">
              <a:solidFill>
                <a:srgbClr val="000000"/>
              </a:solidFill>
              <a:latin typeface="Arial"/>
              <a:ea typeface="Arial"/>
              <a:cs typeface="Arial"/>
              <a:sym typeface="Arial"/>
            </a:endParaRPr>
          </a:p>
        </p:txBody>
      </p:sp>
      <p:sp>
        <p:nvSpPr>
          <p:cNvPr id="350" name="Google Shape;350;p14"/>
          <p:cNvSpPr txBox="1"/>
          <p:nvPr/>
        </p:nvSpPr>
        <p:spPr>
          <a:xfrm>
            <a:off x="5495275" y="3093913"/>
            <a:ext cx="415500" cy="31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000000"/>
                </a:solidFill>
                <a:latin typeface="Arial"/>
                <a:ea typeface="Arial"/>
                <a:cs typeface="Arial"/>
                <a:sym typeface="Arial"/>
              </a:rPr>
              <a:t>=</a:t>
            </a:r>
            <a:endParaRPr b="1" i="0" sz="30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15"/>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56" name="Google Shape;356;p15"/>
          <p:cNvSpPr txBox="1"/>
          <p:nvPr>
            <p:ph type="title"/>
          </p:nvPr>
        </p:nvSpPr>
        <p:spPr>
          <a:xfrm>
            <a:off x="841000" y="738600"/>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rPr>
              <a:t>Monthly income</a:t>
            </a:r>
            <a:endParaRPr sz="3000">
              <a:solidFill>
                <a:srgbClr val="000000"/>
              </a:solidFill>
              <a:latin typeface="Arial"/>
              <a:ea typeface="Arial"/>
              <a:cs typeface="Arial"/>
              <a:sym typeface="Arial"/>
            </a:endParaRPr>
          </a:p>
        </p:txBody>
      </p:sp>
      <p:sp>
        <p:nvSpPr>
          <p:cNvPr id="357" name="Google Shape;357;p15"/>
          <p:cNvSpPr txBox="1"/>
          <p:nvPr>
            <p:ph idx="1" type="body"/>
          </p:nvPr>
        </p:nvSpPr>
        <p:spPr>
          <a:xfrm>
            <a:off x="841000" y="1355100"/>
            <a:ext cx="6441900" cy="129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None/>
            </a:pPr>
            <a:r>
              <a:t/>
            </a:r>
            <a:endParaRPr b="1" sz="1800">
              <a:solidFill>
                <a:srgbClr val="CD1E18"/>
              </a:solidFill>
            </a:endParaRPr>
          </a:p>
          <a:p>
            <a:pPr indent="0" lvl="0" marL="0" rtl="0" algn="l">
              <a:lnSpc>
                <a:spcPct val="115000"/>
              </a:lnSpc>
              <a:spcBef>
                <a:spcPts val="1600"/>
              </a:spcBef>
              <a:spcAft>
                <a:spcPts val="0"/>
              </a:spcAft>
              <a:buSzPts val="1600"/>
              <a:buNone/>
            </a:pPr>
            <a:r>
              <a:t/>
            </a:r>
            <a:endParaRPr b="1" sz="1800">
              <a:solidFill>
                <a:srgbClr val="CD1E18"/>
              </a:solidFill>
            </a:endParaRPr>
          </a:p>
          <a:p>
            <a:pPr indent="0" lvl="0" marL="0" rtl="0" algn="l">
              <a:lnSpc>
                <a:spcPct val="115000"/>
              </a:lnSpc>
              <a:spcBef>
                <a:spcPts val="1600"/>
              </a:spcBef>
              <a:spcAft>
                <a:spcPts val="1600"/>
              </a:spcAft>
              <a:buSzPts val="1600"/>
              <a:buNone/>
            </a:pPr>
            <a:r>
              <a:t/>
            </a:r>
            <a:endParaRPr sz="1200"/>
          </a:p>
        </p:txBody>
      </p:sp>
      <p:pic>
        <p:nvPicPr>
          <p:cNvPr id="358" name="Google Shape;358;p15"/>
          <p:cNvPicPr preferRelativeResize="0"/>
          <p:nvPr/>
        </p:nvPicPr>
        <p:blipFill rotWithShape="1">
          <a:blip r:embed="rId3">
            <a:alphaModFix/>
          </a:blip>
          <a:srcRect b="0" l="0" r="0" t="0"/>
          <a:stretch/>
        </p:blipFill>
        <p:spPr>
          <a:xfrm>
            <a:off x="7440825" y="200550"/>
            <a:ext cx="1494250" cy="672426"/>
          </a:xfrm>
          <a:prstGeom prst="rect">
            <a:avLst/>
          </a:prstGeom>
          <a:noFill/>
          <a:ln>
            <a:noFill/>
          </a:ln>
        </p:spPr>
      </p:pic>
      <p:sp>
        <p:nvSpPr>
          <p:cNvPr id="359" name="Google Shape;359;p15"/>
          <p:cNvSpPr txBox="1"/>
          <p:nvPr/>
        </p:nvSpPr>
        <p:spPr>
          <a:xfrm>
            <a:off x="841000" y="1454725"/>
            <a:ext cx="6493500" cy="1116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Once you understand the basic mechanisms of how your business generates income and what the costs associated with generating income are, you can </a:t>
            </a:r>
            <a:br>
              <a:rPr b="0" i="0" lang="en" sz="1400" u="none" cap="none" strike="noStrike">
                <a:solidFill>
                  <a:srgbClr val="000000"/>
                </a:solidFill>
                <a:latin typeface="Arial"/>
                <a:ea typeface="Arial"/>
                <a:cs typeface="Arial"/>
                <a:sym typeface="Arial"/>
              </a:rPr>
            </a:br>
            <a:r>
              <a:rPr b="0" i="0" lang="en" sz="1400" u="none" cap="none" strike="noStrike">
                <a:solidFill>
                  <a:srgbClr val="000000"/>
                </a:solidFill>
                <a:latin typeface="Arial"/>
                <a:ea typeface="Arial"/>
                <a:cs typeface="Arial"/>
                <a:sym typeface="Arial"/>
              </a:rPr>
              <a:t>start to </a:t>
            </a:r>
            <a:r>
              <a:rPr b="1" i="0" lang="en" sz="1400" u="none" cap="none" strike="noStrike">
                <a:solidFill>
                  <a:srgbClr val="000000"/>
                </a:solidFill>
                <a:latin typeface="Arial"/>
                <a:ea typeface="Arial"/>
                <a:cs typeface="Arial"/>
                <a:sym typeface="Arial"/>
              </a:rPr>
              <a:t>forecast</a:t>
            </a:r>
            <a:r>
              <a:rPr b="0" i="0" lang="en" sz="1400" u="none" cap="none" strike="noStrike">
                <a:solidFill>
                  <a:srgbClr val="000000"/>
                </a:solidFill>
                <a:latin typeface="Arial"/>
                <a:ea typeface="Arial"/>
                <a:cs typeface="Arial"/>
                <a:sym typeface="Arial"/>
              </a:rPr>
              <a:t> monthly income (work out how much money you could </a:t>
            </a:r>
            <a:br>
              <a:rPr b="0" i="0" lang="en" sz="1400" u="none" cap="none" strike="noStrike">
                <a:solidFill>
                  <a:srgbClr val="000000"/>
                </a:solidFill>
                <a:latin typeface="Arial"/>
                <a:ea typeface="Arial"/>
                <a:cs typeface="Arial"/>
                <a:sym typeface="Arial"/>
              </a:rPr>
            </a:br>
            <a:r>
              <a:rPr b="0" i="0" lang="en" sz="1400" u="none" cap="none" strike="noStrike">
                <a:solidFill>
                  <a:srgbClr val="000000"/>
                </a:solidFill>
                <a:latin typeface="Arial"/>
                <a:ea typeface="Arial"/>
                <a:cs typeface="Arial"/>
                <a:sym typeface="Arial"/>
              </a:rPr>
              <a:t>make per month).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600"/>
              </a:spcBef>
              <a:spcAft>
                <a:spcPts val="1600"/>
              </a:spcAft>
              <a:buClr>
                <a:srgbClr val="000000"/>
              </a:buClr>
              <a:buSzPts val="1400"/>
              <a:buFont typeface="Arial"/>
              <a:buNone/>
            </a:pPr>
            <a:r>
              <a:rPr b="0" i="0" lang="en" sz="1400" u="none" cap="none" strike="noStrike">
                <a:solidFill>
                  <a:srgbClr val="CD1E18"/>
                </a:solidFill>
                <a:latin typeface="Arial"/>
                <a:ea typeface="Arial"/>
                <a:cs typeface="Arial"/>
                <a:sym typeface="Arial"/>
              </a:rPr>
              <a:t>For ABC Tutors, if they tutored 18 students per day for 20 days per month, what would their </a:t>
            </a:r>
            <a:r>
              <a:rPr b="1" i="0" lang="en" sz="1400" u="none" cap="none" strike="noStrike">
                <a:solidFill>
                  <a:srgbClr val="CD1E18"/>
                </a:solidFill>
                <a:latin typeface="Arial"/>
                <a:ea typeface="Arial"/>
                <a:cs typeface="Arial"/>
                <a:sym typeface="Arial"/>
              </a:rPr>
              <a:t>gross profit per month</a:t>
            </a:r>
            <a:r>
              <a:rPr b="0" i="0" lang="en" sz="1400" u="none" cap="none" strike="noStrike">
                <a:solidFill>
                  <a:srgbClr val="CD1E18"/>
                </a:solidFill>
                <a:latin typeface="Arial"/>
                <a:ea typeface="Arial"/>
                <a:cs typeface="Arial"/>
                <a:sym typeface="Arial"/>
              </a:rPr>
              <a:t> be? </a:t>
            </a:r>
            <a:endParaRPr b="0" i="0" sz="1400" u="none" cap="none" strike="noStrike">
              <a:solidFill>
                <a:srgbClr val="CD1E18"/>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16"/>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65" name="Google Shape;365;p16"/>
          <p:cNvSpPr txBox="1"/>
          <p:nvPr>
            <p:ph type="title"/>
          </p:nvPr>
        </p:nvSpPr>
        <p:spPr>
          <a:xfrm>
            <a:off x="841000" y="738600"/>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rPr>
              <a:t>Income vs Gross Profit</a:t>
            </a:r>
            <a:endParaRPr sz="3000">
              <a:solidFill>
                <a:srgbClr val="000000"/>
              </a:solidFill>
              <a:latin typeface="Arial"/>
              <a:ea typeface="Arial"/>
              <a:cs typeface="Arial"/>
              <a:sym typeface="Arial"/>
            </a:endParaRPr>
          </a:p>
        </p:txBody>
      </p:sp>
      <p:sp>
        <p:nvSpPr>
          <p:cNvPr id="366" name="Google Shape;366;p16"/>
          <p:cNvSpPr txBox="1"/>
          <p:nvPr>
            <p:ph idx="1" type="body"/>
          </p:nvPr>
        </p:nvSpPr>
        <p:spPr>
          <a:xfrm>
            <a:off x="841000" y="1355100"/>
            <a:ext cx="6441900" cy="48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None/>
            </a:pPr>
            <a:r>
              <a:rPr lang="en" sz="1400">
                <a:solidFill>
                  <a:srgbClr val="CD1E18"/>
                </a:solidFill>
              </a:rPr>
              <a:t>For ABC Tutors, how much money are they </a:t>
            </a:r>
            <a:r>
              <a:rPr b="1" lang="en" sz="1400">
                <a:solidFill>
                  <a:srgbClr val="CD1E18"/>
                </a:solidFill>
              </a:rPr>
              <a:t>receiving from customers</a:t>
            </a:r>
            <a:r>
              <a:rPr lang="en" sz="1400">
                <a:solidFill>
                  <a:srgbClr val="CD1E18"/>
                </a:solidFill>
              </a:rPr>
              <a:t> </a:t>
            </a:r>
            <a:br>
              <a:rPr lang="en" sz="1400">
                <a:solidFill>
                  <a:srgbClr val="CD1E18"/>
                </a:solidFill>
              </a:rPr>
            </a:br>
            <a:r>
              <a:rPr lang="en" sz="1400">
                <a:solidFill>
                  <a:srgbClr val="CD1E18"/>
                </a:solidFill>
              </a:rPr>
              <a:t>every month?</a:t>
            </a:r>
            <a:endParaRPr b="1" sz="1800">
              <a:solidFill>
                <a:srgbClr val="CD1E18"/>
              </a:solidFill>
            </a:endParaRPr>
          </a:p>
          <a:p>
            <a:pPr indent="0" lvl="0" marL="0" rtl="0" algn="ctr">
              <a:lnSpc>
                <a:spcPct val="115000"/>
              </a:lnSpc>
              <a:spcBef>
                <a:spcPts val="1600"/>
              </a:spcBef>
              <a:spcAft>
                <a:spcPts val="1600"/>
              </a:spcAft>
              <a:buSzPts val="1600"/>
              <a:buNone/>
            </a:pPr>
            <a:r>
              <a:rPr b="1" lang="en" sz="1400">
                <a:solidFill>
                  <a:srgbClr val="000000"/>
                </a:solidFill>
              </a:rPr>
              <a:t>R120 (R20 x 6 per group) x 3 tutors x 20 days = R7 200 per month</a:t>
            </a:r>
            <a:endParaRPr b="1" sz="1200"/>
          </a:p>
        </p:txBody>
      </p:sp>
      <p:pic>
        <p:nvPicPr>
          <p:cNvPr id="367" name="Google Shape;367;p16"/>
          <p:cNvPicPr preferRelativeResize="0"/>
          <p:nvPr/>
        </p:nvPicPr>
        <p:blipFill rotWithShape="1">
          <a:blip r:embed="rId3">
            <a:alphaModFix/>
          </a:blip>
          <a:srcRect b="0" l="0" r="0" t="0"/>
          <a:stretch/>
        </p:blipFill>
        <p:spPr>
          <a:xfrm>
            <a:off x="7440825" y="200550"/>
            <a:ext cx="1494250" cy="672426"/>
          </a:xfrm>
          <a:prstGeom prst="rect">
            <a:avLst/>
          </a:prstGeom>
          <a:noFill/>
          <a:ln>
            <a:noFill/>
          </a:ln>
        </p:spPr>
      </p:pic>
      <p:sp>
        <p:nvSpPr>
          <p:cNvPr id="368" name="Google Shape;368;p16"/>
          <p:cNvSpPr txBox="1"/>
          <p:nvPr/>
        </p:nvSpPr>
        <p:spPr>
          <a:xfrm>
            <a:off x="815200" y="2779500"/>
            <a:ext cx="6493500" cy="672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400"/>
              <a:buFont typeface="Arial"/>
              <a:buNone/>
            </a:pPr>
            <a:r>
              <a:rPr b="0" i="0" lang="en" sz="1400" u="none" cap="none" strike="noStrike">
                <a:solidFill>
                  <a:srgbClr val="CD1E18"/>
                </a:solidFill>
                <a:latin typeface="Arial"/>
                <a:ea typeface="Arial"/>
                <a:cs typeface="Arial"/>
                <a:sym typeface="Arial"/>
              </a:rPr>
              <a:t>But, remember, you are actually only retaining R70 per group, because of the </a:t>
            </a:r>
            <a:r>
              <a:rPr b="1" i="0" lang="en" sz="1400" u="none" cap="none" strike="noStrike">
                <a:solidFill>
                  <a:srgbClr val="CD1E18"/>
                </a:solidFill>
                <a:latin typeface="Arial"/>
                <a:ea typeface="Arial"/>
                <a:cs typeface="Arial"/>
                <a:sym typeface="Arial"/>
              </a:rPr>
              <a:t>payments you make to your tutors</a:t>
            </a:r>
            <a:r>
              <a:rPr b="0" i="0" lang="en" sz="1400" u="none" cap="none" strike="noStrike">
                <a:solidFill>
                  <a:srgbClr val="CD1E18"/>
                </a:solidFill>
                <a:latin typeface="Arial"/>
                <a:ea typeface="Arial"/>
                <a:cs typeface="Arial"/>
                <a:sym typeface="Arial"/>
              </a:rPr>
              <a:t> to deliver the service: </a:t>
            </a:r>
            <a:endParaRPr b="0" i="0" sz="1400" u="none" cap="none" strike="noStrike">
              <a:solidFill>
                <a:srgbClr val="CD1E18"/>
              </a:solidFill>
              <a:latin typeface="Arial"/>
              <a:ea typeface="Arial"/>
              <a:cs typeface="Arial"/>
              <a:sym typeface="Arial"/>
            </a:endParaRPr>
          </a:p>
        </p:txBody>
      </p:sp>
      <p:sp>
        <p:nvSpPr>
          <p:cNvPr id="369" name="Google Shape;369;p16"/>
          <p:cNvSpPr txBox="1"/>
          <p:nvPr/>
        </p:nvSpPr>
        <p:spPr>
          <a:xfrm>
            <a:off x="892925" y="3395175"/>
            <a:ext cx="5861400" cy="730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GROSS PROFIT:</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R70 x 3 groups x 20 days = R4 200 per month</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CD1E18"/>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3" name="Shape 373"/>
        <p:cNvGrpSpPr/>
        <p:nvPr/>
      </p:nvGrpSpPr>
      <p:grpSpPr>
        <a:xfrm>
          <a:off x="0" y="0"/>
          <a:ext cx="0" cy="0"/>
          <a:chOff x="0" y="0"/>
          <a:chExt cx="0" cy="0"/>
        </a:xfrm>
      </p:grpSpPr>
      <p:sp>
        <p:nvSpPr>
          <p:cNvPr id="374" name="Google Shape;374;p17"/>
          <p:cNvSpPr txBox="1"/>
          <p:nvPr>
            <p:ph type="ctrTitle"/>
          </p:nvPr>
        </p:nvSpPr>
        <p:spPr>
          <a:xfrm>
            <a:off x="648300" y="1354750"/>
            <a:ext cx="3522300" cy="298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lang="en" sz="7200">
                <a:solidFill>
                  <a:srgbClr val="133AA1"/>
                </a:solidFill>
              </a:rPr>
              <a:t>3</a:t>
            </a:r>
            <a:r>
              <a:rPr lang="en" sz="7200">
                <a:solidFill>
                  <a:srgbClr val="133AA1"/>
                </a:solidFill>
                <a:latin typeface="Arial"/>
                <a:ea typeface="Arial"/>
                <a:cs typeface="Arial"/>
                <a:sym typeface="Arial"/>
              </a:rPr>
              <a:t>.</a:t>
            </a:r>
            <a:endParaRPr sz="7200">
              <a:solidFill>
                <a:srgbClr val="133AA1"/>
              </a:solidFill>
              <a:latin typeface="Arial"/>
              <a:ea typeface="Arial"/>
              <a:cs typeface="Arial"/>
              <a:sym typeface="Arial"/>
            </a:endParaRPr>
          </a:p>
          <a:p>
            <a:pPr indent="0" lvl="0" marL="0" rtl="0" algn="l">
              <a:lnSpc>
                <a:spcPct val="100000"/>
              </a:lnSpc>
              <a:spcBef>
                <a:spcPts val="0"/>
              </a:spcBef>
              <a:spcAft>
                <a:spcPts val="0"/>
              </a:spcAft>
              <a:buSzPts val="3000"/>
              <a:buNone/>
            </a:pPr>
            <a:r>
              <a:rPr lang="en" sz="3600">
                <a:solidFill>
                  <a:srgbClr val="000000"/>
                </a:solidFill>
              </a:rPr>
              <a:t>Costs</a:t>
            </a:r>
            <a:endParaRPr sz="3600">
              <a:solidFill>
                <a:srgbClr val="000000"/>
              </a:solidFill>
              <a:latin typeface="Arial"/>
              <a:ea typeface="Arial"/>
              <a:cs typeface="Arial"/>
              <a:sym typeface="Arial"/>
            </a:endParaRPr>
          </a:p>
        </p:txBody>
      </p:sp>
      <p:sp>
        <p:nvSpPr>
          <p:cNvPr id="375" name="Google Shape;375;p17"/>
          <p:cNvSpPr txBox="1"/>
          <p:nvPr>
            <p:ph idx="4294967295" type="sldNum"/>
          </p:nvPr>
        </p:nvSpPr>
        <p:spPr>
          <a:xfrm>
            <a:off x="8543227"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376" name="Google Shape;376;p17"/>
          <p:cNvPicPr preferRelativeResize="0"/>
          <p:nvPr/>
        </p:nvPicPr>
        <p:blipFill rotWithShape="1">
          <a:blip r:embed="rId4">
            <a:alphaModFix/>
          </a:blip>
          <a:srcRect b="0" l="0" r="0" t="0"/>
          <a:stretch/>
        </p:blipFill>
        <p:spPr>
          <a:xfrm>
            <a:off x="7440825" y="200550"/>
            <a:ext cx="1494250" cy="6724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18"/>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82" name="Google Shape;382;p18"/>
          <p:cNvSpPr txBox="1"/>
          <p:nvPr>
            <p:ph type="title"/>
          </p:nvPr>
        </p:nvSpPr>
        <p:spPr>
          <a:xfrm>
            <a:off x="841000" y="712625"/>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rPr>
              <a:t>Overhead costs</a:t>
            </a:r>
            <a:endParaRPr sz="3000">
              <a:solidFill>
                <a:srgbClr val="000000"/>
              </a:solidFill>
              <a:latin typeface="Arial"/>
              <a:ea typeface="Arial"/>
              <a:cs typeface="Arial"/>
              <a:sym typeface="Arial"/>
            </a:endParaRPr>
          </a:p>
        </p:txBody>
      </p:sp>
      <p:sp>
        <p:nvSpPr>
          <p:cNvPr id="383" name="Google Shape;383;p18"/>
          <p:cNvSpPr txBox="1"/>
          <p:nvPr>
            <p:ph idx="1" type="body"/>
          </p:nvPr>
        </p:nvSpPr>
        <p:spPr>
          <a:xfrm>
            <a:off x="841000" y="1355100"/>
            <a:ext cx="6441900" cy="192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None/>
            </a:pPr>
            <a:r>
              <a:rPr lang="en" sz="1400">
                <a:solidFill>
                  <a:srgbClr val="000000"/>
                </a:solidFill>
              </a:rPr>
              <a:t>Overhead costs are basically anything that you need to pay to keep your business running. Most overhead costs are incurred on a monthly basis, </a:t>
            </a:r>
            <a:br>
              <a:rPr lang="en" sz="1400">
                <a:solidFill>
                  <a:srgbClr val="000000"/>
                </a:solidFill>
              </a:rPr>
            </a:br>
            <a:r>
              <a:rPr lang="en" sz="1400">
                <a:solidFill>
                  <a:srgbClr val="000000"/>
                </a:solidFill>
              </a:rPr>
              <a:t>but some can be incurred annually. </a:t>
            </a:r>
            <a:endParaRPr sz="1400">
              <a:solidFill>
                <a:srgbClr val="000000"/>
              </a:solidFill>
            </a:endParaRPr>
          </a:p>
          <a:p>
            <a:pPr indent="0" lvl="0" marL="0" rtl="0" algn="l">
              <a:lnSpc>
                <a:spcPct val="115000"/>
              </a:lnSpc>
              <a:spcBef>
                <a:spcPts val="1600"/>
              </a:spcBef>
              <a:spcAft>
                <a:spcPts val="0"/>
              </a:spcAft>
              <a:buSzPts val="1600"/>
              <a:buNone/>
            </a:pPr>
            <a:r>
              <a:rPr lang="en" sz="1400">
                <a:solidFill>
                  <a:srgbClr val="000000"/>
                </a:solidFill>
              </a:rPr>
              <a:t> These could include the following:</a:t>
            </a:r>
            <a:endParaRPr sz="1400">
              <a:solidFill>
                <a:srgbClr val="000000"/>
              </a:solidFill>
            </a:endParaRPr>
          </a:p>
          <a:p>
            <a:pPr indent="-317500" lvl="0" marL="457200" rtl="0" algn="l">
              <a:lnSpc>
                <a:spcPct val="115000"/>
              </a:lnSpc>
              <a:spcBef>
                <a:spcPts val="1600"/>
              </a:spcBef>
              <a:spcAft>
                <a:spcPts val="0"/>
              </a:spcAft>
              <a:buClr>
                <a:srgbClr val="000000"/>
              </a:buClr>
              <a:buSzPts val="1400"/>
              <a:buChar char="●"/>
            </a:pPr>
            <a:r>
              <a:rPr lang="en" sz="1400">
                <a:solidFill>
                  <a:srgbClr val="000000"/>
                </a:solidFill>
              </a:rPr>
              <a:t>Accounting &amp; bookkeeping fees</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 sz="1400">
                <a:solidFill>
                  <a:srgbClr val="000000"/>
                </a:solidFill>
              </a:rPr>
              <a:t>Bank charges</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 sz="1400">
                <a:solidFill>
                  <a:srgbClr val="000000"/>
                </a:solidFill>
              </a:rPr>
              <a:t>Printing &amp; stationery</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 sz="1400">
                <a:solidFill>
                  <a:srgbClr val="000000"/>
                </a:solidFill>
              </a:rPr>
              <a:t>Rent</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 sz="1400">
                <a:solidFill>
                  <a:srgbClr val="000000"/>
                </a:solidFill>
              </a:rPr>
              <a:t>Telephone &amp; internet</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 sz="1400">
                <a:solidFill>
                  <a:srgbClr val="000000"/>
                </a:solidFill>
              </a:rPr>
              <a:t>Office expenses </a:t>
            </a:r>
            <a:endParaRPr sz="1400">
              <a:solidFill>
                <a:srgbClr val="000000"/>
              </a:solidFill>
            </a:endParaRPr>
          </a:p>
          <a:p>
            <a:pPr indent="0" lvl="0" marL="0" rtl="0" algn="l">
              <a:lnSpc>
                <a:spcPct val="115000"/>
              </a:lnSpc>
              <a:spcBef>
                <a:spcPts val="1600"/>
              </a:spcBef>
              <a:spcAft>
                <a:spcPts val="0"/>
              </a:spcAft>
              <a:buSzPts val="1600"/>
              <a:buNone/>
            </a:pPr>
            <a:r>
              <a:t/>
            </a:r>
            <a:endParaRPr sz="1400">
              <a:solidFill>
                <a:srgbClr val="000000"/>
              </a:solidFill>
            </a:endParaRPr>
          </a:p>
          <a:p>
            <a:pPr indent="0" lvl="0" marL="0" rtl="0" algn="l">
              <a:lnSpc>
                <a:spcPct val="115000"/>
              </a:lnSpc>
              <a:spcBef>
                <a:spcPts val="1600"/>
              </a:spcBef>
              <a:spcAft>
                <a:spcPts val="0"/>
              </a:spcAft>
              <a:buSzPts val="1600"/>
              <a:buNone/>
            </a:pPr>
            <a:r>
              <a:t/>
            </a:r>
            <a:endParaRPr b="1" sz="1800">
              <a:solidFill>
                <a:srgbClr val="CD1E18"/>
              </a:solidFill>
            </a:endParaRPr>
          </a:p>
          <a:p>
            <a:pPr indent="0" lvl="0" marL="0" rtl="0" algn="l">
              <a:lnSpc>
                <a:spcPct val="115000"/>
              </a:lnSpc>
              <a:spcBef>
                <a:spcPts val="1600"/>
              </a:spcBef>
              <a:spcAft>
                <a:spcPts val="0"/>
              </a:spcAft>
              <a:buSzPts val="1600"/>
              <a:buNone/>
            </a:pPr>
            <a:r>
              <a:t/>
            </a:r>
            <a:endParaRPr b="1" sz="1800">
              <a:solidFill>
                <a:srgbClr val="CD1E18"/>
              </a:solidFill>
            </a:endParaRPr>
          </a:p>
          <a:p>
            <a:pPr indent="0" lvl="0" marL="0" rtl="0" algn="l">
              <a:lnSpc>
                <a:spcPct val="115000"/>
              </a:lnSpc>
              <a:spcBef>
                <a:spcPts val="1600"/>
              </a:spcBef>
              <a:spcAft>
                <a:spcPts val="1600"/>
              </a:spcAft>
              <a:buSzPts val="1600"/>
              <a:buNone/>
            </a:pPr>
            <a:r>
              <a:t/>
            </a:r>
            <a:endParaRPr sz="1200"/>
          </a:p>
        </p:txBody>
      </p:sp>
      <p:pic>
        <p:nvPicPr>
          <p:cNvPr id="384" name="Google Shape;384;p18"/>
          <p:cNvPicPr preferRelativeResize="0"/>
          <p:nvPr/>
        </p:nvPicPr>
        <p:blipFill rotWithShape="1">
          <a:blip r:embed="rId3">
            <a:alphaModFix/>
          </a:blip>
          <a:srcRect b="0" l="0" r="0" t="0"/>
          <a:stretch/>
        </p:blipFill>
        <p:spPr>
          <a:xfrm>
            <a:off x="7440825" y="200550"/>
            <a:ext cx="1494250" cy="672426"/>
          </a:xfrm>
          <a:prstGeom prst="rect">
            <a:avLst/>
          </a:prstGeom>
          <a:noFill/>
          <a:ln>
            <a:noFill/>
          </a:ln>
        </p:spPr>
      </p:pic>
      <p:sp>
        <p:nvSpPr>
          <p:cNvPr id="385" name="Google Shape;385;p18"/>
          <p:cNvSpPr txBox="1"/>
          <p:nvPr/>
        </p:nvSpPr>
        <p:spPr>
          <a:xfrm>
            <a:off x="4425025" y="2761525"/>
            <a:ext cx="2381100" cy="11691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Utilities</a:t>
            </a:r>
            <a:endParaRPr b="0" i="0" sz="1400" u="none" cap="none" strike="noStrike">
              <a:solidFill>
                <a:schemeClr val="dk1"/>
              </a:solidFill>
              <a:latin typeface="Arial"/>
              <a:ea typeface="Arial"/>
              <a:cs typeface="Arial"/>
              <a:sym typeface="Arial"/>
            </a:endParaRPr>
          </a:p>
          <a:p>
            <a:pPr indent="-317500" lvl="0" marL="457200" marR="0" rtl="0" algn="l">
              <a:lnSpc>
                <a:spcPct val="115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Subscriptions</a:t>
            </a:r>
            <a:endParaRPr b="0" i="0" sz="1400" u="none" cap="none" strike="noStrike">
              <a:solidFill>
                <a:schemeClr val="dk1"/>
              </a:solidFill>
              <a:latin typeface="Arial"/>
              <a:ea typeface="Arial"/>
              <a:cs typeface="Arial"/>
              <a:sym typeface="Arial"/>
            </a:endParaRPr>
          </a:p>
          <a:p>
            <a:pPr indent="-317500" lvl="0" marL="457200" marR="0" rtl="0" algn="l">
              <a:lnSpc>
                <a:spcPct val="115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Travel</a:t>
            </a:r>
            <a:endParaRPr b="0" i="0" sz="1400" u="none" cap="none" strike="noStrike">
              <a:solidFill>
                <a:schemeClr val="dk1"/>
              </a:solidFill>
              <a:latin typeface="Arial"/>
              <a:ea typeface="Arial"/>
              <a:cs typeface="Arial"/>
              <a:sym typeface="Arial"/>
            </a:endParaRPr>
          </a:p>
          <a:p>
            <a:pPr indent="-317500" lvl="0" marL="457200" marR="0" rtl="0" algn="l">
              <a:lnSpc>
                <a:spcPct val="115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Salaries</a:t>
            </a:r>
            <a:endParaRPr b="0" i="0" sz="1400" u="none" cap="none" strike="noStrike">
              <a:solidFill>
                <a:schemeClr val="dk1"/>
              </a:solidFill>
              <a:latin typeface="Arial"/>
              <a:ea typeface="Arial"/>
              <a:cs typeface="Arial"/>
              <a:sym typeface="Arial"/>
            </a:endParaRPr>
          </a:p>
          <a:p>
            <a:pPr indent="-317500" lvl="0" marL="457200" marR="0" rtl="0" algn="l">
              <a:lnSpc>
                <a:spcPct val="115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Tax </a:t>
            </a:r>
            <a:endParaRPr b="0" i="0" sz="1400" u="none" cap="none" strike="noStrike">
              <a:solidFill>
                <a:schemeClr val="dk1"/>
              </a:solidFill>
              <a:latin typeface="Arial"/>
              <a:ea typeface="Arial"/>
              <a:cs typeface="Arial"/>
              <a:sym typeface="Arial"/>
            </a:endParaRPr>
          </a:p>
          <a:p>
            <a:pPr indent="-330200" lvl="0" marL="457200" marR="0" rtl="0" algn="l">
              <a:lnSpc>
                <a:spcPct val="115000"/>
              </a:lnSpc>
              <a:spcBef>
                <a:spcPts val="0"/>
              </a:spcBef>
              <a:spcAft>
                <a:spcPts val="0"/>
              </a:spcAft>
              <a:buClr>
                <a:schemeClr val="dk1"/>
              </a:buClr>
              <a:buSzPts val="1600"/>
              <a:buFont typeface="Arial"/>
              <a:buChar char="●"/>
            </a:pPr>
            <a:r>
              <a:rPr b="0" i="0" lang="en" sz="1400" u="none" cap="none" strike="noStrike">
                <a:solidFill>
                  <a:schemeClr val="dk1"/>
                </a:solidFill>
                <a:latin typeface="Arial"/>
                <a:ea typeface="Arial"/>
                <a:cs typeface="Arial"/>
                <a:sym typeface="Arial"/>
              </a:rPr>
              <a:t>Marketing</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6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217" name="Google Shape;217;p2"/>
          <p:cNvPicPr preferRelativeResize="0"/>
          <p:nvPr/>
        </p:nvPicPr>
        <p:blipFill rotWithShape="1">
          <a:blip r:embed="rId3">
            <a:alphaModFix/>
          </a:blip>
          <a:srcRect b="0" l="0" r="0" t="0"/>
          <a:stretch/>
        </p:blipFill>
        <p:spPr>
          <a:xfrm>
            <a:off x="7440825" y="200550"/>
            <a:ext cx="1494250" cy="672426"/>
          </a:xfrm>
          <a:prstGeom prst="rect">
            <a:avLst/>
          </a:prstGeom>
          <a:noFill/>
          <a:ln>
            <a:noFill/>
          </a:ln>
        </p:spPr>
      </p:pic>
      <p:pic>
        <p:nvPicPr>
          <p:cNvPr descr="In this final video, we explore the business operations section of the Canvas. To download and use the canvas, visit www.launchleague.co.za.&#10;&#10;The Launch League is a programme of the UK-SA Tech Hub." id="218" name="Google Shape;218;p2" title="The Business Operations - The Launch League Canvas Video 4">
            <a:hlinkClick r:id="rId4"/>
          </p:cNvPr>
          <p:cNvPicPr preferRelativeResize="0"/>
          <p:nvPr/>
        </p:nvPicPr>
        <p:blipFill rotWithShape="1">
          <a:blip r:embed="rId5">
            <a:alphaModFix/>
          </a:blip>
          <a:srcRect b="0" l="0" r="0" t="0"/>
          <a:stretch/>
        </p:blipFill>
        <p:spPr>
          <a:xfrm>
            <a:off x="0" y="0"/>
            <a:ext cx="6858000"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19"/>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91" name="Google Shape;391;p19"/>
          <p:cNvSpPr txBox="1"/>
          <p:nvPr>
            <p:ph type="title"/>
          </p:nvPr>
        </p:nvSpPr>
        <p:spPr>
          <a:xfrm>
            <a:off x="841000" y="738600"/>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rPr>
              <a:t>Monthly costs </a:t>
            </a:r>
            <a:endParaRPr sz="3000">
              <a:solidFill>
                <a:srgbClr val="000000"/>
              </a:solidFill>
              <a:latin typeface="Arial"/>
              <a:ea typeface="Arial"/>
              <a:cs typeface="Arial"/>
              <a:sym typeface="Arial"/>
            </a:endParaRPr>
          </a:p>
        </p:txBody>
      </p:sp>
      <p:sp>
        <p:nvSpPr>
          <p:cNvPr id="392" name="Google Shape;392;p19"/>
          <p:cNvSpPr txBox="1"/>
          <p:nvPr>
            <p:ph idx="1" type="body"/>
          </p:nvPr>
        </p:nvSpPr>
        <p:spPr>
          <a:xfrm>
            <a:off x="841000" y="1355100"/>
            <a:ext cx="6441900" cy="129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None/>
            </a:pPr>
            <a:r>
              <a:t/>
            </a:r>
            <a:endParaRPr b="1" sz="1800">
              <a:solidFill>
                <a:srgbClr val="CD1E18"/>
              </a:solidFill>
            </a:endParaRPr>
          </a:p>
          <a:p>
            <a:pPr indent="0" lvl="0" marL="0" rtl="0" algn="l">
              <a:lnSpc>
                <a:spcPct val="115000"/>
              </a:lnSpc>
              <a:spcBef>
                <a:spcPts val="1600"/>
              </a:spcBef>
              <a:spcAft>
                <a:spcPts val="0"/>
              </a:spcAft>
              <a:buSzPts val="1600"/>
              <a:buNone/>
            </a:pPr>
            <a:r>
              <a:t/>
            </a:r>
            <a:endParaRPr b="1" sz="1800">
              <a:solidFill>
                <a:srgbClr val="CD1E18"/>
              </a:solidFill>
            </a:endParaRPr>
          </a:p>
          <a:p>
            <a:pPr indent="0" lvl="0" marL="0" rtl="0" algn="l">
              <a:lnSpc>
                <a:spcPct val="115000"/>
              </a:lnSpc>
              <a:spcBef>
                <a:spcPts val="1600"/>
              </a:spcBef>
              <a:spcAft>
                <a:spcPts val="1600"/>
              </a:spcAft>
              <a:buSzPts val="1600"/>
              <a:buNone/>
            </a:pPr>
            <a:r>
              <a:t/>
            </a:r>
            <a:endParaRPr sz="1200"/>
          </a:p>
        </p:txBody>
      </p:sp>
      <p:pic>
        <p:nvPicPr>
          <p:cNvPr id="393" name="Google Shape;393;p19"/>
          <p:cNvPicPr preferRelativeResize="0"/>
          <p:nvPr/>
        </p:nvPicPr>
        <p:blipFill rotWithShape="1">
          <a:blip r:embed="rId3">
            <a:alphaModFix/>
          </a:blip>
          <a:srcRect b="0" l="0" r="0" t="0"/>
          <a:stretch/>
        </p:blipFill>
        <p:spPr>
          <a:xfrm>
            <a:off x="7440825" y="200550"/>
            <a:ext cx="1494250" cy="672426"/>
          </a:xfrm>
          <a:prstGeom prst="rect">
            <a:avLst/>
          </a:prstGeom>
          <a:noFill/>
          <a:ln>
            <a:noFill/>
          </a:ln>
        </p:spPr>
      </p:pic>
      <p:sp>
        <p:nvSpPr>
          <p:cNvPr id="394" name="Google Shape;394;p19"/>
          <p:cNvSpPr txBox="1"/>
          <p:nvPr/>
        </p:nvSpPr>
        <p:spPr>
          <a:xfrm>
            <a:off x="841000" y="1454725"/>
            <a:ext cx="6493500" cy="1116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rgbClr val="CD1E18"/>
                </a:solidFill>
                <a:latin typeface="Arial"/>
                <a:ea typeface="Arial"/>
                <a:cs typeface="Arial"/>
                <a:sym typeface="Arial"/>
              </a:rPr>
              <a:t>ABC Tutors keeps its monthly costs low, but they still add up:</a:t>
            </a:r>
            <a:endParaRPr b="0" i="0" sz="1400" u="none" cap="none" strike="noStrike">
              <a:solidFill>
                <a:srgbClr val="CD1E18"/>
              </a:solidFill>
              <a:latin typeface="Arial"/>
              <a:ea typeface="Arial"/>
              <a:cs typeface="Arial"/>
              <a:sym typeface="Arial"/>
            </a:endParaRPr>
          </a:p>
          <a:p>
            <a:pPr indent="0" lvl="0" marL="0" marR="0" rtl="0" algn="l">
              <a:lnSpc>
                <a:spcPct val="115000"/>
              </a:lnSpc>
              <a:spcBef>
                <a:spcPts val="1600"/>
              </a:spcBef>
              <a:spcAft>
                <a:spcPts val="1600"/>
              </a:spcAft>
              <a:buClr>
                <a:srgbClr val="000000"/>
              </a:buClr>
              <a:buSzPts val="1400"/>
              <a:buFont typeface="Arial"/>
              <a:buNone/>
            </a:pPr>
            <a:r>
              <a:t/>
            </a:r>
            <a:endParaRPr b="0" i="0" sz="1400" u="none" cap="none" strike="noStrike">
              <a:solidFill>
                <a:srgbClr val="CD1E18"/>
              </a:solidFill>
              <a:latin typeface="Arial"/>
              <a:ea typeface="Arial"/>
              <a:cs typeface="Arial"/>
              <a:sym typeface="Arial"/>
            </a:endParaRPr>
          </a:p>
        </p:txBody>
      </p:sp>
      <p:graphicFrame>
        <p:nvGraphicFramePr>
          <p:cNvPr id="395" name="Google Shape;395;p19"/>
          <p:cNvGraphicFramePr/>
          <p:nvPr/>
        </p:nvGraphicFramePr>
        <p:xfrm>
          <a:off x="952500" y="1932275"/>
          <a:ext cx="3000000" cy="3000000"/>
        </p:xfrm>
        <a:graphic>
          <a:graphicData uri="http://schemas.openxmlformats.org/drawingml/2006/table">
            <a:tbl>
              <a:tblPr>
                <a:noFill/>
                <a:tableStyleId>{09647AF1-6E40-4B54-943E-6F8DD5043F47}</a:tableStyleId>
              </a:tblPr>
              <a:tblGrid>
                <a:gridCol w="3901725"/>
                <a:gridCol w="2120875"/>
              </a:tblGrid>
              <a:tr h="237025">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t>COST</a:t>
                      </a:r>
                      <a:endParaRPr b="1" sz="1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t>AVERAGE AMOUNT P.M. </a:t>
                      </a:r>
                      <a:endParaRPr b="1" sz="1000" u="none" cap="none" strike="noStrike"/>
                    </a:p>
                  </a:txBody>
                  <a:tcPr marT="91425" marB="91425" marR="91425" marL="91425"/>
                </a:tc>
              </a:tr>
              <a:tr h="2370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Bank Fees &amp; Accounting</a:t>
                      </a:r>
                      <a:endParaRPr sz="1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R 200.00</a:t>
                      </a:r>
                      <a:endParaRPr sz="1000" u="none" cap="none" strike="noStrike"/>
                    </a:p>
                  </a:txBody>
                  <a:tcPr marT="91425" marB="91425" marR="91425" marL="91425"/>
                </a:tc>
              </a:tr>
              <a:tr h="2370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Online Subscriptions (Email, website etc)</a:t>
                      </a:r>
                      <a:endParaRPr sz="1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R 150.00</a:t>
                      </a:r>
                      <a:endParaRPr sz="1000" u="none" cap="none" strike="noStrike"/>
                    </a:p>
                  </a:txBody>
                  <a:tcPr marT="91425" marB="91425" marR="91425" marL="91425"/>
                </a:tc>
              </a:tr>
              <a:tr h="2370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Telephone &amp; Internet</a:t>
                      </a:r>
                      <a:endParaRPr sz="1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R 250.00</a:t>
                      </a:r>
                      <a:endParaRPr sz="1000" u="none" cap="none" strike="noStrike"/>
                    </a:p>
                  </a:txBody>
                  <a:tcPr marT="91425" marB="91425" marR="91425" marL="91425"/>
                </a:tc>
              </a:tr>
              <a:tr h="2370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Salaries</a:t>
                      </a:r>
                      <a:endParaRPr sz="1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R 3 000.00</a:t>
                      </a:r>
                      <a:endParaRPr sz="1000" u="none" cap="none" strike="noStrike"/>
                    </a:p>
                  </a:txBody>
                  <a:tcPr marT="91425" marB="91425" marR="91425" marL="91425"/>
                </a:tc>
              </a:tr>
              <a:tr h="2370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Printing </a:t>
                      </a:r>
                      <a:endParaRPr sz="1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R 50.00</a:t>
                      </a:r>
                      <a:endParaRPr sz="1000" u="none" cap="none" strike="noStrike"/>
                    </a:p>
                  </a:txBody>
                  <a:tcPr marT="91425" marB="91425" marR="91425" marL="91425"/>
                </a:tc>
              </a:tr>
              <a:tr h="2370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Travel</a:t>
                      </a:r>
                      <a:endParaRPr sz="1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R 250.00</a:t>
                      </a:r>
                      <a:endParaRPr sz="1000" u="none" cap="none" strike="noStrike"/>
                    </a:p>
                  </a:txBody>
                  <a:tcPr marT="91425" marB="91425" marR="91425" marL="91425"/>
                </a:tc>
              </a:tr>
              <a:tr h="2370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Rent (hot desk)</a:t>
                      </a:r>
                      <a:endParaRPr sz="1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R 250.00</a:t>
                      </a:r>
                      <a:endParaRPr sz="1000" u="none" cap="none" strike="noStrike"/>
                    </a:p>
                  </a:txBody>
                  <a:tcPr marT="91425" marB="91425" marR="91425" marL="91425"/>
                </a:tc>
              </a:tr>
              <a:tr h="237025">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t>TOTAL </a:t>
                      </a:r>
                      <a:endParaRPr b="1" sz="1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t>R4 150.00</a:t>
                      </a:r>
                      <a:endParaRPr b="1" sz="1000" u="none" cap="none" strike="noStrike"/>
                    </a:p>
                  </a:txBody>
                  <a:tcPr marT="91425" marB="91425" marR="91425" marL="91425"/>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20"/>
          <p:cNvSpPr/>
          <p:nvPr/>
        </p:nvSpPr>
        <p:spPr>
          <a:xfrm rot="-5628977">
            <a:off x="4404851" y="1430402"/>
            <a:ext cx="1036699" cy="2646446"/>
          </a:xfrm>
          <a:prstGeom prst="triangle">
            <a:avLst>
              <a:gd fmla="val 4658" name="adj"/>
            </a:avLst>
          </a:prstGeom>
          <a:solidFill>
            <a:srgbClr val="F8CA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20"/>
          <p:cNvSpPr/>
          <p:nvPr/>
        </p:nvSpPr>
        <p:spPr>
          <a:xfrm rot="5400000">
            <a:off x="1848950" y="2585650"/>
            <a:ext cx="1177500" cy="2589000"/>
          </a:xfrm>
          <a:prstGeom prst="triangle">
            <a:avLst>
              <a:gd fmla="val 0" name="adj"/>
            </a:avLst>
          </a:prstGeom>
          <a:solidFill>
            <a:srgbClr val="CD1E1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20"/>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03" name="Google Shape;403;p20"/>
          <p:cNvSpPr txBox="1"/>
          <p:nvPr>
            <p:ph type="title"/>
          </p:nvPr>
        </p:nvSpPr>
        <p:spPr>
          <a:xfrm>
            <a:off x="841400" y="721300"/>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rPr>
              <a:t>Break-Even</a:t>
            </a:r>
            <a:endParaRPr sz="3000">
              <a:solidFill>
                <a:srgbClr val="000000"/>
              </a:solidFill>
              <a:latin typeface="Arial"/>
              <a:ea typeface="Arial"/>
              <a:cs typeface="Arial"/>
              <a:sym typeface="Arial"/>
            </a:endParaRPr>
          </a:p>
        </p:txBody>
      </p:sp>
      <p:pic>
        <p:nvPicPr>
          <p:cNvPr id="404" name="Google Shape;404;p20"/>
          <p:cNvPicPr preferRelativeResize="0"/>
          <p:nvPr/>
        </p:nvPicPr>
        <p:blipFill rotWithShape="1">
          <a:blip r:embed="rId3">
            <a:alphaModFix/>
          </a:blip>
          <a:srcRect b="0" l="0" r="0" t="0"/>
          <a:stretch/>
        </p:blipFill>
        <p:spPr>
          <a:xfrm>
            <a:off x="7440825" y="200550"/>
            <a:ext cx="1494250" cy="672426"/>
          </a:xfrm>
          <a:prstGeom prst="rect">
            <a:avLst/>
          </a:prstGeom>
          <a:noFill/>
          <a:ln>
            <a:noFill/>
          </a:ln>
        </p:spPr>
      </p:pic>
      <p:cxnSp>
        <p:nvCxnSpPr>
          <p:cNvPr id="405" name="Google Shape;405;p20"/>
          <p:cNvCxnSpPr/>
          <p:nvPr/>
        </p:nvCxnSpPr>
        <p:spPr>
          <a:xfrm rot="10800000">
            <a:off x="1150100" y="4468900"/>
            <a:ext cx="5121000" cy="3600"/>
          </a:xfrm>
          <a:prstGeom prst="straightConnector1">
            <a:avLst/>
          </a:prstGeom>
          <a:noFill/>
          <a:ln cap="flat" cmpd="sng" w="9525">
            <a:solidFill>
              <a:srgbClr val="000000"/>
            </a:solidFill>
            <a:prstDash val="solid"/>
            <a:round/>
            <a:headEnd len="med" w="med" type="stealth"/>
            <a:tailEnd len="sm" w="sm" type="none"/>
          </a:ln>
        </p:spPr>
      </p:cxnSp>
      <p:cxnSp>
        <p:nvCxnSpPr>
          <p:cNvPr id="406" name="Google Shape;406;p20"/>
          <p:cNvCxnSpPr>
            <a:stCxn id="401" idx="4"/>
            <a:endCxn id="400" idx="4"/>
          </p:cNvCxnSpPr>
          <p:nvPr/>
        </p:nvCxnSpPr>
        <p:spPr>
          <a:xfrm flipH="1" rot="10800000">
            <a:off x="1143200" y="2148400"/>
            <a:ext cx="5065800" cy="2320500"/>
          </a:xfrm>
          <a:prstGeom prst="straightConnector1">
            <a:avLst/>
          </a:prstGeom>
          <a:noFill/>
          <a:ln cap="flat" cmpd="sng" w="28575">
            <a:solidFill>
              <a:schemeClr val="dk2"/>
            </a:solidFill>
            <a:prstDash val="solid"/>
            <a:round/>
            <a:headEnd len="sm" w="sm" type="none"/>
            <a:tailEnd len="sm" w="sm" type="none"/>
          </a:ln>
        </p:spPr>
      </p:cxnSp>
      <p:sp>
        <p:nvSpPr>
          <p:cNvPr id="407" name="Google Shape;407;p20"/>
          <p:cNvSpPr/>
          <p:nvPr/>
        </p:nvSpPr>
        <p:spPr>
          <a:xfrm flipH="1" rot="10800000">
            <a:off x="1143200" y="3265000"/>
            <a:ext cx="2710200" cy="493800"/>
          </a:xfrm>
          <a:prstGeom prst="rtTriangl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08" name="Google Shape;408;p20"/>
          <p:cNvCxnSpPr/>
          <p:nvPr/>
        </p:nvCxnSpPr>
        <p:spPr>
          <a:xfrm>
            <a:off x="1143200" y="1420900"/>
            <a:ext cx="8700" cy="3048000"/>
          </a:xfrm>
          <a:prstGeom prst="straightConnector1">
            <a:avLst/>
          </a:prstGeom>
          <a:noFill/>
          <a:ln cap="flat" cmpd="sng" w="9525">
            <a:solidFill>
              <a:srgbClr val="000000"/>
            </a:solidFill>
            <a:prstDash val="solid"/>
            <a:round/>
            <a:headEnd len="med" w="med" type="stealth"/>
            <a:tailEnd len="sm" w="sm" type="none"/>
          </a:ln>
        </p:spPr>
      </p:cxnSp>
      <p:sp>
        <p:nvSpPr>
          <p:cNvPr id="409" name="Google Shape;409;p20"/>
          <p:cNvSpPr/>
          <p:nvPr/>
        </p:nvSpPr>
        <p:spPr>
          <a:xfrm flipH="1">
            <a:off x="3624800" y="2815000"/>
            <a:ext cx="2653200" cy="493800"/>
          </a:xfrm>
          <a:prstGeom prst="rtTriangl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10" name="Google Shape;410;p20"/>
          <p:cNvCxnSpPr>
            <a:stCxn id="407" idx="0"/>
            <a:endCxn id="409" idx="0"/>
          </p:cNvCxnSpPr>
          <p:nvPr/>
        </p:nvCxnSpPr>
        <p:spPr>
          <a:xfrm flipH="1" rot="10800000">
            <a:off x="1143200" y="2815000"/>
            <a:ext cx="5134800" cy="943800"/>
          </a:xfrm>
          <a:prstGeom prst="straightConnector1">
            <a:avLst/>
          </a:prstGeom>
          <a:noFill/>
          <a:ln cap="flat" cmpd="sng" w="28575">
            <a:solidFill>
              <a:schemeClr val="dk2"/>
            </a:solidFill>
            <a:prstDash val="solid"/>
            <a:round/>
            <a:headEnd len="sm" w="sm" type="none"/>
            <a:tailEnd len="sm" w="sm" type="none"/>
          </a:ln>
        </p:spPr>
      </p:cxnSp>
      <p:sp>
        <p:nvSpPr>
          <p:cNvPr id="411" name="Google Shape;411;p20"/>
          <p:cNvSpPr txBox="1"/>
          <p:nvPr/>
        </p:nvSpPr>
        <p:spPr>
          <a:xfrm>
            <a:off x="221675" y="1616250"/>
            <a:ext cx="987300" cy="393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INCOME</a:t>
            </a:r>
            <a:endParaRPr b="0" i="0" sz="1400" u="none" cap="none" strike="noStrike">
              <a:solidFill>
                <a:srgbClr val="000000"/>
              </a:solidFill>
              <a:latin typeface="Arial"/>
              <a:ea typeface="Arial"/>
              <a:cs typeface="Arial"/>
              <a:sym typeface="Arial"/>
            </a:endParaRPr>
          </a:p>
        </p:txBody>
      </p:sp>
      <p:sp>
        <p:nvSpPr>
          <p:cNvPr id="412" name="Google Shape;412;p20"/>
          <p:cNvSpPr txBox="1"/>
          <p:nvPr/>
        </p:nvSpPr>
        <p:spPr>
          <a:xfrm>
            <a:off x="6278000" y="2625900"/>
            <a:ext cx="1221000" cy="39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OVERHEAD COSTS</a:t>
            </a:r>
            <a:endParaRPr b="0" i="0" sz="1400" u="none" cap="none" strike="noStrike">
              <a:solidFill>
                <a:srgbClr val="000000"/>
              </a:solidFill>
              <a:latin typeface="Arial"/>
              <a:ea typeface="Arial"/>
              <a:cs typeface="Arial"/>
              <a:sym typeface="Arial"/>
            </a:endParaRPr>
          </a:p>
        </p:txBody>
      </p:sp>
      <p:sp>
        <p:nvSpPr>
          <p:cNvPr id="413" name="Google Shape;413;p20"/>
          <p:cNvSpPr txBox="1"/>
          <p:nvPr/>
        </p:nvSpPr>
        <p:spPr>
          <a:xfrm>
            <a:off x="1208975" y="3758800"/>
            <a:ext cx="987300" cy="39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LOSS</a:t>
            </a:r>
            <a:endParaRPr b="0" i="0" sz="1400" u="none" cap="none" strike="noStrike">
              <a:solidFill>
                <a:srgbClr val="000000"/>
              </a:solidFill>
              <a:latin typeface="Arial"/>
              <a:ea typeface="Arial"/>
              <a:cs typeface="Arial"/>
              <a:sym typeface="Arial"/>
            </a:endParaRPr>
          </a:p>
        </p:txBody>
      </p:sp>
      <p:sp>
        <p:nvSpPr>
          <p:cNvPr id="414" name="Google Shape;414;p20"/>
          <p:cNvSpPr txBox="1"/>
          <p:nvPr/>
        </p:nvSpPr>
        <p:spPr>
          <a:xfrm>
            <a:off x="5290700" y="2482025"/>
            <a:ext cx="987300" cy="39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PROFIT</a:t>
            </a:r>
            <a:endParaRPr b="0" i="0" sz="1400" u="none" cap="none" strike="noStrike">
              <a:solidFill>
                <a:srgbClr val="000000"/>
              </a:solidFill>
              <a:latin typeface="Arial"/>
              <a:ea typeface="Arial"/>
              <a:cs typeface="Arial"/>
              <a:sym typeface="Arial"/>
            </a:endParaRPr>
          </a:p>
        </p:txBody>
      </p:sp>
      <p:sp>
        <p:nvSpPr>
          <p:cNvPr id="415" name="Google Shape;415;p20"/>
          <p:cNvSpPr txBox="1"/>
          <p:nvPr/>
        </p:nvSpPr>
        <p:spPr>
          <a:xfrm>
            <a:off x="2862875" y="2232300"/>
            <a:ext cx="1380300" cy="39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BREAK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EVEN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POINT</a:t>
            </a:r>
            <a:endParaRPr b="0" i="0" sz="1400" u="none" cap="none" strike="noStrike">
              <a:solidFill>
                <a:srgbClr val="000000"/>
              </a:solidFill>
              <a:latin typeface="Arial"/>
              <a:ea typeface="Arial"/>
              <a:cs typeface="Arial"/>
              <a:sym typeface="Arial"/>
            </a:endParaRPr>
          </a:p>
        </p:txBody>
      </p:sp>
      <p:cxnSp>
        <p:nvCxnSpPr>
          <p:cNvPr id="416" name="Google Shape;416;p20"/>
          <p:cNvCxnSpPr/>
          <p:nvPr/>
        </p:nvCxnSpPr>
        <p:spPr>
          <a:xfrm>
            <a:off x="3567750" y="2936250"/>
            <a:ext cx="195000" cy="285900"/>
          </a:xfrm>
          <a:prstGeom prst="straightConnector1">
            <a:avLst/>
          </a:prstGeom>
          <a:noFill/>
          <a:ln cap="flat" cmpd="sng" w="9525">
            <a:solidFill>
              <a:schemeClr val="dk2"/>
            </a:solidFill>
            <a:prstDash val="solid"/>
            <a:round/>
            <a:headEnd len="sm" w="sm" type="none"/>
            <a:tailEnd len="med" w="med" type="triangle"/>
          </a:ln>
        </p:spPr>
      </p:cxnSp>
      <p:sp>
        <p:nvSpPr>
          <p:cNvPr id="417" name="Google Shape;417;p20"/>
          <p:cNvSpPr txBox="1"/>
          <p:nvPr/>
        </p:nvSpPr>
        <p:spPr>
          <a:xfrm>
            <a:off x="6361400" y="1803275"/>
            <a:ext cx="987300" cy="39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NET PROFIT</a:t>
            </a:r>
            <a:endParaRPr b="0" i="0" sz="1400" u="none" cap="none" strike="noStrike">
              <a:solidFill>
                <a:srgbClr val="000000"/>
              </a:solidFill>
              <a:latin typeface="Arial"/>
              <a:ea typeface="Arial"/>
              <a:cs typeface="Arial"/>
              <a:sym typeface="Arial"/>
            </a:endParaRPr>
          </a:p>
        </p:txBody>
      </p:sp>
      <p:sp>
        <p:nvSpPr>
          <p:cNvPr id="418" name="Google Shape;418;p20"/>
          <p:cNvSpPr txBox="1"/>
          <p:nvPr/>
        </p:nvSpPr>
        <p:spPr>
          <a:xfrm>
            <a:off x="5290700" y="4472500"/>
            <a:ext cx="987300" cy="39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TIME</a:t>
            </a:r>
            <a:endParaRPr b="0" i="0" sz="1400" u="none" cap="none" strike="noStrike">
              <a:solidFill>
                <a:srgbClr val="000000"/>
              </a:solidFill>
              <a:latin typeface="Arial"/>
              <a:ea typeface="Arial"/>
              <a:cs typeface="Arial"/>
              <a:sym typeface="Arial"/>
            </a:endParaRPr>
          </a:p>
        </p:txBody>
      </p:sp>
      <p:sp>
        <p:nvSpPr>
          <p:cNvPr id="419" name="Google Shape;419;p20"/>
          <p:cNvSpPr txBox="1"/>
          <p:nvPr/>
        </p:nvSpPr>
        <p:spPr>
          <a:xfrm>
            <a:off x="3732200" y="3352400"/>
            <a:ext cx="2589000" cy="39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GROSS PROFIT = OVERHEAD COSTS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21"/>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25" name="Google Shape;425;p21"/>
          <p:cNvSpPr txBox="1"/>
          <p:nvPr>
            <p:ph type="title"/>
          </p:nvPr>
        </p:nvSpPr>
        <p:spPr>
          <a:xfrm>
            <a:off x="841000" y="738600"/>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rPr>
              <a:t>Break-Even Analysis </a:t>
            </a:r>
            <a:endParaRPr sz="3000">
              <a:solidFill>
                <a:srgbClr val="000000"/>
              </a:solidFill>
              <a:latin typeface="Arial"/>
              <a:ea typeface="Arial"/>
              <a:cs typeface="Arial"/>
              <a:sym typeface="Arial"/>
            </a:endParaRPr>
          </a:p>
        </p:txBody>
      </p:sp>
      <p:sp>
        <p:nvSpPr>
          <p:cNvPr id="426" name="Google Shape;426;p21"/>
          <p:cNvSpPr txBox="1"/>
          <p:nvPr>
            <p:ph idx="1" type="body"/>
          </p:nvPr>
        </p:nvSpPr>
        <p:spPr>
          <a:xfrm>
            <a:off x="841000" y="1355100"/>
            <a:ext cx="6441900" cy="129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None/>
            </a:pPr>
            <a:r>
              <a:t/>
            </a:r>
            <a:endParaRPr b="1" sz="1800">
              <a:solidFill>
                <a:srgbClr val="CD1E18"/>
              </a:solidFill>
            </a:endParaRPr>
          </a:p>
          <a:p>
            <a:pPr indent="0" lvl="0" marL="0" rtl="0" algn="l">
              <a:lnSpc>
                <a:spcPct val="115000"/>
              </a:lnSpc>
              <a:spcBef>
                <a:spcPts val="1600"/>
              </a:spcBef>
              <a:spcAft>
                <a:spcPts val="0"/>
              </a:spcAft>
              <a:buSzPts val="1600"/>
              <a:buNone/>
            </a:pPr>
            <a:r>
              <a:t/>
            </a:r>
            <a:endParaRPr b="1" sz="1800">
              <a:solidFill>
                <a:srgbClr val="CD1E18"/>
              </a:solidFill>
            </a:endParaRPr>
          </a:p>
          <a:p>
            <a:pPr indent="0" lvl="0" marL="0" rtl="0" algn="l">
              <a:lnSpc>
                <a:spcPct val="115000"/>
              </a:lnSpc>
              <a:spcBef>
                <a:spcPts val="1600"/>
              </a:spcBef>
              <a:spcAft>
                <a:spcPts val="1600"/>
              </a:spcAft>
              <a:buSzPts val="1600"/>
              <a:buNone/>
            </a:pPr>
            <a:r>
              <a:t/>
            </a:r>
            <a:endParaRPr sz="1200"/>
          </a:p>
        </p:txBody>
      </p:sp>
      <p:pic>
        <p:nvPicPr>
          <p:cNvPr id="427" name="Google Shape;427;p21"/>
          <p:cNvPicPr preferRelativeResize="0"/>
          <p:nvPr/>
        </p:nvPicPr>
        <p:blipFill rotWithShape="1">
          <a:blip r:embed="rId3">
            <a:alphaModFix/>
          </a:blip>
          <a:srcRect b="0" l="0" r="0" t="0"/>
          <a:stretch/>
        </p:blipFill>
        <p:spPr>
          <a:xfrm>
            <a:off x="7440825" y="200550"/>
            <a:ext cx="1494250" cy="672426"/>
          </a:xfrm>
          <a:prstGeom prst="rect">
            <a:avLst/>
          </a:prstGeom>
          <a:noFill/>
          <a:ln>
            <a:noFill/>
          </a:ln>
        </p:spPr>
      </p:pic>
      <p:sp>
        <p:nvSpPr>
          <p:cNvPr id="428" name="Google Shape;428;p21"/>
          <p:cNvSpPr txBox="1"/>
          <p:nvPr/>
        </p:nvSpPr>
        <p:spPr>
          <a:xfrm>
            <a:off x="841000" y="1454725"/>
            <a:ext cx="6493500" cy="1116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rgbClr val="CD1E18"/>
                </a:solidFill>
                <a:latin typeface="Arial"/>
                <a:ea typeface="Arial"/>
                <a:cs typeface="Arial"/>
                <a:sym typeface="Arial"/>
              </a:rPr>
              <a:t>Is ABC Tutors profitable? And </a:t>
            </a:r>
            <a:r>
              <a:rPr b="1" i="0" lang="en" sz="1400" u="none" cap="none" strike="noStrike">
                <a:solidFill>
                  <a:srgbClr val="CD1E18"/>
                </a:solidFill>
                <a:latin typeface="Arial"/>
                <a:ea typeface="Arial"/>
                <a:cs typeface="Arial"/>
                <a:sym typeface="Arial"/>
              </a:rPr>
              <a:t>how many groups do they have to service</a:t>
            </a:r>
            <a:r>
              <a:rPr b="0" i="0" lang="en" sz="1400" u="none" cap="none" strike="noStrike">
                <a:solidFill>
                  <a:srgbClr val="CD1E18"/>
                </a:solidFill>
                <a:latin typeface="Arial"/>
                <a:ea typeface="Arial"/>
                <a:cs typeface="Arial"/>
                <a:sym typeface="Arial"/>
              </a:rPr>
              <a:t> </a:t>
            </a:r>
            <a:br>
              <a:rPr b="0" i="0" lang="en" sz="1400" u="none" cap="none" strike="noStrike">
                <a:solidFill>
                  <a:srgbClr val="CD1E18"/>
                </a:solidFill>
                <a:latin typeface="Arial"/>
                <a:ea typeface="Arial"/>
                <a:cs typeface="Arial"/>
                <a:sym typeface="Arial"/>
              </a:rPr>
            </a:br>
            <a:r>
              <a:rPr b="0" i="0" lang="en" sz="1400" u="none" cap="none" strike="noStrike">
                <a:solidFill>
                  <a:srgbClr val="CD1E18"/>
                </a:solidFill>
                <a:latin typeface="Arial"/>
                <a:ea typeface="Arial"/>
                <a:cs typeface="Arial"/>
                <a:sym typeface="Arial"/>
              </a:rPr>
              <a:t>to cover the monthly costs of the business?</a:t>
            </a:r>
            <a:endParaRPr b="0" i="0" sz="1400" u="none" cap="none" strike="noStrike">
              <a:solidFill>
                <a:srgbClr val="CD1E18"/>
              </a:solidFill>
              <a:latin typeface="Arial"/>
              <a:ea typeface="Arial"/>
              <a:cs typeface="Arial"/>
              <a:sym typeface="Arial"/>
            </a:endParaRPr>
          </a:p>
          <a:p>
            <a:pPr indent="0" lvl="0" marL="0" marR="0" rtl="0" algn="l">
              <a:lnSpc>
                <a:spcPct val="115000"/>
              </a:lnSpc>
              <a:spcBef>
                <a:spcPts val="160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Monthly Costs = R4 150.00</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60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Gross profit per group = R70.00</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60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Number of groups needed per month = R4 150.00 / R70.00 </a:t>
            </a:r>
            <a:br>
              <a:rPr b="0" i="0" lang="en" sz="1400" u="none" cap="none" strike="noStrike">
                <a:solidFill>
                  <a:srgbClr val="000000"/>
                </a:solidFill>
                <a:latin typeface="Arial"/>
                <a:ea typeface="Arial"/>
                <a:cs typeface="Arial"/>
                <a:sym typeface="Arial"/>
              </a:rPr>
            </a:br>
            <a:r>
              <a:rPr b="0" i="0" lang="en" sz="1400" u="none" cap="none" strike="noStrike">
                <a:solidFill>
                  <a:srgbClr val="000000"/>
                </a:solidFill>
                <a:latin typeface="Arial"/>
                <a:ea typeface="Arial"/>
                <a:cs typeface="Arial"/>
                <a:sym typeface="Arial"/>
              </a:rPr>
              <a:t>= 59.28 (60 groups per month)</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600"/>
              </a:spcBef>
              <a:spcAft>
                <a:spcPts val="0"/>
              </a:spcAft>
              <a:buClr>
                <a:srgbClr val="000000"/>
              </a:buClr>
              <a:buSzPts val="1400"/>
              <a:buFont typeface="Arial"/>
              <a:buNone/>
            </a:pPr>
            <a:r>
              <a:rPr b="1" i="0" lang="en" sz="1400" u="none" cap="none" strike="noStrike">
                <a:solidFill>
                  <a:srgbClr val="CD1E18"/>
                </a:solidFill>
                <a:latin typeface="Arial"/>
                <a:ea typeface="Arial"/>
                <a:cs typeface="Arial"/>
                <a:sym typeface="Arial"/>
              </a:rPr>
              <a:t>R70 x 60* = R4 200 per month to break even.</a:t>
            </a:r>
            <a:endParaRPr b="1" i="0" sz="1400" u="none" cap="none" strike="noStrike">
              <a:solidFill>
                <a:srgbClr val="CD1E18"/>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CD1E18"/>
                </a:solidFill>
                <a:latin typeface="Arial"/>
                <a:ea typeface="Arial"/>
                <a:cs typeface="Arial"/>
                <a:sym typeface="Arial"/>
              </a:rPr>
              <a:t>(*3 groups per day x 20 days per month)</a:t>
            </a:r>
            <a:endParaRPr b="0" i="0" sz="1400" u="none" cap="none" strike="noStrike">
              <a:solidFill>
                <a:srgbClr val="CD1E18"/>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6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6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600"/>
              </a:spcBef>
              <a:spcAft>
                <a:spcPts val="160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21"/>
          <p:cNvSpPr txBox="1"/>
          <p:nvPr/>
        </p:nvSpPr>
        <p:spPr>
          <a:xfrm>
            <a:off x="996000" y="4439200"/>
            <a:ext cx="5896800" cy="43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How could ABC Tutors become </a:t>
            </a:r>
            <a:r>
              <a:rPr b="1" i="0" lang="en" sz="1400" u="none" cap="none" strike="noStrike">
                <a:solidFill>
                  <a:srgbClr val="133AA1"/>
                </a:solidFill>
                <a:latin typeface="Arial"/>
                <a:ea typeface="Arial"/>
                <a:cs typeface="Arial"/>
                <a:sym typeface="Arial"/>
              </a:rPr>
              <a:t>more profitable</a:t>
            </a: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22"/>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35" name="Google Shape;435;p22"/>
          <p:cNvSpPr txBox="1"/>
          <p:nvPr>
            <p:ph type="title"/>
          </p:nvPr>
        </p:nvSpPr>
        <p:spPr>
          <a:xfrm>
            <a:off x="841000" y="738600"/>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rPr>
              <a:t>Profit </a:t>
            </a:r>
            <a:endParaRPr sz="3000">
              <a:solidFill>
                <a:srgbClr val="000000"/>
              </a:solidFill>
              <a:latin typeface="Arial"/>
              <a:ea typeface="Arial"/>
              <a:cs typeface="Arial"/>
              <a:sym typeface="Arial"/>
            </a:endParaRPr>
          </a:p>
        </p:txBody>
      </p:sp>
      <p:sp>
        <p:nvSpPr>
          <p:cNvPr id="436" name="Google Shape;436;p22"/>
          <p:cNvSpPr txBox="1"/>
          <p:nvPr>
            <p:ph idx="1" type="body"/>
          </p:nvPr>
        </p:nvSpPr>
        <p:spPr>
          <a:xfrm>
            <a:off x="841000" y="1355100"/>
            <a:ext cx="6441900" cy="129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None/>
            </a:pPr>
            <a:r>
              <a:t/>
            </a:r>
            <a:endParaRPr b="1" sz="1800">
              <a:solidFill>
                <a:srgbClr val="CD1E18"/>
              </a:solidFill>
            </a:endParaRPr>
          </a:p>
          <a:p>
            <a:pPr indent="0" lvl="0" marL="0" rtl="0" algn="l">
              <a:lnSpc>
                <a:spcPct val="115000"/>
              </a:lnSpc>
              <a:spcBef>
                <a:spcPts val="1600"/>
              </a:spcBef>
              <a:spcAft>
                <a:spcPts val="0"/>
              </a:spcAft>
              <a:buSzPts val="1600"/>
              <a:buNone/>
            </a:pPr>
            <a:r>
              <a:t/>
            </a:r>
            <a:endParaRPr b="1" sz="1800">
              <a:solidFill>
                <a:srgbClr val="CD1E18"/>
              </a:solidFill>
            </a:endParaRPr>
          </a:p>
          <a:p>
            <a:pPr indent="0" lvl="0" marL="0" rtl="0" algn="l">
              <a:lnSpc>
                <a:spcPct val="115000"/>
              </a:lnSpc>
              <a:spcBef>
                <a:spcPts val="1600"/>
              </a:spcBef>
              <a:spcAft>
                <a:spcPts val="1600"/>
              </a:spcAft>
              <a:buSzPts val="1600"/>
              <a:buNone/>
            </a:pPr>
            <a:r>
              <a:t/>
            </a:r>
            <a:endParaRPr sz="1200"/>
          </a:p>
        </p:txBody>
      </p:sp>
      <p:pic>
        <p:nvPicPr>
          <p:cNvPr id="437" name="Google Shape;437;p22"/>
          <p:cNvPicPr preferRelativeResize="0"/>
          <p:nvPr/>
        </p:nvPicPr>
        <p:blipFill rotWithShape="1">
          <a:blip r:embed="rId3">
            <a:alphaModFix/>
          </a:blip>
          <a:srcRect b="0" l="0" r="0" t="0"/>
          <a:stretch/>
        </p:blipFill>
        <p:spPr>
          <a:xfrm>
            <a:off x="7440825" y="200550"/>
            <a:ext cx="1494250" cy="672426"/>
          </a:xfrm>
          <a:prstGeom prst="rect">
            <a:avLst/>
          </a:prstGeom>
          <a:noFill/>
          <a:ln>
            <a:noFill/>
          </a:ln>
        </p:spPr>
      </p:pic>
      <p:sp>
        <p:nvSpPr>
          <p:cNvPr id="438" name="Google Shape;438;p22"/>
          <p:cNvSpPr txBox="1"/>
          <p:nvPr/>
        </p:nvSpPr>
        <p:spPr>
          <a:xfrm>
            <a:off x="841000" y="1454725"/>
            <a:ext cx="6493500" cy="1116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Many factors affect profits in a business, but you could consider the </a:t>
            </a:r>
            <a:br>
              <a:rPr b="0" i="0" lang="en" sz="1400" u="none" cap="none" strike="noStrike">
                <a:solidFill>
                  <a:srgbClr val="000000"/>
                </a:solidFill>
                <a:latin typeface="Arial"/>
                <a:ea typeface="Arial"/>
                <a:cs typeface="Arial"/>
                <a:sym typeface="Arial"/>
              </a:rPr>
            </a:br>
            <a:r>
              <a:rPr b="0" i="0" lang="en" sz="1400" u="none" cap="none" strike="noStrike">
                <a:solidFill>
                  <a:srgbClr val="000000"/>
                </a:solidFill>
                <a:latin typeface="Arial"/>
                <a:ea typeface="Arial"/>
                <a:cs typeface="Arial"/>
                <a:sym typeface="Arial"/>
              </a:rPr>
              <a:t>following mechanisms to increase profit:</a:t>
            </a:r>
            <a:endParaRPr b="0" i="0" sz="1400" u="none" cap="none" strike="noStrike">
              <a:solidFill>
                <a:srgbClr val="000000"/>
              </a:solidFill>
              <a:latin typeface="Arial"/>
              <a:ea typeface="Arial"/>
              <a:cs typeface="Arial"/>
              <a:sym typeface="Arial"/>
            </a:endParaRPr>
          </a:p>
          <a:p>
            <a:pPr indent="-317500" lvl="0" marL="457200" marR="0" rtl="0" algn="l">
              <a:lnSpc>
                <a:spcPct val="115000"/>
              </a:lnSpc>
              <a:spcBef>
                <a:spcPts val="160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Increase prices</a:t>
            </a:r>
            <a:endParaRPr b="0" i="0" sz="1400" u="none" cap="none" strike="noStrike">
              <a:solidFill>
                <a:srgbClr val="000000"/>
              </a:solidFill>
              <a:latin typeface="Arial"/>
              <a:ea typeface="Arial"/>
              <a:cs typeface="Arial"/>
              <a:sym typeface="Arial"/>
            </a:endParaRPr>
          </a:p>
          <a:p>
            <a:pPr indent="-317500" lvl="0" marL="457200" marR="0" rtl="0" algn="l">
              <a:lnSpc>
                <a:spcPct val="115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Increase gross profit by decreasing costs of sales</a:t>
            </a:r>
            <a:endParaRPr b="0" i="0" sz="1400" u="none" cap="none" strike="noStrike">
              <a:solidFill>
                <a:srgbClr val="000000"/>
              </a:solidFill>
              <a:latin typeface="Arial"/>
              <a:ea typeface="Arial"/>
              <a:cs typeface="Arial"/>
              <a:sym typeface="Arial"/>
            </a:endParaRPr>
          </a:p>
          <a:p>
            <a:pPr indent="-317500" lvl="0" marL="457200" marR="0" rtl="0" algn="l">
              <a:lnSpc>
                <a:spcPct val="115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Increase sales</a:t>
            </a:r>
            <a:endParaRPr b="0" i="0" sz="1400" u="none" cap="none" strike="noStrike">
              <a:solidFill>
                <a:srgbClr val="000000"/>
              </a:solidFill>
              <a:latin typeface="Arial"/>
              <a:ea typeface="Arial"/>
              <a:cs typeface="Arial"/>
              <a:sym typeface="Arial"/>
            </a:endParaRPr>
          </a:p>
          <a:p>
            <a:pPr indent="-317500" lvl="0" marL="457200" marR="0" rtl="0" algn="l">
              <a:lnSpc>
                <a:spcPct val="115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Decrease monthly costs (overheads)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600"/>
              </a:spcBef>
              <a:spcAft>
                <a:spcPts val="0"/>
              </a:spcAft>
              <a:buClr>
                <a:srgbClr val="000000"/>
              </a:buClr>
              <a:buSzPts val="1400"/>
              <a:buFont typeface="Arial"/>
              <a:buNone/>
            </a:pPr>
            <a:r>
              <a:rPr b="1" i="0" lang="en" sz="1400" u="none" cap="none" strike="noStrike">
                <a:solidFill>
                  <a:srgbClr val="133AA1"/>
                </a:solidFill>
                <a:latin typeface="Arial"/>
                <a:ea typeface="Arial"/>
                <a:cs typeface="Arial"/>
                <a:sym typeface="Arial"/>
              </a:rPr>
              <a:t>Just be careful that you don’t compromise on the value you provide to your customers!</a:t>
            </a: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6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6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600"/>
              </a:spcBef>
              <a:spcAft>
                <a:spcPts val="160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23"/>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44" name="Google Shape;444;p23"/>
          <p:cNvSpPr txBox="1"/>
          <p:nvPr>
            <p:ph type="title"/>
          </p:nvPr>
        </p:nvSpPr>
        <p:spPr>
          <a:xfrm>
            <a:off x="841000" y="712625"/>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rPr>
              <a:t>Costs </a:t>
            </a:r>
            <a:endParaRPr sz="3000">
              <a:solidFill>
                <a:srgbClr val="000000"/>
              </a:solidFill>
              <a:latin typeface="Arial"/>
              <a:ea typeface="Arial"/>
              <a:cs typeface="Arial"/>
              <a:sym typeface="Arial"/>
            </a:endParaRPr>
          </a:p>
        </p:txBody>
      </p:sp>
      <p:pic>
        <p:nvPicPr>
          <p:cNvPr id="445" name="Google Shape;445;p23"/>
          <p:cNvPicPr preferRelativeResize="0"/>
          <p:nvPr/>
        </p:nvPicPr>
        <p:blipFill rotWithShape="1">
          <a:blip r:embed="rId3">
            <a:alphaModFix/>
          </a:blip>
          <a:srcRect b="0" l="0" r="0" t="0"/>
          <a:stretch/>
        </p:blipFill>
        <p:spPr>
          <a:xfrm>
            <a:off x="7440825" y="200550"/>
            <a:ext cx="1494250" cy="672426"/>
          </a:xfrm>
          <a:prstGeom prst="rect">
            <a:avLst/>
          </a:prstGeom>
          <a:noFill/>
          <a:ln>
            <a:noFill/>
          </a:ln>
        </p:spPr>
      </p:pic>
      <p:sp>
        <p:nvSpPr>
          <p:cNvPr id="446" name="Google Shape;446;p23"/>
          <p:cNvSpPr txBox="1"/>
          <p:nvPr/>
        </p:nvSpPr>
        <p:spPr>
          <a:xfrm>
            <a:off x="1004650" y="1386275"/>
            <a:ext cx="6026700" cy="324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As your business grows your costs will grow too! You need to think about what additional costs your business will need to cover: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Professional services</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Tax</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Subscriptions</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Office space for more staff</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Salaries</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Stock</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Travel</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Additional marketing</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Business development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Insurance</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Finance costs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50" name="Shape 450"/>
        <p:cNvGrpSpPr/>
        <p:nvPr/>
      </p:nvGrpSpPr>
      <p:grpSpPr>
        <a:xfrm>
          <a:off x="0" y="0"/>
          <a:ext cx="0" cy="0"/>
          <a:chOff x="0" y="0"/>
          <a:chExt cx="0" cy="0"/>
        </a:xfrm>
      </p:grpSpPr>
      <p:sp>
        <p:nvSpPr>
          <p:cNvPr id="451" name="Google Shape;451;p24"/>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52" name="Google Shape;452;p24"/>
          <p:cNvSpPr txBox="1"/>
          <p:nvPr/>
        </p:nvSpPr>
        <p:spPr>
          <a:xfrm>
            <a:off x="116600" y="3303750"/>
            <a:ext cx="2383800" cy="91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000000"/>
                </a:solidFill>
                <a:latin typeface="Helvetica Neue"/>
                <a:ea typeface="Helvetica Neue"/>
                <a:cs typeface="Helvetica Neue"/>
                <a:sym typeface="Helvetica Neue"/>
              </a:rPr>
              <a:t>Your turn!</a:t>
            </a:r>
            <a:endParaRPr b="1" i="0" sz="3600" u="none" cap="none" strike="noStrike">
              <a:solidFill>
                <a:srgbClr val="000000"/>
              </a:solidFill>
              <a:latin typeface="Helvetica Neue"/>
              <a:ea typeface="Helvetica Neue"/>
              <a:cs typeface="Helvetica Neue"/>
              <a:sym typeface="Helvetica Neue"/>
            </a:endParaRPr>
          </a:p>
        </p:txBody>
      </p:sp>
      <p:pic>
        <p:nvPicPr>
          <p:cNvPr id="453" name="Google Shape;453;p24"/>
          <p:cNvPicPr preferRelativeResize="0"/>
          <p:nvPr/>
        </p:nvPicPr>
        <p:blipFill rotWithShape="1">
          <a:blip r:embed="rId4">
            <a:alphaModFix/>
          </a:blip>
          <a:srcRect b="0" l="0" r="0" t="0"/>
          <a:stretch/>
        </p:blipFill>
        <p:spPr>
          <a:xfrm>
            <a:off x="7440825" y="200550"/>
            <a:ext cx="1494250" cy="67242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25"/>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59" name="Google Shape;459;p25"/>
          <p:cNvSpPr txBox="1"/>
          <p:nvPr>
            <p:ph type="title"/>
          </p:nvPr>
        </p:nvSpPr>
        <p:spPr>
          <a:xfrm>
            <a:off x="841000" y="729950"/>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rPr>
              <a:t>Business Model &amp; Income </a:t>
            </a:r>
            <a:endParaRPr sz="3000">
              <a:solidFill>
                <a:srgbClr val="000000"/>
              </a:solidFill>
              <a:latin typeface="Arial"/>
              <a:ea typeface="Arial"/>
              <a:cs typeface="Arial"/>
              <a:sym typeface="Arial"/>
            </a:endParaRPr>
          </a:p>
        </p:txBody>
      </p:sp>
      <p:sp>
        <p:nvSpPr>
          <p:cNvPr id="460" name="Google Shape;460;p25"/>
          <p:cNvSpPr txBox="1"/>
          <p:nvPr>
            <p:ph idx="1" type="body"/>
          </p:nvPr>
        </p:nvSpPr>
        <p:spPr>
          <a:xfrm>
            <a:off x="841000" y="1754575"/>
            <a:ext cx="5867700" cy="24333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SzPts val="1400"/>
              <a:buAutoNum type="arabicPeriod"/>
            </a:pPr>
            <a:r>
              <a:rPr lang="en" sz="1400"/>
              <a:t>Using the business model and income worksheet, describe your business model and how you create, deliver and capture value. Use the template to understand how you generate income and what your cost of sales are, if any. </a:t>
            </a:r>
            <a:endParaRPr sz="1400"/>
          </a:p>
          <a:p>
            <a:pPr indent="-317500" lvl="0" marL="457200" marR="0" rtl="0" algn="l">
              <a:lnSpc>
                <a:spcPct val="115000"/>
              </a:lnSpc>
              <a:spcBef>
                <a:spcPts val="0"/>
              </a:spcBef>
              <a:spcAft>
                <a:spcPts val="0"/>
              </a:spcAft>
              <a:buSzPts val="1400"/>
              <a:buAutoNum type="arabicPeriod"/>
            </a:pPr>
            <a:r>
              <a:rPr lang="en" sz="1400"/>
              <a:t>Once you have a first version of your business model and income model, test it by reading it out to someone. Ask them if they understand your business model and how you generate income. </a:t>
            </a:r>
            <a:endParaRPr sz="1400"/>
          </a:p>
          <a:p>
            <a:pPr indent="-317500" lvl="0" marL="457200" marR="0" rtl="0" algn="l">
              <a:lnSpc>
                <a:spcPct val="115000"/>
              </a:lnSpc>
              <a:spcBef>
                <a:spcPts val="0"/>
              </a:spcBef>
              <a:spcAft>
                <a:spcPts val="0"/>
              </a:spcAft>
              <a:buSzPts val="1400"/>
              <a:buAutoNum type="arabicPeriod"/>
            </a:pPr>
            <a:r>
              <a:rPr lang="en" sz="1400"/>
              <a:t>Once you understand how you are generating income, complete the </a:t>
            </a:r>
            <a:r>
              <a:rPr b="1" lang="en" sz="1400"/>
              <a:t>income block</a:t>
            </a:r>
            <a:r>
              <a:rPr lang="en" sz="1400"/>
              <a:t> in your canvas. </a:t>
            </a:r>
            <a:endParaRPr sz="1400"/>
          </a:p>
        </p:txBody>
      </p:sp>
      <p:pic>
        <p:nvPicPr>
          <p:cNvPr id="461" name="Google Shape;461;p25"/>
          <p:cNvPicPr preferRelativeResize="0"/>
          <p:nvPr/>
        </p:nvPicPr>
        <p:blipFill rotWithShape="1">
          <a:blip r:embed="rId3">
            <a:alphaModFix/>
          </a:blip>
          <a:srcRect b="0" l="0" r="0" t="0"/>
          <a:stretch/>
        </p:blipFill>
        <p:spPr>
          <a:xfrm>
            <a:off x="7440825" y="200550"/>
            <a:ext cx="1494250" cy="67242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26"/>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67" name="Google Shape;467;p26"/>
          <p:cNvSpPr txBox="1"/>
          <p:nvPr>
            <p:ph type="title"/>
          </p:nvPr>
        </p:nvSpPr>
        <p:spPr>
          <a:xfrm>
            <a:off x="841000" y="712625"/>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rPr>
              <a:t>Costs &amp; Break-Even Analysis</a:t>
            </a:r>
            <a:endParaRPr sz="3000">
              <a:solidFill>
                <a:srgbClr val="000000"/>
              </a:solidFill>
              <a:latin typeface="Arial"/>
              <a:ea typeface="Arial"/>
              <a:cs typeface="Arial"/>
              <a:sym typeface="Arial"/>
            </a:endParaRPr>
          </a:p>
        </p:txBody>
      </p:sp>
      <p:sp>
        <p:nvSpPr>
          <p:cNvPr id="468" name="Google Shape;468;p26"/>
          <p:cNvSpPr txBox="1"/>
          <p:nvPr>
            <p:ph idx="1" type="body"/>
          </p:nvPr>
        </p:nvSpPr>
        <p:spPr>
          <a:xfrm>
            <a:off x="841000" y="1754575"/>
            <a:ext cx="5867700" cy="24333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AutoNum type="arabicPeriod"/>
            </a:pPr>
            <a:r>
              <a:rPr lang="en" sz="1400"/>
              <a:t>Using the costs and breakeven analysis worksheet, list your costs to understand what you need to pay for each month to run your business, as well as a breakeven analysis to understand what your minimum monthly income or sales need to be. </a:t>
            </a:r>
            <a:endParaRPr sz="1400"/>
          </a:p>
          <a:p>
            <a:pPr indent="-317500" lvl="0" marL="457200" rtl="0" algn="l">
              <a:lnSpc>
                <a:spcPct val="115000"/>
              </a:lnSpc>
              <a:spcBef>
                <a:spcPts val="0"/>
              </a:spcBef>
              <a:spcAft>
                <a:spcPts val="0"/>
              </a:spcAft>
              <a:buSzPts val="1400"/>
              <a:buAutoNum type="arabicPeriod"/>
            </a:pPr>
            <a:r>
              <a:rPr lang="en" sz="1400"/>
              <a:t>Once you have a first version, test it by reading it out to someone. Ask them if they understand your costs and your break-even analysis. </a:t>
            </a:r>
            <a:endParaRPr sz="1400"/>
          </a:p>
          <a:p>
            <a:pPr indent="-317500" lvl="0" marL="457200" rtl="0" algn="l">
              <a:lnSpc>
                <a:spcPct val="115000"/>
              </a:lnSpc>
              <a:spcBef>
                <a:spcPts val="0"/>
              </a:spcBef>
              <a:spcAft>
                <a:spcPts val="0"/>
              </a:spcAft>
              <a:buSzPts val="1400"/>
              <a:buAutoNum type="arabicPeriod"/>
            </a:pPr>
            <a:r>
              <a:rPr lang="en" sz="1400"/>
              <a:t>Once you understand the costs in your business, complete the </a:t>
            </a:r>
            <a:r>
              <a:rPr b="1" lang="en" sz="1400"/>
              <a:t>costs block</a:t>
            </a:r>
            <a:r>
              <a:rPr lang="en" sz="1400"/>
              <a:t> in your canvas. </a:t>
            </a:r>
            <a:endParaRPr sz="1400"/>
          </a:p>
          <a:p>
            <a:pPr indent="0" lvl="0" marL="457200" marR="0" rtl="0" algn="l">
              <a:lnSpc>
                <a:spcPct val="115000"/>
              </a:lnSpc>
              <a:spcBef>
                <a:spcPts val="1600"/>
              </a:spcBef>
              <a:spcAft>
                <a:spcPts val="1600"/>
              </a:spcAft>
              <a:buSzPts val="1600"/>
              <a:buNone/>
            </a:pPr>
            <a:r>
              <a:t/>
            </a:r>
            <a:endParaRPr sz="1400"/>
          </a:p>
        </p:txBody>
      </p:sp>
      <p:pic>
        <p:nvPicPr>
          <p:cNvPr id="469" name="Google Shape;469;p26"/>
          <p:cNvPicPr preferRelativeResize="0"/>
          <p:nvPr/>
        </p:nvPicPr>
        <p:blipFill rotWithShape="1">
          <a:blip r:embed="rId3">
            <a:alphaModFix/>
          </a:blip>
          <a:srcRect b="0" l="0" r="0" t="0"/>
          <a:stretch/>
        </p:blipFill>
        <p:spPr>
          <a:xfrm>
            <a:off x="7440825" y="200550"/>
            <a:ext cx="1494250" cy="67242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73" name="Shape 473"/>
        <p:cNvGrpSpPr/>
        <p:nvPr/>
      </p:nvGrpSpPr>
      <p:grpSpPr>
        <a:xfrm>
          <a:off x="0" y="0"/>
          <a:ext cx="0" cy="0"/>
          <a:chOff x="0" y="0"/>
          <a:chExt cx="0" cy="0"/>
        </a:xfrm>
      </p:grpSpPr>
      <p:pic>
        <p:nvPicPr>
          <p:cNvPr id="474" name="Google Shape;474;p27"/>
          <p:cNvPicPr preferRelativeResize="0"/>
          <p:nvPr/>
        </p:nvPicPr>
        <p:blipFill rotWithShape="1">
          <a:blip r:embed="rId3">
            <a:alphaModFix/>
          </a:blip>
          <a:srcRect b="0" l="0" r="0" t="0"/>
          <a:stretch/>
        </p:blipFill>
        <p:spPr>
          <a:xfrm>
            <a:off x="1051650" y="152400"/>
            <a:ext cx="6874929" cy="48387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78" name="Shape 478"/>
        <p:cNvGrpSpPr/>
        <p:nvPr/>
      </p:nvGrpSpPr>
      <p:grpSpPr>
        <a:xfrm>
          <a:off x="0" y="0"/>
          <a:ext cx="0" cy="0"/>
          <a:chOff x="0" y="0"/>
          <a:chExt cx="0" cy="0"/>
        </a:xfrm>
      </p:grpSpPr>
      <p:pic>
        <p:nvPicPr>
          <p:cNvPr id="479" name="Google Shape;479;p28"/>
          <p:cNvPicPr preferRelativeResize="0"/>
          <p:nvPr/>
        </p:nvPicPr>
        <p:blipFill rotWithShape="1">
          <a:blip r:embed="rId3">
            <a:alphaModFix/>
          </a:blip>
          <a:srcRect b="0" l="0" r="0" t="0"/>
          <a:stretch/>
        </p:blipFill>
        <p:spPr>
          <a:xfrm>
            <a:off x="1051638" y="152400"/>
            <a:ext cx="6874929" cy="4838701"/>
          </a:xfrm>
          <a:prstGeom prst="rect">
            <a:avLst/>
          </a:prstGeom>
          <a:noFill/>
          <a:ln>
            <a:noFill/>
          </a:ln>
        </p:spPr>
      </p:pic>
      <p:sp>
        <p:nvSpPr>
          <p:cNvPr id="480" name="Google Shape;480;p28"/>
          <p:cNvSpPr txBox="1"/>
          <p:nvPr/>
        </p:nvSpPr>
        <p:spPr>
          <a:xfrm>
            <a:off x="3637550" y="199525"/>
            <a:ext cx="1703100" cy="25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rial"/>
                <a:ea typeface="Arial"/>
                <a:cs typeface="Arial"/>
                <a:sym typeface="Arial"/>
              </a:rPr>
              <a:t>ABC TUTORS</a:t>
            </a:r>
            <a:endParaRPr b="1" i="0" sz="1400" u="none" cap="none" strike="noStrike">
              <a:solidFill>
                <a:srgbClr val="FFFFFF"/>
              </a:solidFill>
              <a:latin typeface="Arial"/>
              <a:ea typeface="Arial"/>
              <a:cs typeface="Arial"/>
              <a:sym typeface="Arial"/>
            </a:endParaRPr>
          </a:p>
        </p:txBody>
      </p:sp>
      <p:sp>
        <p:nvSpPr>
          <p:cNvPr id="481" name="Google Shape;481;p28"/>
          <p:cNvSpPr txBox="1"/>
          <p:nvPr/>
        </p:nvSpPr>
        <p:spPr>
          <a:xfrm>
            <a:off x="1217775" y="1016025"/>
            <a:ext cx="1137900" cy="2451000"/>
          </a:xfrm>
          <a:prstGeom prst="rect">
            <a:avLst/>
          </a:prstGeom>
          <a:noFill/>
          <a:ln>
            <a:noFill/>
          </a:ln>
        </p:spPr>
        <p:txBody>
          <a:bodyPr anchorCtr="0" anchor="t" bIns="91425" lIns="91425" spcFirstLastPara="1" rIns="91425" wrap="square" tIns="91425">
            <a:noAutofit/>
          </a:bodyPr>
          <a:lstStyle/>
          <a:p>
            <a:pPr indent="-57150" lvl="0" marL="57150" marR="40586" rtl="0" algn="l">
              <a:lnSpc>
                <a:spcPct val="100000"/>
              </a:lnSpc>
              <a:spcBef>
                <a:spcPts val="0"/>
              </a:spcBef>
              <a:spcAft>
                <a:spcPts val="0"/>
              </a:spcAft>
              <a:buClr>
                <a:srgbClr val="B7B7B7"/>
              </a:buClr>
              <a:buSzPts val="800"/>
              <a:buFont typeface="Helvetica Neue"/>
              <a:buChar char="●"/>
            </a:pPr>
            <a:r>
              <a:rPr b="0" i="0" lang="en" sz="800" u="none" cap="none" strike="noStrike">
                <a:solidFill>
                  <a:srgbClr val="B7B7B7"/>
                </a:solidFill>
                <a:latin typeface="Helvetica Neue"/>
                <a:ea typeface="Helvetica Neue"/>
                <a:cs typeface="Helvetica Neue"/>
                <a:sym typeface="Helvetica Neue"/>
              </a:rPr>
              <a:t>SA schools are overcrowded, lack resources pupils don’t get the support they need to achieve good marks.</a:t>
            </a:r>
            <a:endParaRPr b="0" i="0" sz="800" u="none" cap="none" strike="noStrike">
              <a:solidFill>
                <a:srgbClr val="B7B7B7"/>
              </a:solidFill>
              <a:latin typeface="Helvetica Neue"/>
              <a:ea typeface="Helvetica Neue"/>
              <a:cs typeface="Helvetica Neue"/>
              <a:sym typeface="Helvetica Neue"/>
            </a:endParaRPr>
          </a:p>
          <a:p>
            <a:pPr indent="-57150" lvl="0" marL="57150" marR="40586" rtl="0" algn="l">
              <a:lnSpc>
                <a:spcPct val="100000"/>
              </a:lnSpc>
              <a:spcBef>
                <a:spcPts val="0"/>
              </a:spcBef>
              <a:spcAft>
                <a:spcPts val="0"/>
              </a:spcAft>
              <a:buClr>
                <a:srgbClr val="B7B7B7"/>
              </a:buClr>
              <a:buSzPts val="800"/>
              <a:buFont typeface="Helvetica Neue"/>
              <a:buChar char="●"/>
            </a:pPr>
            <a:r>
              <a:rPr b="0" i="0" lang="en" sz="800" u="none" cap="none" strike="noStrike">
                <a:solidFill>
                  <a:srgbClr val="B7B7B7"/>
                </a:solidFill>
                <a:latin typeface="Helvetica Neue"/>
                <a:ea typeface="Helvetica Neue"/>
                <a:cs typeface="Helvetica Neue"/>
                <a:sym typeface="Helvetica Neue"/>
              </a:rPr>
              <a:t>They need additional support to get good marks &amp; to get into uni. </a:t>
            </a:r>
            <a:endParaRPr b="0" i="0" sz="800" u="none" cap="none" strike="noStrike">
              <a:solidFill>
                <a:srgbClr val="B7B7B7"/>
              </a:solidFill>
              <a:latin typeface="Helvetica Neue"/>
              <a:ea typeface="Helvetica Neue"/>
              <a:cs typeface="Helvetica Neue"/>
              <a:sym typeface="Helvetica Neue"/>
            </a:endParaRPr>
          </a:p>
          <a:p>
            <a:pPr indent="-57150" lvl="0" marL="57150" marR="40586" rtl="0" algn="l">
              <a:lnSpc>
                <a:spcPct val="100000"/>
              </a:lnSpc>
              <a:spcBef>
                <a:spcPts val="0"/>
              </a:spcBef>
              <a:spcAft>
                <a:spcPts val="0"/>
              </a:spcAft>
              <a:buClr>
                <a:srgbClr val="B7B7B7"/>
              </a:buClr>
              <a:buSzPts val="800"/>
              <a:buFont typeface="Helvetica Neue"/>
              <a:buChar char="●"/>
            </a:pPr>
            <a:r>
              <a:rPr b="0" i="0" lang="en" sz="800" u="none" cap="none" strike="noStrike">
                <a:solidFill>
                  <a:srgbClr val="B7B7B7"/>
                </a:solidFill>
                <a:latin typeface="Helvetica Neue"/>
                <a:ea typeface="Helvetica Neue"/>
                <a:cs typeface="Helvetica Neue"/>
                <a:sym typeface="Helvetica Neue"/>
              </a:rPr>
              <a:t>There are limited options for after-hours tutoring that are affordable and safe for learners in Tshwane.</a:t>
            </a:r>
            <a:endParaRPr b="0" i="0" sz="800" u="none" cap="none" strike="noStrike">
              <a:solidFill>
                <a:srgbClr val="B7B7B7"/>
              </a:solidFill>
              <a:latin typeface="Helvetica Neue"/>
              <a:ea typeface="Helvetica Neue"/>
              <a:cs typeface="Helvetica Neue"/>
              <a:sym typeface="Helvetica Neue"/>
            </a:endParaRPr>
          </a:p>
          <a:p>
            <a:pPr indent="0" lvl="0" marL="0" marR="40586" rtl="0" algn="l">
              <a:lnSpc>
                <a:spcPct val="100000"/>
              </a:lnSpc>
              <a:spcBef>
                <a:spcPts val="1600"/>
              </a:spcBef>
              <a:spcAft>
                <a:spcPts val="1600"/>
              </a:spcAft>
              <a:buClr>
                <a:srgbClr val="000000"/>
              </a:buClr>
              <a:buSzPts val="800"/>
              <a:buFont typeface="Arial"/>
              <a:buNone/>
            </a:pPr>
            <a:r>
              <a:t/>
            </a:r>
            <a:endParaRPr b="0" i="0" sz="800" u="none" cap="none" strike="noStrike">
              <a:solidFill>
                <a:srgbClr val="B7B7B7"/>
              </a:solidFill>
              <a:latin typeface="Helvetica Neue"/>
              <a:ea typeface="Helvetica Neue"/>
              <a:cs typeface="Helvetica Neue"/>
              <a:sym typeface="Helvetica Neue"/>
            </a:endParaRPr>
          </a:p>
        </p:txBody>
      </p:sp>
      <p:sp>
        <p:nvSpPr>
          <p:cNvPr id="482" name="Google Shape;482;p28"/>
          <p:cNvSpPr txBox="1"/>
          <p:nvPr/>
        </p:nvSpPr>
        <p:spPr>
          <a:xfrm>
            <a:off x="2555950" y="1016025"/>
            <a:ext cx="1137900" cy="1159800"/>
          </a:xfrm>
          <a:prstGeom prst="rect">
            <a:avLst/>
          </a:prstGeom>
          <a:noFill/>
          <a:ln>
            <a:noFill/>
          </a:ln>
        </p:spPr>
        <p:txBody>
          <a:bodyPr anchorCtr="0" anchor="t" bIns="91425" lIns="91425" spcFirstLastPara="1" rIns="91425" wrap="square" tIns="91425">
            <a:noAutofit/>
          </a:bodyPr>
          <a:lstStyle/>
          <a:p>
            <a:pPr indent="-57150" lvl="0" marL="57150" marR="40586" rtl="0" algn="l">
              <a:lnSpc>
                <a:spcPct val="100000"/>
              </a:lnSpc>
              <a:spcBef>
                <a:spcPts val="0"/>
              </a:spcBef>
              <a:spcAft>
                <a:spcPts val="0"/>
              </a:spcAft>
              <a:buClr>
                <a:srgbClr val="B7B7B7"/>
              </a:buClr>
              <a:buSzPts val="800"/>
              <a:buFont typeface="Helvetica Neue"/>
              <a:buChar char="●"/>
            </a:pPr>
            <a:r>
              <a:rPr b="0" i="0" lang="en" sz="800" u="none" cap="none" strike="noStrike">
                <a:solidFill>
                  <a:srgbClr val="B7B7B7"/>
                </a:solidFill>
                <a:latin typeface="Helvetica Neue"/>
                <a:ea typeface="Helvetica Neue"/>
                <a:cs typeface="Helvetica Neue"/>
                <a:sym typeface="Helvetica Neue"/>
              </a:rPr>
              <a:t>An affordable, group study service for high school learners at local libraries, where they are tutored by a local university student.</a:t>
            </a:r>
            <a:endParaRPr b="0" i="0" sz="800" u="none" cap="none" strike="noStrike">
              <a:solidFill>
                <a:srgbClr val="B7B7B7"/>
              </a:solidFill>
              <a:latin typeface="Helvetica Neue"/>
              <a:ea typeface="Helvetica Neue"/>
              <a:cs typeface="Helvetica Neue"/>
              <a:sym typeface="Helvetica Neue"/>
            </a:endParaRPr>
          </a:p>
          <a:p>
            <a:pPr indent="0" lvl="0" marL="0" marR="40586" rtl="0" algn="l">
              <a:lnSpc>
                <a:spcPct val="100000"/>
              </a:lnSpc>
              <a:spcBef>
                <a:spcPts val="1600"/>
              </a:spcBef>
              <a:spcAft>
                <a:spcPts val="1600"/>
              </a:spcAft>
              <a:buClr>
                <a:srgbClr val="000000"/>
              </a:buClr>
              <a:buSzPts val="800"/>
              <a:buFont typeface="Arial"/>
              <a:buNone/>
            </a:pPr>
            <a:r>
              <a:t/>
            </a:r>
            <a:endParaRPr b="0" i="0" sz="800" u="none" cap="none" strike="noStrike">
              <a:solidFill>
                <a:srgbClr val="B7B7B7"/>
              </a:solidFill>
              <a:latin typeface="Helvetica Neue"/>
              <a:ea typeface="Helvetica Neue"/>
              <a:cs typeface="Helvetica Neue"/>
              <a:sym typeface="Helvetica Neue"/>
            </a:endParaRPr>
          </a:p>
        </p:txBody>
      </p:sp>
      <p:sp>
        <p:nvSpPr>
          <p:cNvPr id="483" name="Google Shape;483;p28"/>
          <p:cNvSpPr txBox="1"/>
          <p:nvPr/>
        </p:nvSpPr>
        <p:spPr>
          <a:xfrm>
            <a:off x="3894125" y="1081500"/>
            <a:ext cx="1296600" cy="1253700"/>
          </a:xfrm>
          <a:prstGeom prst="rect">
            <a:avLst/>
          </a:prstGeom>
          <a:noFill/>
          <a:ln>
            <a:noFill/>
          </a:ln>
        </p:spPr>
        <p:txBody>
          <a:bodyPr anchorCtr="0" anchor="t" bIns="91425" lIns="91425" spcFirstLastPara="1" rIns="91425" wrap="square" tIns="91425">
            <a:noAutofit/>
          </a:bodyPr>
          <a:lstStyle/>
          <a:p>
            <a:pPr indent="-57150" lvl="0" marL="57150" marR="40586" rtl="0" algn="l">
              <a:lnSpc>
                <a:spcPct val="100000"/>
              </a:lnSpc>
              <a:spcBef>
                <a:spcPts val="0"/>
              </a:spcBef>
              <a:spcAft>
                <a:spcPts val="0"/>
              </a:spcAft>
              <a:buClr>
                <a:srgbClr val="B7B7B7"/>
              </a:buClr>
              <a:buSzPts val="800"/>
              <a:buFont typeface="Helvetica Neue"/>
              <a:buChar char="●"/>
            </a:pPr>
            <a:r>
              <a:rPr b="0" i="0" lang="en" sz="800" u="none" cap="none" strike="noStrike">
                <a:solidFill>
                  <a:srgbClr val="B7B7B7"/>
                </a:solidFill>
                <a:latin typeface="Helvetica Neue"/>
                <a:ea typeface="Helvetica Neue"/>
                <a:cs typeface="Helvetica Neue"/>
                <a:sym typeface="Helvetica Neue"/>
              </a:rPr>
              <a:t>The group structure allows the service to be affordable.</a:t>
            </a:r>
            <a:endParaRPr b="0" i="0" sz="800" u="none" cap="none" strike="noStrike">
              <a:solidFill>
                <a:srgbClr val="B7B7B7"/>
              </a:solidFill>
              <a:latin typeface="Helvetica Neue"/>
              <a:ea typeface="Helvetica Neue"/>
              <a:cs typeface="Helvetica Neue"/>
              <a:sym typeface="Helvetica Neue"/>
            </a:endParaRPr>
          </a:p>
          <a:p>
            <a:pPr indent="-57150" lvl="0" marL="57150" marR="40586" rtl="0" algn="l">
              <a:lnSpc>
                <a:spcPct val="100000"/>
              </a:lnSpc>
              <a:spcBef>
                <a:spcPts val="0"/>
              </a:spcBef>
              <a:spcAft>
                <a:spcPts val="0"/>
              </a:spcAft>
              <a:buClr>
                <a:srgbClr val="B7B7B7"/>
              </a:buClr>
              <a:buSzPts val="800"/>
              <a:buFont typeface="Helvetica Neue"/>
              <a:buChar char="●"/>
            </a:pPr>
            <a:r>
              <a:rPr b="0" i="0" lang="en" sz="800" u="none" cap="none" strike="noStrike">
                <a:solidFill>
                  <a:srgbClr val="B7B7B7"/>
                </a:solidFill>
                <a:latin typeface="Helvetica Neue"/>
                <a:ea typeface="Helvetica Neue"/>
                <a:cs typeface="Helvetica Neue"/>
                <a:sym typeface="Helvetica Neue"/>
              </a:rPr>
              <a:t>By joining a tutoring group, pupils learn from others, receive tutoring support in person and online via a Whatsapp group.</a:t>
            </a:r>
            <a:endParaRPr b="0" i="0" sz="800" u="none" cap="none" strike="noStrike">
              <a:solidFill>
                <a:srgbClr val="B7B7B7"/>
              </a:solidFill>
              <a:latin typeface="Helvetica Neue"/>
              <a:ea typeface="Helvetica Neue"/>
              <a:cs typeface="Helvetica Neue"/>
              <a:sym typeface="Helvetica Neue"/>
            </a:endParaRPr>
          </a:p>
        </p:txBody>
      </p:sp>
      <p:sp>
        <p:nvSpPr>
          <p:cNvPr id="484" name="Google Shape;484;p28"/>
          <p:cNvSpPr txBox="1"/>
          <p:nvPr/>
        </p:nvSpPr>
        <p:spPr>
          <a:xfrm>
            <a:off x="6570175" y="1016025"/>
            <a:ext cx="1296600" cy="2544000"/>
          </a:xfrm>
          <a:prstGeom prst="rect">
            <a:avLst/>
          </a:prstGeom>
          <a:noFill/>
          <a:ln>
            <a:noFill/>
          </a:ln>
        </p:spPr>
        <p:txBody>
          <a:bodyPr anchorCtr="0" anchor="t" bIns="91425" lIns="91425" spcFirstLastPara="1" rIns="91425" wrap="square" tIns="91425">
            <a:noAutofit/>
          </a:bodyPr>
          <a:lstStyle/>
          <a:p>
            <a:pPr indent="-57150" lvl="0" marL="57150" marR="40586" rtl="0" algn="l">
              <a:lnSpc>
                <a:spcPct val="100000"/>
              </a:lnSpc>
              <a:spcBef>
                <a:spcPts val="0"/>
              </a:spcBef>
              <a:spcAft>
                <a:spcPts val="0"/>
              </a:spcAft>
              <a:buClr>
                <a:srgbClr val="B7B7B7"/>
              </a:buClr>
              <a:buSzPts val="800"/>
              <a:buFont typeface="Helvetica Neue"/>
              <a:buChar char="●"/>
            </a:pPr>
            <a:r>
              <a:rPr b="0" i="0" lang="en" sz="800" u="none" cap="none" strike="noStrike">
                <a:solidFill>
                  <a:srgbClr val="B7B7B7"/>
                </a:solidFill>
                <a:latin typeface="Helvetica Neue"/>
                <a:ea typeface="Helvetica Neue"/>
                <a:cs typeface="Helvetica Neue"/>
                <a:sym typeface="Helvetica Neue"/>
              </a:rPr>
              <a:t>Working parents (both male and female) between 30 - 45 years old.</a:t>
            </a:r>
            <a:endParaRPr b="0" i="0" sz="800" u="none" cap="none" strike="noStrike">
              <a:solidFill>
                <a:srgbClr val="B7B7B7"/>
              </a:solidFill>
              <a:latin typeface="Helvetica Neue"/>
              <a:ea typeface="Helvetica Neue"/>
              <a:cs typeface="Helvetica Neue"/>
              <a:sym typeface="Helvetica Neue"/>
            </a:endParaRPr>
          </a:p>
          <a:p>
            <a:pPr indent="-57150" lvl="0" marL="57150" marR="40586" rtl="0" algn="l">
              <a:lnSpc>
                <a:spcPct val="100000"/>
              </a:lnSpc>
              <a:spcBef>
                <a:spcPts val="0"/>
              </a:spcBef>
              <a:spcAft>
                <a:spcPts val="0"/>
              </a:spcAft>
              <a:buClr>
                <a:srgbClr val="B7B7B7"/>
              </a:buClr>
              <a:buSzPts val="800"/>
              <a:buFont typeface="Helvetica Neue"/>
              <a:buChar char="●"/>
            </a:pPr>
            <a:r>
              <a:rPr b="0" i="0" lang="en" sz="800" u="none" cap="none" strike="noStrike">
                <a:solidFill>
                  <a:srgbClr val="B7B7B7"/>
                </a:solidFill>
                <a:latin typeface="Helvetica Neue"/>
                <a:ea typeface="Helvetica Neue"/>
                <a:cs typeface="Helvetica Neue"/>
                <a:sym typeface="Helvetica Neue"/>
              </a:rPr>
              <a:t>Value education &amp; concerned that their children need extra tutoring. Support their child’s dream of going to university.</a:t>
            </a:r>
            <a:endParaRPr b="0" i="0" sz="800" u="none" cap="none" strike="noStrike">
              <a:solidFill>
                <a:srgbClr val="B7B7B7"/>
              </a:solidFill>
              <a:latin typeface="Helvetica Neue"/>
              <a:ea typeface="Helvetica Neue"/>
              <a:cs typeface="Helvetica Neue"/>
              <a:sym typeface="Helvetica Neue"/>
            </a:endParaRPr>
          </a:p>
          <a:p>
            <a:pPr indent="-57150" lvl="0" marL="57150" marR="40586" rtl="0" algn="l">
              <a:lnSpc>
                <a:spcPct val="100000"/>
              </a:lnSpc>
              <a:spcBef>
                <a:spcPts val="0"/>
              </a:spcBef>
              <a:spcAft>
                <a:spcPts val="0"/>
              </a:spcAft>
              <a:buClr>
                <a:srgbClr val="B7B7B7"/>
              </a:buClr>
              <a:buSzPts val="800"/>
              <a:buFont typeface="Helvetica Neue"/>
              <a:buChar char="●"/>
            </a:pPr>
            <a:r>
              <a:rPr b="0" i="0" lang="en" sz="800" u="none" cap="none" strike="noStrike">
                <a:solidFill>
                  <a:srgbClr val="B7B7B7"/>
                </a:solidFill>
                <a:latin typeface="Helvetica Neue"/>
                <a:ea typeface="Helvetica Neue"/>
                <a:cs typeface="Helvetica Neue"/>
                <a:sym typeface="Helvetica Neue"/>
              </a:rPr>
              <a:t>Earn R10k+ per month, cost conscious, have a smartphone, use public transport.</a:t>
            </a:r>
            <a:endParaRPr b="0" i="0" sz="800" u="none" cap="none" strike="noStrike">
              <a:solidFill>
                <a:srgbClr val="B7B7B7"/>
              </a:solidFill>
              <a:latin typeface="Helvetica Neue"/>
              <a:ea typeface="Helvetica Neue"/>
              <a:cs typeface="Helvetica Neue"/>
              <a:sym typeface="Helvetica Neue"/>
            </a:endParaRPr>
          </a:p>
          <a:p>
            <a:pPr indent="-57150" lvl="0" marL="57150" marR="40586" rtl="0" algn="l">
              <a:lnSpc>
                <a:spcPct val="100000"/>
              </a:lnSpc>
              <a:spcBef>
                <a:spcPts val="0"/>
              </a:spcBef>
              <a:spcAft>
                <a:spcPts val="0"/>
              </a:spcAft>
              <a:buClr>
                <a:srgbClr val="B7B7B7"/>
              </a:buClr>
              <a:buSzPts val="800"/>
              <a:buFont typeface="Helvetica Neue"/>
              <a:buChar char="●"/>
            </a:pPr>
            <a:r>
              <a:rPr b="0" i="0" lang="en" sz="800" u="sng" cap="none" strike="noStrike">
                <a:solidFill>
                  <a:srgbClr val="B7B7B7"/>
                </a:solidFill>
                <a:latin typeface="Helvetica Neue"/>
                <a:ea typeface="Helvetica Neue"/>
                <a:cs typeface="Helvetica Neue"/>
                <a:sym typeface="Helvetica Neue"/>
              </a:rPr>
              <a:t>Users</a:t>
            </a:r>
            <a:r>
              <a:rPr b="0" i="0" lang="en" sz="800" u="none" cap="none" strike="noStrike">
                <a:solidFill>
                  <a:srgbClr val="B7B7B7"/>
                </a:solidFill>
                <a:latin typeface="Helvetica Neue"/>
                <a:ea typeface="Helvetica Neue"/>
                <a:cs typeface="Helvetica Neue"/>
                <a:sym typeface="Helvetica Neue"/>
              </a:rPr>
              <a:t>: High school students who want good marks and to go to university. </a:t>
            </a:r>
            <a:endParaRPr b="0" i="0" sz="800" u="none" cap="none" strike="noStrike">
              <a:solidFill>
                <a:srgbClr val="B7B7B7"/>
              </a:solidFill>
              <a:latin typeface="Helvetica Neue"/>
              <a:ea typeface="Helvetica Neue"/>
              <a:cs typeface="Helvetica Neue"/>
              <a:sym typeface="Helvetica Neue"/>
            </a:endParaRPr>
          </a:p>
        </p:txBody>
      </p:sp>
      <p:sp>
        <p:nvSpPr>
          <p:cNvPr id="485" name="Google Shape;485;p28"/>
          <p:cNvSpPr txBox="1"/>
          <p:nvPr/>
        </p:nvSpPr>
        <p:spPr>
          <a:xfrm>
            <a:off x="5232150" y="1016025"/>
            <a:ext cx="1296600" cy="2544000"/>
          </a:xfrm>
          <a:prstGeom prst="rect">
            <a:avLst/>
          </a:prstGeom>
          <a:noFill/>
          <a:ln>
            <a:noFill/>
          </a:ln>
        </p:spPr>
        <p:txBody>
          <a:bodyPr anchorCtr="0" anchor="t" bIns="91425" lIns="91425" spcFirstLastPara="1" rIns="91425" wrap="square" tIns="91425">
            <a:noAutofit/>
          </a:bodyPr>
          <a:lstStyle/>
          <a:p>
            <a:pPr indent="-57150" lvl="0" marL="57150" marR="40586" rtl="0" algn="l">
              <a:lnSpc>
                <a:spcPct val="100000"/>
              </a:lnSpc>
              <a:spcBef>
                <a:spcPts val="0"/>
              </a:spcBef>
              <a:spcAft>
                <a:spcPts val="0"/>
              </a:spcAft>
              <a:buClr>
                <a:srgbClr val="B7B7B7"/>
              </a:buClr>
              <a:buSzPts val="800"/>
              <a:buFont typeface="Helvetica Neue"/>
              <a:buChar char="●"/>
            </a:pPr>
            <a:r>
              <a:rPr b="0" i="0" lang="en" sz="800" u="none" cap="none" strike="noStrike">
                <a:solidFill>
                  <a:srgbClr val="B7B7B7"/>
                </a:solidFill>
                <a:latin typeface="Helvetica Neue"/>
                <a:ea typeface="Helvetica Neue"/>
                <a:cs typeface="Helvetica Neue"/>
                <a:sym typeface="Helvetica Neue"/>
              </a:rPr>
              <a:t>Flyer &amp; posters at taxi ranks</a:t>
            </a:r>
            <a:endParaRPr b="0" i="0" sz="800" u="none" cap="none" strike="noStrike">
              <a:solidFill>
                <a:srgbClr val="B7B7B7"/>
              </a:solidFill>
              <a:latin typeface="Helvetica Neue"/>
              <a:ea typeface="Helvetica Neue"/>
              <a:cs typeface="Helvetica Neue"/>
              <a:sym typeface="Helvetica Neue"/>
            </a:endParaRPr>
          </a:p>
          <a:p>
            <a:pPr indent="-57150" lvl="0" marL="57150" marR="40586" rtl="0" algn="l">
              <a:lnSpc>
                <a:spcPct val="100000"/>
              </a:lnSpc>
              <a:spcBef>
                <a:spcPts val="0"/>
              </a:spcBef>
              <a:spcAft>
                <a:spcPts val="0"/>
              </a:spcAft>
              <a:buClr>
                <a:srgbClr val="B7B7B7"/>
              </a:buClr>
              <a:buSzPts val="800"/>
              <a:buFont typeface="Helvetica Neue"/>
              <a:buChar char="●"/>
            </a:pPr>
            <a:r>
              <a:rPr b="0" i="0" lang="en" sz="800" u="none" cap="none" strike="noStrike">
                <a:solidFill>
                  <a:srgbClr val="B7B7B7"/>
                </a:solidFill>
                <a:latin typeface="Helvetica Neue"/>
                <a:ea typeface="Helvetica Neue"/>
                <a:cs typeface="Helvetica Neue"/>
                <a:sym typeface="Helvetica Neue"/>
              </a:rPr>
              <a:t>Facebook pages for parents</a:t>
            </a:r>
            <a:endParaRPr b="0" i="0" sz="800" u="none" cap="none" strike="noStrike">
              <a:solidFill>
                <a:srgbClr val="B7B7B7"/>
              </a:solidFill>
              <a:latin typeface="Helvetica Neue"/>
              <a:ea typeface="Helvetica Neue"/>
              <a:cs typeface="Helvetica Neue"/>
              <a:sym typeface="Helvetica Neue"/>
            </a:endParaRPr>
          </a:p>
          <a:p>
            <a:pPr indent="-57150" lvl="0" marL="57150" marR="40586" rtl="0" algn="l">
              <a:lnSpc>
                <a:spcPct val="100000"/>
              </a:lnSpc>
              <a:spcBef>
                <a:spcPts val="0"/>
              </a:spcBef>
              <a:spcAft>
                <a:spcPts val="0"/>
              </a:spcAft>
              <a:buClr>
                <a:srgbClr val="B7B7B7"/>
              </a:buClr>
              <a:buSzPts val="800"/>
              <a:buFont typeface="Helvetica Neue"/>
              <a:buChar char="●"/>
            </a:pPr>
            <a:r>
              <a:rPr b="0" i="0" lang="en" sz="800" u="none" cap="none" strike="noStrike">
                <a:solidFill>
                  <a:srgbClr val="B7B7B7"/>
                </a:solidFill>
                <a:latin typeface="Helvetica Neue"/>
                <a:ea typeface="Helvetica Neue"/>
                <a:cs typeface="Helvetica Neue"/>
                <a:sym typeface="Helvetica Neue"/>
              </a:rPr>
              <a:t>Referral basis between parents in exchange for a discount</a:t>
            </a:r>
            <a:endParaRPr b="0" i="0" sz="800" u="none" cap="none" strike="noStrike">
              <a:solidFill>
                <a:srgbClr val="B7B7B7"/>
              </a:solidFill>
              <a:latin typeface="Helvetica Neue"/>
              <a:ea typeface="Helvetica Neue"/>
              <a:cs typeface="Helvetica Neue"/>
              <a:sym typeface="Helvetica Neue"/>
            </a:endParaRPr>
          </a:p>
          <a:p>
            <a:pPr indent="-57150" lvl="0" marL="57150" marR="40586" rtl="0" algn="l">
              <a:lnSpc>
                <a:spcPct val="100000"/>
              </a:lnSpc>
              <a:spcBef>
                <a:spcPts val="0"/>
              </a:spcBef>
              <a:spcAft>
                <a:spcPts val="0"/>
              </a:spcAft>
              <a:buClr>
                <a:srgbClr val="B7B7B7"/>
              </a:buClr>
              <a:buSzPts val="800"/>
              <a:buFont typeface="Helvetica Neue"/>
              <a:buChar char="●"/>
            </a:pPr>
            <a:r>
              <a:rPr b="0" i="0" lang="en" sz="800" u="none" cap="none" strike="noStrike">
                <a:solidFill>
                  <a:srgbClr val="B7B7B7"/>
                </a:solidFill>
                <a:latin typeface="Helvetica Neue"/>
                <a:ea typeface="Helvetica Neue"/>
                <a:cs typeface="Helvetica Neue"/>
                <a:sym typeface="Helvetica Neue"/>
              </a:rPr>
              <a:t>Service delivered at the local library</a:t>
            </a:r>
            <a:endParaRPr b="0" i="0" sz="800" u="none" cap="none" strike="noStrike">
              <a:solidFill>
                <a:srgbClr val="B7B7B7"/>
              </a:solidFill>
              <a:latin typeface="Helvetica Neue"/>
              <a:ea typeface="Helvetica Neue"/>
              <a:cs typeface="Helvetica Neue"/>
              <a:sym typeface="Helvetica Neue"/>
            </a:endParaRPr>
          </a:p>
          <a:p>
            <a:pPr indent="-57150" lvl="0" marL="57150" marR="40586" rtl="0" algn="l">
              <a:lnSpc>
                <a:spcPct val="100000"/>
              </a:lnSpc>
              <a:spcBef>
                <a:spcPts val="0"/>
              </a:spcBef>
              <a:spcAft>
                <a:spcPts val="0"/>
              </a:spcAft>
              <a:buClr>
                <a:srgbClr val="B7B7B7"/>
              </a:buClr>
              <a:buSzPts val="800"/>
              <a:buFont typeface="Helvetica Neue"/>
              <a:buChar char="●"/>
            </a:pPr>
            <a:r>
              <a:rPr b="0" i="0" lang="en" sz="800" u="none" cap="none" strike="noStrike">
                <a:solidFill>
                  <a:srgbClr val="B7B7B7"/>
                </a:solidFill>
                <a:latin typeface="Helvetica Neue"/>
                <a:ea typeface="Helvetica Neue"/>
                <a:cs typeface="Helvetica Neue"/>
                <a:sym typeface="Helvetica Neue"/>
              </a:rPr>
              <a:t>Payment taken in cash from the pupils or parents can eft or buy a bulk pack of lessons which will save them money. </a:t>
            </a:r>
            <a:endParaRPr b="0" i="0" sz="800" u="none" cap="none" strike="noStrike">
              <a:solidFill>
                <a:srgbClr val="B7B7B7"/>
              </a:solidFill>
              <a:latin typeface="Helvetica Neue"/>
              <a:ea typeface="Helvetica Neue"/>
              <a:cs typeface="Helvetica Neue"/>
              <a:sym typeface="Helvetica Neue"/>
            </a:endParaRPr>
          </a:p>
          <a:p>
            <a:pPr indent="-57150" lvl="0" marL="57150" marR="40586" rtl="0" algn="l">
              <a:lnSpc>
                <a:spcPct val="100000"/>
              </a:lnSpc>
              <a:spcBef>
                <a:spcPts val="0"/>
              </a:spcBef>
              <a:spcAft>
                <a:spcPts val="0"/>
              </a:spcAft>
              <a:buClr>
                <a:srgbClr val="B7B7B7"/>
              </a:buClr>
              <a:buSzPts val="800"/>
              <a:buFont typeface="Helvetica Neue"/>
              <a:buChar char="●"/>
            </a:pPr>
            <a:r>
              <a:rPr b="0" i="0" lang="en" sz="800" u="none" cap="none" strike="noStrike">
                <a:solidFill>
                  <a:srgbClr val="B7B7B7"/>
                </a:solidFill>
                <a:latin typeface="Helvetica Neue"/>
                <a:ea typeface="Helvetica Neue"/>
                <a:cs typeface="Helvetica Neue"/>
                <a:sym typeface="Helvetica Neue"/>
              </a:rPr>
              <a:t>Reports and communication with parents via Whatsapp. </a:t>
            </a:r>
            <a:endParaRPr b="0" i="0" sz="800" u="none" cap="none" strike="noStrike">
              <a:solidFill>
                <a:srgbClr val="B7B7B7"/>
              </a:solidFill>
              <a:latin typeface="Helvetica Neue"/>
              <a:ea typeface="Helvetica Neue"/>
              <a:cs typeface="Helvetica Neue"/>
              <a:sym typeface="Helvetica Neue"/>
            </a:endParaRPr>
          </a:p>
        </p:txBody>
      </p:sp>
      <p:sp>
        <p:nvSpPr>
          <p:cNvPr id="486" name="Google Shape;486;p28"/>
          <p:cNvSpPr txBox="1"/>
          <p:nvPr/>
        </p:nvSpPr>
        <p:spPr>
          <a:xfrm>
            <a:off x="2555950" y="2737625"/>
            <a:ext cx="2565900" cy="666000"/>
          </a:xfrm>
          <a:prstGeom prst="rect">
            <a:avLst/>
          </a:prstGeom>
          <a:noFill/>
          <a:ln>
            <a:noFill/>
          </a:ln>
        </p:spPr>
        <p:txBody>
          <a:bodyPr anchorCtr="0" anchor="t" bIns="91425" lIns="91425" spcFirstLastPara="1" rIns="91425" wrap="square" tIns="91425">
            <a:noAutofit/>
          </a:bodyPr>
          <a:lstStyle/>
          <a:p>
            <a:pPr indent="-57150" lvl="0" marL="57150" marR="40586" rtl="0" algn="l">
              <a:lnSpc>
                <a:spcPct val="100000"/>
              </a:lnSpc>
              <a:spcBef>
                <a:spcPts val="0"/>
              </a:spcBef>
              <a:spcAft>
                <a:spcPts val="0"/>
              </a:spcAft>
              <a:buClr>
                <a:srgbClr val="B7B7B7"/>
              </a:buClr>
              <a:buSzPts val="800"/>
              <a:buFont typeface="Helvetica Neue"/>
              <a:buChar char="●"/>
            </a:pPr>
            <a:r>
              <a:rPr b="0" i="0" lang="en" sz="800" u="none" cap="none" strike="noStrike">
                <a:solidFill>
                  <a:srgbClr val="B7B7B7"/>
                </a:solidFill>
                <a:latin typeface="Helvetica Neue"/>
                <a:ea typeface="Helvetica Neue"/>
                <a:cs typeface="Helvetica Neue"/>
                <a:sym typeface="Helvetica Neue"/>
              </a:rPr>
              <a:t>Other tutoring services which are more expensive or not available locally.</a:t>
            </a:r>
            <a:endParaRPr b="0" i="0" sz="800" u="none" cap="none" strike="noStrike">
              <a:solidFill>
                <a:srgbClr val="B7B7B7"/>
              </a:solidFill>
              <a:latin typeface="Helvetica Neue"/>
              <a:ea typeface="Helvetica Neue"/>
              <a:cs typeface="Helvetica Neue"/>
              <a:sym typeface="Helvetica Neue"/>
            </a:endParaRPr>
          </a:p>
          <a:p>
            <a:pPr indent="-57150" lvl="0" marL="57150" marR="40586" rtl="0" algn="l">
              <a:lnSpc>
                <a:spcPct val="100000"/>
              </a:lnSpc>
              <a:spcBef>
                <a:spcPts val="0"/>
              </a:spcBef>
              <a:spcAft>
                <a:spcPts val="0"/>
              </a:spcAft>
              <a:buClr>
                <a:srgbClr val="B7B7B7"/>
              </a:buClr>
              <a:buSzPts val="800"/>
              <a:buFont typeface="Helvetica Neue"/>
              <a:buChar char="●"/>
            </a:pPr>
            <a:r>
              <a:rPr b="0" i="0" lang="en" sz="800" u="none" cap="none" strike="noStrike">
                <a:solidFill>
                  <a:srgbClr val="B7B7B7"/>
                </a:solidFill>
                <a:latin typeface="Helvetica Neue"/>
                <a:ea typeface="Helvetica Neue"/>
                <a:cs typeface="Helvetica Neue"/>
                <a:sym typeface="Helvetica Neue"/>
              </a:rPr>
              <a:t>Substitutes or indirect competitors include homework groups, study guides, online videos, subject specific services or international services. </a:t>
            </a:r>
            <a:endParaRPr b="0" i="0" sz="800" u="none" cap="none" strike="noStrike">
              <a:solidFill>
                <a:srgbClr val="B7B7B7"/>
              </a:solidFill>
              <a:latin typeface="Helvetica Neue"/>
              <a:ea typeface="Helvetica Neue"/>
              <a:cs typeface="Helvetica Neue"/>
              <a:sym typeface="Helvetica Neue"/>
            </a:endParaRPr>
          </a:p>
        </p:txBody>
      </p:sp>
      <p:sp>
        <p:nvSpPr>
          <p:cNvPr id="487" name="Google Shape;487;p28"/>
          <p:cNvSpPr txBox="1"/>
          <p:nvPr/>
        </p:nvSpPr>
        <p:spPr>
          <a:xfrm>
            <a:off x="5862400" y="4072825"/>
            <a:ext cx="2004300" cy="666000"/>
          </a:xfrm>
          <a:prstGeom prst="rect">
            <a:avLst/>
          </a:prstGeom>
          <a:noFill/>
          <a:ln>
            <a:noFill/>
          </a:ln>
        </p:spPr>
        <p:txBody>
          <a:bodyPr anchorCtr="0" anchor="t" bIns="91425" lIns="91425" spcFirstLastPara="1" rIns="91425" wrap="square" tIns="91425">
            <a:noAutofit/>
          </a:bodyPr>
          <a:lstStyle/>
          <a:p>
            <a:pPr indent="-57150" lvl="0" marL="57150" marR="40586" rtl="0" algn="l">
              <a:lnSpc>
                <a:spcPct val="100000"/>
              </a:lnSpc>
              <a:spcBef>
                <a:spcPts val="0"/>
              </a:spcBef>
              <a:spcAft>
                <a:spcPts val="0"/>
              </a:spcAft>
              <a:buClr>
                <a:srgbClr val="000000"/>
              </a:buClr>
              <a:buSzPts val="800"/>
              <a:buFont typeface="Helvetica Neue"/>
              <a:buChar char="●"/>
            </a:pPr>
            <a:r>
              <a:rPr b="0" i="0" lang="en" sz="800" u="none" cap="none" strike="noStrike">
                <a:solidFill>
                  <a:srgbClr val="000000"/>
                </a:solidFill>
                <a:latin typeface="Helvetica Neue"/>
                <a:ea typeface="Helvetica Neue"/>
                <a:cs typeface="Helvetica Neue"/>
                <a:sym typeface="Helvetica Neue"/>
              </a:rPr>
              <a:t>Income is generated by selling packages or individual tutoring sessions to parents.</a:t>
            </a:r>
            <a:endParaRPr b="0" i="0" sz="800" u="none" cap="none" strike="noStrike">
              <a:solidFill>
                <a:srgbClr val="000000"/>
              </a:solidFill>
              <a:latin typeface="Helvetica Neue"/>
              <a:ea typeface="Helvetica Neue"/>
              <a:cs typeface="Helvetica Neue"/>
              <a:sym typeface="Helvetica Neue"/>
            </a:endParaRPr>
          </a:p>
          <a:p>
            <a:pPr indent="-57150" lvl="0" marL="57150" marR="40586" rtl="0" algn="l">
              <a:lnSpc>
                <a:spcPct val="100000"/>
              </a:lnSpc>
              <a:spcBef>
                <a:spcPts val="0"/>
              </a:spcBef>
              <a:spcAft>
                <a:spcPts val="0"/>
              </a:spcAft>
              <a:buClr>
                <a:srgbClr val="000000"/>
              </a:buClr>
              <a:buSzPts val="800"/>
              <a:buFont typeface="Helvetica Neue"/>
              <a:buChar char="●"/>
            </a:pPr>
            <a:r>
              <a:rPr b="0" i="0" lang="en" sz="800" u="none" cap="none" strike="noStrike">
                <a:solidFill>
                  <a:srgbClr val="000000"/>
                </a:solidFill>
                <a:latin typeface="Helvetica Neue"/>
                <a:ea typeface="Helvetica Neue"/>
                <a:cs typeface="Helvetica Neue"/>
                <a:sym typeface="Helvetica Neue"/>
              </a:rPr>
              <a:t>Cost of sales is the hourly fee to university students for tutoring groups.</a:t>
            </a:r>
            <a:endParaRPr b="0" i="0" sz="800" u="none" cap="none" strike="noStrike">
              <a:solidFill>
                <a:srgbClr val="000000"/>
              </a:solidFill>
              <a:latin typeface="Helvetica Neue"/>
              <a:ea typeface="Helvetica Neue"/>
              <a:cs typeface="Helvetica Neue"/>
              <a:sym typeface="Helvetica Neue"/>
            </a:endParaRPr>
          </a:p>
          <a:p>
            <a:pPr indent="0" lvl="0" marL="457200" marR="40586" rtl="0" algn="l">
              <a:lnSpc>
                <a:spcPct val="100000"/>
              </a:lnSpc>
              <a:spcBef>
                <a:spcPts val="1600"/>
              </a:spcBef>
              <a:spcAft>
                <a:spcPts val="1600"/>
              </a:spcAft>
              <a:buClr>
                <a:srgbClr val="000000"/>
              </a:buClr>
              <a:buSzPts val="800"/>
              <a:buFont typeface="Arial"/>
              <a:buNone/>
            </a:pPr>
            <a:r>
              <a:t/>
            </a:r>
            <a:endParaRPr b="0" i="0" sz="800" u="none" cap="none" strike="noStrike">
              <a:solidFill>
                <a:srgbClr val="000000"/>
              </a:solidFill>
              <a:latin typeface="Helvetica Neue"/>
              <a:ea typeface="Helvetica Neue"/>
              <a:cs typeface="Helvetica Neue"/>
              <a:sym typeface="Helvetica Neue"/>
            </a:endParaRPr>
          </a:p>
        </p:txBody>
      </p:sp>
      <p:sp>
        <p:nvSpPr>
          <p:cNvPr id="488" name="Google Shape;488;p28"/>
          <p:cNvSpPr txBox="1"/>
          <p:nvPr/>
        </p:nvSpPr>
        <p:spPr>
          <a:xfrm>
            <a:off x="3894125" y="4072825"/>
            <a:ext cx="2004300" cy="666000"/>
          </a:xfrm>
          <a:prstGeom prst="rect">
            <a:avLst/>
          </a:prstGeom>
          <a:noFill/>
          <a:ln>
            <a:noFill/>
          </a:ln>
        </p:spPr>
        <p:txBody>
          <a:bodyPr anchorCtr="0" anchor="t" bIns="91425" lIns="91425" spcFirstLastPara="1" rIns="91425" wrap="square" tIns="91425">
            <a:noAutofit/>
          </a:bodyPr>
          <a:lstStyle/>
          <a:p>
            <a:pPr indent="-57150" lvl="0" marL="57150" marR="40586" rtl="0" algn="l">
              <a:lnSpc>
                <a:spcPct val="100000"/>
              </a:lnSpc>
              <a:spcBef>
                <a:spcPts val="0"/>
              </a:spcBef>
              <a:spcAft>
                <a:spcPts val="0"/>
              </a:spcAft>
              <a:buClr>
                <a:srgbClr val="000000"/>
              </a:buClr>
              <a:buSzPts val="800"/>
              <a:buFont typeface="Helvetica Neue"/>
              <a:buChar char="●"/>
            </a:pPr>
            <a:r>
              <a:rPr b="0" i="0" lang="en" sz="800" u="none" cap="none" strike="noStrike">
                <a:solidFill>
                  <a:srgbClr val="000000"/>
                </a:solidFill>
                <a:latin typeface="Helvetica Neue"/>
                <a:ea typeface="Helvetica Neue"/>
                <a:cs typeface="Helvetica Neue"/>
                <a:sym typeface="Helvetica Neue"/>
              </a:rPr>
              <a:t>Cost of sales are tutor salaries.</a:t>
            </a:r>
            <a:endParaRPr b="0" i="0" sz="800" u="none" cap="none" strike="noStrike">
              <a:solidFill>
                <a:srgbClr val="000000"/>
              </a:solidFill>
              <a:latin typeface="Helvetica Neue"/>
              <a:ea typeface="Helvetica Neue"/>
              <a:cs typeface="Helvetica Neue"/>
              <a:sym typeface="Helvetica Neue"/>
            </a:endParaRPr>
          </a:p>
          <a:p>
            <a:pPr indent="-57150" lvl="0" marL="57150" marR="40586" rtl="0" algn="l">
              <a:lnSpc>
                <a:spcPct val="100000"/>
              </a:lnSpc>
              <a:spcBef>
                <a:spcPts val="0"/>
              </a:spcBef>
              <a:spcAft>
                <a:spcPts val="0"/>
              </a:spcAft>
              <a:buClr>
                <a:srgbClr val="000000"/>
              </a:buClr>
              <a:buSzPts val="800"/>
              <a:buFont typeface="Helvetica Neue"/>
              <a:buChar char="●"/>
            </a:pPr>
            <a:r>
              <a:rPr b="0" i="0" lang="en" sz="800" u="none" cap="none" strike="noStrike">
                <a:solidFill>
                  <a:srgbClr val="000000"/>
                </a:solidFill>
                <a:latin typeface="Helvetica Neue"/>
                <a:ea typeface="Helvetica Neue"/>
                <a:cs typeface="Helvetica Neue"/>
                <a:sym typeface="Helvetica Neue"/>
              </a:rPr>
              <a:t>Overhead costs include the co-ordinator salary, rent, subscriptions,  internet and airtime, bank charges, printing and marketing.</a:t>
            </a:r>
            <a:endParaRPr b="0" i="0" sz="800" u="none" cap="none" strike="noStrike">
              <a:solidFill>
                <a:srgbClr val="000000"/>
              </a:solidFill>
              <a:latin typeface="Helvetica Neue"/>
              <a:ea typeface="Helvetica Neue"/>
              <a:cs typeface="Helvetica Neue"/>
              <a:sym typeface="Helvetica Neue"/>
            </a:endParaRPr>
          </a:p>
          <a:p>
            <a:pPr indent="0" lvl="0" marL="457200" marR="40586" rtl="0" algn="l">
              <a:lnSpc>
                <a:spcPct val="100000"/>
              </a:lnSpc>
              <a:spcBef>
                <a:spcPts val="1600"/>
              </a:spcBef>
              <a:spcAft>
                <a:spcPts val="1600"/>
              </a:spcAft>
              <a:buClr>
                <a:srgbClr val="000000"/>
              </a:buClr>
              <a:buSzPts val="800"/>
              <a:buFont typeface="Arial"/>
              <a:buNone/>
            </a:pPr>
            <a:r>
              <a:t/>
            </a:r>
            <a:endParaRPr b="0" i="0" sz="8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3AA1"/>
        </a:solidFill>
      </p:bgPr>
    </p:bg>
    <p:spTree>
      <p:nvGrpSpPr>
        <p:cNvPr id="222" name="Shape 222"/>
        <p:cNvGrpSpPr/>
        <p:nvPr/>
      </p:nvGrpSpPr>
      <p:grpSpPr>
        <a:xfrm>
          <a:off x="0" y="0"/>
          <a:ext cx="0" cy="0"/>
          <a:chOff x="0" y="0"/>
          <a:chExt cx="0" cy="0"/>
        </a:xfrm>
      </p:grpSpPr>
      <p:sp>
        <p:nvSpPr>
          <p:cNvPr id="223" name="Google Shape;223;g129fbd6dc44_0_117"/>
          <p:cNvSpPr txBox="1"/>
          <p:nvPr>
            <p:ph idx="12" type="sldNum"/>
          </p:nvPr>
        </p:nvSpPr>
        <p:spPr>
          <a:xfrm>
            <a:off x="9144002" y="5094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b="0" lang="en" sz="1000">
                <a:solidFill>
                  <a:schemeClr val="dk2"/>
                </a:solidFill>
                <a:latin typeface="Arial"/>
                <a:ea typeface="Arial"/>
                <a:cs typeface="Arial"/>
                <a:sym typeface="Arial"/>
              </a:rPr>
              <a:t>‹#›</a:t>
            </a:fld>
            <a:endParaRPr b="0" sz="1000">
              <a:solidFill>
                <a:schemeClr val="dk2"/>
              </a:solidFill>
              <a:latin typeface="Arial"/>
              <a:ea typeface="Arial"/>
              <a:cs typeface="Arial"/>
              <a:sym typeface="Arial"/>
            </a:endParaRPr>
          </a:p>
        </p:txBody>
      </p:sp>
      <p:sp>
        <p:nvSpPr>
          <p:cNvPr id="224" name="Google Shape;224;g129fbd6dc44_0_117"/>
          <p:cNvSpPr txBox="1"/>
          <p:nvPr/>
        </p:nvSpPr>
        <p:spPr>
          <a:xfrm>
            <a:off x="540500" y="509175"/>
            <a:ext cx="6318000" cy="58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133AA1"/>
                </a:solidFill>
                <a:latin typeface="Helvetica Neue"/>
                <a:ea typeface="Helvetica Neue"/>
                <a:cs typeface="Helvetica Neue"/>
                <a:sym typeface="Helvetica Neue"/>
              </a:rPr>
              <a:t>What is Launch League?</a:t>
            </a:r>
            <a:endParaRPr b="1" i="0" sz="3000" u="none" cap="none" strike="noStrike">
              <a:solidFill>
                <a:srgbClr val="133AA1"/>
              </a:solidFill>
              <a:latin typeface="Helvetica Neue"/>
              <a:ea typeface="Helvetica Neue"/>
              <a:cs typeface="Helvetica Neue"/>
              <a:sym typeface="Helvetica Neue"/>
            </a:endParaRPr>
          </a:p>
        </p:txBody>
      </p:sp>
      <p:sp>
        <p:nvSpPr>
          <p:cNvPr id="225" name="Google Shape;225;g129fbd6dc44_0_117"/>
          <p:cNvSpPr txBox="1"/>
          <p:nvPr/>
        </p:nvSpPr>
        <p:spPr>
          <a:xfrm>
            <a:off x="540500" y="1560925"/>
            <a:ext cx="5650500" cy="21447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None/>
            </a:pPr>
            <a:r>
              <a:rPr b="1" lang="en">
                <a:solidFill>
                  <a:srgbClr val="262626"/>
                </a:solidFill>
                <a:highlight>
                  <a:srgbClr val="FFFFFF"/>
                </a:highlight>
                <a:latin typeface="Helvetica Neue"/>
                <a:ea typeface="Helvetica Neue"/>
                <a:cs typeface="Helvetica Neue"/>
                <a:sym typeface="Helvetica Neue"/>
              </a:rPr>
              <a:t>This programme material was originally developed by the British High Commision UK-South Africa Tech Hub and Viridian through the Launch League initiative.</a:t>
            </a:r>
            <a:endParaRPr b="1">
              <a:solidFill>
                <a:srgbClr val="262626"/>
              </a:solidFill>
              <a:highlight>
                <a:srgbClr val="FFFFFF"/>
              </a:highlight>
              <a:latin typeface="Helvetica Neue"/>
              <a:ea typeface="Helvetica Neue"/>
              <a:cs typeface="Helvetica Neue"/>
              <a:sym typeface="Helvetica Neue"/>
            </a:endParaRPr>
          </a:p>
          <a:p>
            <a:pPr indent="0" lvl="0" marL="0" marR="0" rtl="0" algn="l">
              <a:lnSpc>
                <a:spcPct val="150000"/>
              </a:lnSpc>
              <a:spcBef>
                <a:spcPts val="0"/>
              </a:spcBef>
              <a:spcAft>
                <a:spcPts val="0"/>
              </a:spcAft>
              <a:buNone/>
            </a:pPr>
            <a:r>
              <a:t/>
            </a:r>
            <a:endParaRPr sz="1350">
              <a:solidFill>
                <a:srgbClr val="262626"/>
              </a:solidFill>
              <a:highlight>
                <a:srgbClr val="FFFFFF"/>
              </a:highlight>
              <a:latin typeface="Helvetica Neue"/>
              <a:ea typeface="Helvetica Neue"/>
              <a:cs typeface="Helvetica Neue"/>
              <a:sym typeface="Helvetica Neue"/>
            </a:endParaRPr>
          </a:p>
          <a:p>
            <a:pPr indent="0" lvl="0" marL="0" marR="0" rtl="0" algn="l">
              <a:lnSpc>
                <a:spcPct val="150000"/>
              </a:lnSpc>
              <a:spcBef>
                <a:spcPts val="0"/>
              </a:spcBef>
              <a:spcAft>
                <a:spcPts val="0"/>
              </a:spcAft>
              <a:buNone/>
            </a:pPr>
            <a:r>
              <a:rPr lang="en" sz="1350">
                <a:solidFill>
                  <a:srgbClr val="262626"/>
                </a:solidFill>
                <a:highlight>
                  <a:srgbClr val="FFFFFF"/>
                </a:highlight>
                <a:latin typeface="Helvetica Neue"/>
                <a:ea typeface="Helvetica Neue"/>
                <a:cs typeface="Helvetica Neue"/>
                <a:sym typeface="Helvetica Neue"/>
              </a:rPr>
              <a:t>Launch League creates material and training/ networking opportunities for South African hubs and training organisations, so that we can better support </a:t>
            </a:r>
            <a:r>
              <a:rPr b="1" i="1" lang="en" sz="1350">
                <a:solidFill>
                  <a:srgbClr val="262626"/>
                </a:solidFill>
                <a:highlight>
                  <a:srgbClr val="FFFFFF"/>
                </a:highlight>
                <a:latin typeface="Helvetica Neue"/>
                <a:ea typeface="Helvetica Neue"/>
                <a:cs typeface="Helvetica Neue"/>
                <a:sym typeface="Helvetica Neue"/>
              </a:rPr>
              <a:t>YOU</a:t>
            </a:r>
            <a:r>
              <a:rPr lang="en" sz="1350">
                <a:solidFill>
                  <a:srgbClr val="262626"/>
                </a:solidFill>
                <a:highlight>
                  <a:srgbClr val="FFFFFF"/>
                </a:highlight>
                <a:latin typeface="Helvetica Neue"/>
                <a:ea typeface="Helvetica Neue"/>
                <a:cs typeface="Helvetica Neue"/>
                <a:sym typeface="Helvetica Neue"/>
              </a:rPr>
              <a:t> – promising entrepreneurs from our community!</a:t>
            </a:r>
            <a:endParaRPr sz="1350">
              <a:solidFill>
                <a:srgbClr val="262626"/>
              </a:solidFill>
              <a:highlight>
                <a:srgbClr val="FFFFFF"/>
              </a:highlight>
              <a:latin typeface="Helvetica Neue"/>
              <a:ea typeface="Helvetica Neue"/>
              <a:cs typeface="Helvetica Neue"/>
              <a:sym typeface="Helvetica Neue"/>
            </a:endParaRPr>
          </a:p>
          <a:p>
            <a:pPr indent="0" lvl="0" marL="0" marR="0" rtl="0" algn="l">
              <a:lnSpc>
                <a:spcPct val="150000"/>
              </a:lnSpc>
              <a:spcBef>
                <a:spcPts val="0"/>
              </a:spcBef>
              <a:spcAft>
                <a:spcPts val="0"/>
              </a:spcAft>
              <a:buNone/>
            </a:pPr>
            <a:r>
              <a:t/>
            </a:r>
            <a:endParaRPr sz="1350">
              <a:solidFill>
                <a:srgbClr val="262626"/>
              </a:solidFill>
              <a:highlight>
                <a:srgbClr val="FFFFFF"/>
              </a:highlight>
              <a:latin typeface="Helvetica Neue"/>
              <a:ea typeface="Helvetica Neue"/>
              <a:cs typeface="Helvetica Neue"/>
              <a:sym typeface="Helvetica Neue"/>
            </a:endParaRPr>
          </a:p>
          <a:p>
            <a:pPr indent="0" lvl="0" marL="0" marR="0" rtl="0" algn="l">
              <a:lnSpc>
                <a:spcPct val="150000"/>
              </a:lnSpc>
              <a:spcBef>
                <a:spcPts val="0"/>
              </a:spcBef>
              <a:spcAft>
                <a:spcPts val="0"/>
              </a:spcAft>
              <a:buNone/>
            </a:pPr>
            <a:r>
              <a:rPr b="1" lang="en" sz="1600">
                <a:solidFill>
                  <a:srgbClr val="133AA1"/>
                </a:solidFill>
                <a:highlight>
                  <a:srgbClr val="FFFFFF"/>
                </a:highlight>
                <a:latin typeface="Helvetica Neue"/>
                <a:ea typeface="Helvetica Neue"/>
                <a:cs typeface="Helvetica Neue"/>
                <a:sym typeface="Helvetica Neue"/>
              </a:rPr>
              <a:t>www.launchleague.co.za</a:t>
            </a:r>
            <a:endParaRPr b="1" i="0" sz="1600" u="none" cap="none" strike="noStrike">
              <a:solidFill>
                <a:srgbClr val="133AA1"/>
              </a:solidFill>
              <a:latin typeface="Helvetica Neue"/>
              <a:ea typeface="Helvetica Neue"/>
              <a:cs typeface="Helvetica Neue"/>
              <a:sym typeface="Helvetica Neue"/>
            </a:endParaRPr>
          </a:p>
        </p:txBody>
      </p:sp>
      <p:pic>
        <p:nvPicPr>
          <p:cNvPr id="226" name="Google Shape;226;g129fbd6dc44_0_117"/>
          <p:cNvPicPr preferRelativeResize="0"/>
          <p:nvPr/>
        </p:nvPicPr>
        <p:blipFill rotWithShape="1">
          <a:blip r:embed="rId3">
            <a:alphaModFix/>
          </a:blip>
          <a:srcRect b="0" l="0" r="0" t="0"/>
          <a:stretch/>
        </p:blipFill>
        <p:spPr>
          <a:xfrm>
            <a:off x="6657850" y="0"/>
            <a:ext cx="2486149" cy="24615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cxnSp>
        <p:nvCxnSpPr>
          <p:cNvPr id="493" name="Google Shape;493;p29"/>
          <p:cNvCxnSpPr/>
          <p:nvPr/>
        </p:nvCxnSpPr>
        <p:spPr>
          <a:xfrm flipH="1" rot="10800000">
            <a:off x="3356600" y="2086725"/>
            <a:ext cx="546000" cy="371700"/>
          </a:xfrm>
          <a:prstGeom prst="curvedConnector3">
            <a:avLst>
              <a:gd fmla="val 46603" name="adj1"/>
            </a:avLst>
          </a:prstGeom>
          <a:noFill/>
          <a:ln cap="flat" cmpd="sng" w="19050">
            <a:solidFill>
              <a:srgbClr val="FFFFFF"/>
            </a:solidFill>
            <a:prstDash val="dot"/>
            <a:round/>
            <a:headEnd len="sm" w="sm" type="none"/>
            <a:tailEnd len="sm" w="sm" type="none"/>
          </a:ln>
        </p:spPr>
      </p:cxnSp>
      <p:cxnSp>
        <p:nvCxnSpPr>
          <p:cNvPr id="494" name="Google Shape;494;p29"/>
          <p:cNvCxnSpPr/>
          <p:nvPr/>
        </p:nvCxnSpPr>
        <p:spPr>
          <a:xfrm rot="-5400000">
            <a:off x="2772150" y="2761850"/>
            <a:ext cx="725100" cy="190800"/>
          </a:xfrm>
          <a:prstGeom prst="curvedConnector3">
            <a:avLst>
              <a:gd fmla="val 50000" name="adj1"/>
            </a:avLst>
          </a:prstGeom>
          <a:noFill/>
          <a:ln cap="flat" cmpd="sng" w="19050">
            <a:solidFill>
              <a:srgbClr val="FFFFFF"/>
            </a:solidFill>
            <a:prstDash val="dot"/>
            <a:round/>
            <a:headEnd len="sm" w="sm" type="none"/>
            <a:tailEnd len="sm" w="sm" type="none"/>
          </a:ln>
        </p:spPr>
      </p:cxnSp>
      <p:cxnSp>
        <p:nvCxnSpPr>
          <p:cNvPr id="495" name="Google Shape;495;p29"/>
          <p:cNvCxnSpPr/>
          <p:nvPr/>
        </p:nvCxnSpPr>
        <p:spPr>
          <a:xfrm rot="-5400000">
            <a:off x="2470050" y="3428275"/>
            <a:ext cx="711000" cy="427500"/>
          </a:xfrm>
          <a:prstGeom prst="curvedConnector3">
            <a:avLst>
              <a:gd fmla="val 24494" name="adj1"/>
            </a:avLst>
          </a:prstGeom>
          <a:noFill/>
          <a:ln cap="flat" cmpd="sng" w="19050">
            <a:solidFill>
              <a:srgbClr val="FFFFFF"/>
            </a:solidFill>
            <a:prstDash val="dot"/>
            <a:round/>
            <a:headEnd len="sm" w="sm" type="none"/>
            <a:tailEnd len="sm" w="sm" type="none"/>
          </a:ln>
        </p:spPr>
      </p:cxnSp>
      <p:sp>
        <p:nvSpPr>
          <p:cNvPr id="496" name="Google Shape;496;p29"/>
          <p:cNvSpPr/>
          <p:nvPr/>
        </p:nvSpPr>
        <p:spPr>
          <a:xfrm rot="-2443874">
            <a:off x="8033533" y="422321"/>
            <a:ext cx="416085" cy="715157"/>
          </a:xfrm>
          <a:prstGeom prst="moon">
            <a:avLst>
              <a:gd fmla="val 37671"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29"/>
          <p:cNvSpPr/>
          <p:nvPr/>
        </p:nvSpPr>
        <p:spPr>
          <a:xfrm rot="1794330">
            <a:off x="4872427" y="778126"/>
            <a:ext cx="225645" cy="216900"/>
          </a:xfrm>
          <a:prstGeom prst="star5">
            <a:avLst>
              <a:gd fmla="val 19098" name="adj"/>
              <a:gd fmla="val 105146" name="hf"/>
              <a:gd fmla="val 110557" name="vf"/>
            </a:avLst>
          </a:prstGeom>
          <a:solidFill>
            <a:srgbClr val="F8CA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98" name="Google Shape;498;p29"/>
          <p:cNvGrpSpPr/>
          <p:nvPr/>
        </p:nvGrpSpPr>
        <p:grpSpPr>
          <a:xfrm rot="2410273">
            <a:off x="4855263" y="1134011"/>
            <a:ext cx="477181" cy="481291"/>
            <a:chOff x="576250" y="4319400"/>
            <a:chExt cx="442075" cy="442050"/>
          </a:xfrm>
        </p:grpSpPr>
        <p:sp>
          <p:nvSpPr>
            <p:cNvPr id="499" name="Google Shape;499;p29"/>
            <p:cNvSpPr/>
            <p:nvPr/>
          </p:nvSpPr>
          <p:spPr>
            <a:xfrm>
              <a:off x="576250" y="4319400"/>
              <a:ext cx="442075" cy="442050"/>
            </a:xfrm>
            <a:custGeom>
              <a:rect b="b" l="l" r="r" t="t"/>
              <a:pathLst>
                <a:path extrusionOk="0" fill="none" h="17682" w="17683">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29"/>
            <p:cNvSpPr/>
            <p:nvPr/>
          </p:nvSpPr>
          <p:spPr>
            <a:xfrm>
              <a:off x="595725" y="4668875"/>
              <a:ext cx="73100" cy="73100"/>
            </a:xfrm>
            <a:custGeom>
              <a:rect b="b" l="l" r="r" t="t"/>
              <a:pathLst>
                <a:path extrusionOk="0" fill="none" h="2924" w="2924">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29"/>
            <p:cNvSpPr/>
            <p:nvPr/>
          </p:nvSpPr>
          <p:spPr>
            <a:xfrm>
              <a:off x="652350" y="4711500"/>
              <a:ext cx="46925" cy="46925"/>
            </a:xfrm>
            <a:custGeom>
              <a:rect b="b" l="l" r="r" t="t"/>
              <a:pathLst>
                <a:path extrusionOk="0" fill="none" h="1877" w="1877">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29"/>
            <p:cNvSpPr/>
            <p:nvPr/>
          </p:nvSpPr>
          <p:spPr>
            <a:xfrm>
              <a:off x="579300" y="4638450"/>
              <a:ext cx="46900" cy="46900"/>
            </a:xfrm>
            <a:custGeom>
              <a:rect b="b" l="l" r="r" t="t"/>
              <a:pathLst>
                <a:path extrusionOk="0" fill="none" h="1876" w="1876">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03" name="Google Shape;503;p29"/>
          <p:cNvSpPr/>
          <p:nvPr/>
        </p:nvSpPr>
        <p:spPr>
          <a:xfrm>
            <a:off x="4254689" y="372066"/>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04" name="Google Shape;504;p29"/>
          <p:cNvGrpSpPr/>
          <p:nvPr/>
        </p:nvGrpSpPr>
        <p:grpSpPr>
          <a:xfrm>
            <a:off x="473436" y="4370920"/>
            <a:ext cx="393060" cy="393060"/>
            <a:chOff x="5941025" y="3634400"/>
            <a:chExt cx="467650" cy="467650"/>
          </a:xfrm>
        </p:grpSpPr>
        <p:sp>
          <p:nvSpPr>
            <p:cNvPr id="505" name="Google Shape;505;p29"/>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29"/>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29"/>
            <p:cNvSpPr/>
            <p:nvPr/>
          </p:nvSpPr>
          <p:spPr>
            <a:xfrm>
              <a:off x="5943475" y="3695900"/>
              <a:ext cx="177800" cy="351350"/>
            </a:xfrm>
            <a:custGeom>
              <a:rect b="b" l="l" r="r" t="t"/>
              <a:pathLst>
                <a:path extrusionOk="0" fill="none" h="14054" w="7112">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29"/>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29"/>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29"/>
            <p:cNvSpPr/>
            <p:nvPr/>
          </p:nvSpPr>
          <p:spPr>
            <a:xfrm>
              <a:off x="6202850" y="3720875"/>
              <a:ext cx="204000" cy="278875"/>
            </a:xfrm>
            <a:custGeom>
              <a:rect b="b" l="l" r="r" t="t"/>
              <a:pathLst>
                <a:path extrusionOk="0" fill="none" h="11155" w="816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511" name="Google Shape;511;p29"/>
          <p:cNvCxnSpPr/>
          <p:nvPr/>
        </p:nvCxnSpPr>
        <p:spPr>
          <a:xfrm flipH="1" rot="10800000">
            <a:off x="909425" y="4330425"/>
            <a:ext cx="969900" cy="343500"/>
          </a:xfrm>
          <a:prstGeom prst="curvedConnector3">
            <a:avLst>
              <a:gd fmla="val 66958" name="adj1"/>
            </a:avLst>
          </a:prstGeom>
          <a:noFill/>
          <a:ln cap="flat" cmpd="sng" w="19050">
            <a:solidFill>
              <a:srgbClr val="FFFFFF"/>
            </a:solidFill>
            <a:prstDash val="dot"/>
            <a:round/>
            <a:headEnd len="sm" w="sm" type="none"/>
            <a:tailEnd len="sm" w="sm" type="none"/>
          </a:ln>
        </p:spPr>
      </p:cxnSp>
      <p:sp>
        <p:nvSpPr>
          <p:cNvPr id="512" name="Google Shape;512;p29"/>
          <p:cNvSpPr/>
          <p:nvPr/>
        </p:nvSpPr>
        <p:spPr>
          <a:xfrm>
            <a:off x="1487400" y="4165825"/>
            <a:ext cx="393000" cy="3930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Cambria"/>
                <a:ea typeface="Cambria"/>
                <a:cs typeface="Cambria"/>
                <a:sym typeface="Cambria"/>
              </a:rPr>
              <a:t>i</a:t>
            </a:r>
            <a:endParaRPr b="1" i="0" sz="1800" u="none" cap="none" strike="noStrike">
              <a:solidFill>
                <a:srgbClr val="000000"/>
              </a:solidFill>
              <a:latin typeface="Cambria"/>
              <a:ea typeface="Cambria"/>
              <a:cs typeface="Cambria"/>
              <a:sym typeface="Cambria"/>
            </a:endParaRPr>
          </a:p>
        </p:txBody>
      </p:sp>
      <p:sp>
        <p:nvSpPr>
          <p:cNvPr id="513" name="Google Shape;513;p29"/>
          <p:cNvSpPr/>
          <p:nvPr/>
        </p:nvSpPr>
        <p:spPr>
          <a:xfrm rot="1794330">
            <a:off x="7292152" y="415101"/>
            <a:ext cx="225645" cy="216900"/>
          </a:xfrm>
          <a:prstGeom prst="star5">
            <a:avLst>
              <a:gd fmla="val 19098" name="adj"/>
              <a:gd fmla="val 105146" name="hf"/>
              <a:gd fmla="val 110557" name="vf"/>
            </a:avLst>
          </a:prstGeom>
          <a:solidFill>
            <a:srgbClr val="F8CA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29"/>
          <p:cNvSpPr/>
          <p:nvPr/>
        </p:nvSpPr>
        <p:spPr>
          <a:xfrm rot="1794330">
            <a:off x="5764677" y="4156901"/>
            <a:ext cx="225645" cy="216900"/>
          </a:xfrm>
          <a:prstGeom prst="star5">
            <a:avLst>
              <a:gd fmla="val 19098" name="adj"/>
              <a:gd fmla="val 105146" name="hf"/>
              <a:gd fmla="val 110557" name="vf"/>
            </a:avLst>
          </a:prstGeom>
          <a:solidFill>
            <a:srgbClr val="F8CA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29"/>
          <p:cNvSpPr/>
          <p:nvPr/>
        </p:nvSpPr>
        <p:spPr>
          <a:xfrm rot="1794330">
            <a:off x="905477" y="629176"/>
            <a:ext cx="225645" cy="216900"/>
          </a:xfrm>
          <a:prstGeom prst="star5">
            <a:avLst>
              <a:gd fmla="val 19098" name="adj"/>
              <a:gd fmla="val 105146" name="hf"/>
              <a:gd fmla="val 110557" name="vf"/>
            </a:avLst>
          </a:prstGeom>
          <a:solidFill>
            <a:srgbClr val="F8CA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29"/>
          <p:cNvSpPr/>
          <p:nvPr/>
        </p:nvSpPr>
        <p:spPr>
          <a:xfrm rot="1794330">
            <a:off x="8450752" y="2755851"/>
            <a:ext cx="225645" cy="216900"/>
          </a:xfrm>
          <a:prstGeom prst="star5">
            <a:avLst>
              <a:gd fmla="val 19098" name="adj"/>
              <a:gd fmla="val 105146" name="hf"/>
              <a:gd fmla="val 110557" name="vf"/>
            </a:avLst>
          </a:prstGeom>
          <a:solidFill>
            <a:srgbClr val="F8CA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29"/>
          <p:cNvSpPr/>
          <p:nvPr/>
        </p:nvSpPr>
        <p:spPr>
          <a:xfrm rot="1794330">
            <a:off x="557139" y="3168026"/>
            <a:ext cx="225645" cy="216900"/>
          </a:xfrm>
          <a:prstGeom prst="star5">
            <a:avLst>
              <a:gd fmla="val 19098" name="adj"/>
              <a:gd fmla="val 105146" name="hf"/>
              <a:gd fmla="val 110557" name="vf"/>
            </a:avLst>
          </a:prstGeom>
          <a:solidFill>
            <a:srgbClr val="F8CA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29"/>
          <p:cNvSpPr/>
          <p:nvPr/>
        </p:nvSpPr>
        <p:spPr>
          <a:xfrm rot="1794330">
            <a:off x="3395577" y="4715776"/>
            <a:ext cx="225645" cy="216900"/>
          </a:xfrm>
          <a:prstGeom prst="star5">
            <a:avLst>
              <a:gd fmla="val 19098" name="adj"/>
              <a:gd fmla="val 105146" name="hf"/>
              <a:gd fmla="val 110557" name="vf"/>
            </a:avLst>
          </a:prstGeom>
          <a:solidFill>
            <a:srgbClr val="F8CA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29"/>
          <p:cNvSpPr/>
          <p:nvPr/>
        </p:nvSpPr>
        <p:spPr>
          <a:xfrm>
            <a:off x="8504514" y="1424829"/>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29"/>
          <p:cNvSpPr/>
          <p:nvPr/>
        </p:nvSpPr>
        <p:spPr>
          <a:xfrm>
            <a:off x="2805489" y="532904"/>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29"/>
          <p:cNvSpPr/>
          <p:nvPr/>
        </p:nvSpPr>
        <p:spPr>
          <a:xfrm>
            <a:off x="7034214" y="3286529"/>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29"/>
          <p:cNvSpPr/>
          <p:nvPr/>
        </p:nvSpPr>
        <p:spPr>
          <a:xfrm>
            <a:off x="4826589" y="4504004"/>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29"/>
          <p:cNvSpPr/>
          <p:nvPr/>
        </p:nvSpPr>
        <p:spPr>
          <a:xfrm>
            <a:off x="1170089" y="1660354"/>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24" name="Google Shape;524;p29"/>
          <p:cNvCxnSpPr/>
          <p:nvPr/>
        </p:nvCxnSpPr>
        <p:spPr>
          <a:xfrm flipH="1" rot="10800000">
            <a:off x="1741075" y="4009650"/>
            <a:ext cx="969900" cy="343500"/>
          </a:xfrm>
          <a:prstGeom prst="curvedConnector3">
            <a:avLst>
              <a:gd fmla="val 26773" name="adj1"/>
            </a:avLst>
          </a:prstGeom>
          <a:noFill/>
          <a:ln cap="flat" cmpd="sng" w="19050">
            <a:solidFill>
              <a:srgbClr val="FFFFFF"/>
            </a:solidFill>
            <a:prstDash val="dot"/>
            <a:round/>
            <a:headEnd len="sm" w="sm" type="none"/>
            <a:tailEnd len="sm" w="sm" type="none"/>
          </a:ln>
        </p:spPr>
      </p:cxnSp>
      <p:sp>
        <p:nvSpPr>
          <p:cNvPr id="525" name="Google Shape;525;p29"/>
          <p:cNvSpPr/>
          <p:nvPr/>
        </p:nvSpPr>
        <p:spPr>
          <a:xfrm>
            <a:off x="2453750" y="3833300"/>
            <a:ext cx="393000" cy="393000"/>
          </a:xfrm>
          <a:prstGeom prst="ellipse">
            <a:avLst/>
          </a:prstGeom>
          <a:solidFill>
            <a:srgbClr val="CD1E1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Arial"/>
                <a:ea typeface="Arial"/>
                <a:cs typeface="Arial"/>
                <a:sym typeface="Arial"/>
              </a:rPr>
              <a:t>1</a:t>
            </a:r>
            <a:endParaRPr b="1" i="0" sz="1800" u="none" cap="none" strike="noStrike">
              <a:solidFill>
                <a:srgbClr val="000000"/>
              </a:solidFill>
              <a:latin typeface="Arial"/>
              <a:ea typeface="Arial"/>
              <a:cs typeface="Arial"/>
              <a:sym typeface="Arial"/>
            </a:endParaRPr>
          </a:p>
        </p:txBody>
      </p:sp>
      <p:sp>
        <p:nvSpPr>
          <p:cNvPr id="526" name="Google Shape;526;p29"/>
          <p:cNvSpPr/>
          <p:nvPr/>
        </p:nvSpPr>
        <p:spPr>
          <a:xfrm>
            <a:off x="2891900" y="3014600"/>
            <a:ext cx="393000" cy="393000"/>
          </a:xfrm>
          <a:prstGeom prst="ellipse">
            <a:avLst/>
          </a:prstGeom>
          <a:solidFill>
            <a:srgbClr val="F8CA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Arial"/>
                <a:ea typeface="Arial"/>
                <a:cs typeface="Arial"/>
                <a:sym typeface="Arial"/>
              </a:rPr>
              <a:t>2</a:t>
            </a:r>
            <a:endParaRPr b="1" i="0" sz="1800" u="none" cap="none" strike="noStrike">
              <a:solidFill>
                <a:srgbClr val="000000"/>
              </a:solidFill>
              <a:latin typeface="Arial"/>
              <a:ea typeface="Arial"/>
              <a:cs typeface="Arial"/>
              <a:sym typeface="Arial"/>
            </a:endParaRPr>
          </a:p>
        </p:txBody>
      </p:sp>
      <p:sp>
        <p:nvSpPr>
          <p:cNvPr id="527" name="Google Shape;527;p29"/>
          <p:cNvSpPr/>
          <p:nvPr/>
        </p:nvSpPr>
        <p:spPr>
          <a:xfrm>
            <a:off x="3039300" y="2283275"/>
            <a:ext cx="478800" cy="4308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Arial"/>
                <a:ea typeface="Arial"/>
                <a:cs typeface="Arial"/>
                <a:sym typeface="Arial"/>
              </a:rPr>
              <a:t>TT</a:t>
            </a:r>
            <a:endParaRPr b="1" i="0" sz="1800" u="none" cap="none" strike="noStrike">
              <a:solidFill>
                <a:srgbClr val="000000"/>
              </a:solidFill>
              <a:latin typeface="Arial"/>
              <a:ea typeface="Arial"/>
              <a:cs typeface="Arial"/>
              <a:sym typeface="Arial"/>
            </a:endParaRPr>
          </a:p>
        </p:txBody>
      </p:sp>
      <p:sp>
        <p:nvSpPr>
          <p:cNvPr id="528" name="Google Shape;528;p29"/>
          <p:cNvSpPr/>
          <p:nvPr/>
        </p:nvSpPr>
        <p:spPr>
          <a:xfrm>
            <a:off x="3902650" y="1890325"/>
            <a:ext cx="393000" cy="393000"/>
          </a:xfrm>
          <a:prstGeom prst="ellipse">
            <a:avLst/>
          </a:prstGeom>
          <a:solidFill>
            <a:srgbClr val="CD1E1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Arial"/>
                <a:ea typeface="Arial"/>
                <a:cs typeface="Arial"/>
                <a:sym typeface="Arial"/>
              </a:rPr>
              <a:t>3</a:t>
            </a:r>
            <a:endParaRPr b="1" i="0" sz="1800" u="none" cap="none" strike="noStrike">
              <a:solidFill>
                <a:srgbClr val="000000"/>
              </a:solidFill>
              <a:latin typeface="Arial"/>
              <a:ea typeface="Arial"/>
              <a:cs typeface="Arial"/>
              <a:sym typeface="Arial"/>
            </a:endParaRPr>
          </a:p>
        </p:txBody>
      </p:sp>
      <p:sp>
        <p:nvSpPr>
          <p:cNvPr id="529" name="Google Shape;529;p29"/>
          <p:cNvSpPr/>
          <p:nvPr/>
        </p:nvSpPr>
        <p:spPr>
          <a:xfrm>
            <a:off x="4994350" y="1615325"/>
            <a:ext cx="393000" cy="393000"/>
          </a:xfrm>
          <a:prstGeom prst="ellipse">
            <a:avLst/>
          </a:prstGeom>
          <a:solidFill>
            <a:srgbClr val="133AA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Arial"/>
                <a:ea typeface="Arial"/>
                <a:cs typeface="Arial"/>
                <a:sym typeface="Arial"/>
              </a:rPr>
              <a:t>4</a:t>
            </a:r>
            <a:endParaRPr b="1" i="0" sz="1800" u="none" cap="none" strike="noStrike">
              <a:solidFill>
                <a:schemeClr val="lt1"/>
              </a:solidFill>
              <a:latin typeface="Arial"/>
              <a:ea typeface="Arial"/>
              <a:cs typeface="Arial"/>
              <a:sym typeface="Arial"/>
            </a:endParaRPr>
          </a:p>
        </p:txBody>
      </p:sp>
      <p:cxnSp>
        <p:nvCxnSpPr>
          <p:cNvPr id="530" name="Google Shape;530;p29"/>
          <p:cNvCxnSpPr/>
          <p:nvPr/>
        </p:nvCxnSpPr>
        <p:spPr>
          <a:xfrm flipH="1">
            <a:off x="4295650" y="1823125"/>
            <a:ext cx="698700" cy="263700"/>
          </a:xfrm>
          <a:prstGeom prst="curvedConnector3">
            <a:avLst>
              <a:gd fmla="val 50000" name="adj1"/>
            </a:avLst>
          </a:prstGeom>
          <a:noFill/>
          <a:ln cap="flat" cmpd="sng" w="19050">
            <a:solidFill>
              <a:srgbClr val="FFFFFF"/>
            </a:solidFill>
            <a:prstDash val="dot"/>
            <a:round/>
            <a:headEnd len="sm" w="sm" type="none"/>
            <a:tailEnd len="sm" w="sm" type="none"/>
          </a:ln>
        </p:spPr>
      </p:cxnSp>
      <p:sp>
        <p:nvSpPr>
          <p:cNvPr id="531" name="Google Shape;531;p29"/>
          <p:cNvSpPr/>
          <p:nvPr/>
        </p:nvSpPr>
        <p:spPr>
          <a:xfrm rot="1794330">
            <a:off x="373827" y="489126"/>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29"/>
          <p:cNvSpPr/>
          <p:nvPr/>
        </p:nvSpPr>
        <p:spPr>
          <a:xfrm rot="1794330">
            <a:off x="7390502" y="3738776"/>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29"/>
          <p:cNvSpPr/>
          <p:nvPr/>
        </p:nvSpPr>
        <p:spPr>
          <a:xfrm rot="1794330">
            <a:off x="4817677" y="114501"/>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29"/>
          <p:cNvSpPr/>
          <p:nvPr/>
        </p:nvSpPr>
        <p:spPr>
          <a:xfrm rot="1794330">
            <a:off x="2189127" y="274139"/>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29"/>
          <p:cNvSpPr/>
          <p:nvPr/>
        </p:nvSpPr>
        <p:spPr>
          <a:xfrm rot="1794330">
            <a:off x="4872427" y="3738776"/>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29"/>
          <p:cNvSpPr/>
          <p:nvPr/>
        </p:nvSpPr>
        <p:spPr>
          <a:xfrm rot="1794330">
            <a:off x="2712727" y="1517076"/>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29"/>
          <p:cNvSpPr/>
          <p:nvPr/>
        </p:nvSpPr>
        <p:spPr>
          <a:xfrm rot="1794330">
            <a:off x="222627" y="2867426"/>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30"/>
          <p:cNvSpPr txBox="1"/>
          <p:nvPr>
            <p:ph type="ctrTitle"/>
          </p:nvPr>
        </p:nvSpPr>
        <p:spPr>
          <a:xfrm>
            <a:off x="485725" y="1989950"/>
            <a:ext cx="3917100" cy="1756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sz="3000">
                <a:solidFill>
                  <a:srgbClr val="000000"/>
                </a:solidFill>
              </a:rPr>
              <a:t>MODULE 4:</a:t>
            </a:r>
            <a:endParaRPr sz="3000">
              <a:solidFill>
                <a:srgbClr val="000000"/>
              </a:solidFill>
            </a:endParaRPr>
          </a:p>
          <a:p>
            <a:pPr indent="0" lvl="0" marL="0" rtl="0" algn="l">
              <a:lnSpc>
                <a:spcPct val="100000"/>
              </a:lnSpc>
              <a:spcBef>
                <a:spcPts val="0"/>
              </a:spcBef>
              <a:spcAft>
                <a:spcPts val="0"/>
              </a:spcAft>
              <a:buSzPts val="3600"/>
              <a:buNone/>
            </a:pPr>
            <a:r>
              <a:rPr lang="en" sz="3000">
                <a:solidFill>
                  <a:srgbClr val="000000"/>
                </a:solidFill>
              </a:rPr>
              <a:t>How do I make </a:t>
            </a:r>
            <a:r>
              <a:rPr lang="en" sz="3000">
                <a:solidFill>
                  <a:srgbClr val="133AA1"/>
                </a:solidFill>
              </a:rPr>
              <a:t>money</a:t>
            </a:r>
            <a:r>
              <a:rPr lang="en" sz="3000">
                <a:solidFill>
                  <a:srgbClr val="000000"/>
                </a:solidFill>
              </a:rPr>
              <a:t>?</a:t>
            </a:r>
            <a:endParaRPr sz="3000">
              <a:solidFill>
                <a:srgbClr val="000000"/>
              </a:solidFill>
              <a:latin typeface="Arial"/>
              <a:ea typeface="Arial"/>
              <a:cs typeface="Arial"/>
              <a:sym typeface="Arial"/>
            </a:endParaRPr>
          </a:p>
        </p:txBody>
      </p:sp>
      <p:pic>
        <p:nvPicPr>
          <p:cNvPr id="543" name="Google Shape;543;p30"/>
          <p:cNvPicPr preferRelativeResize="0"/>
          <p:nvPr/>
        </p:nvPicPr>
        <p:blipFill rotWithShape="1">
          <a:blip r:embed="rId3">
            <a:alphaModFix/>
          </a:blip>
          <a:srcRect b="0" l="0" r="0" t="0"/>
          <a:stretch/>
        </p:blipFill>
        <p:spPr>
          <a:xfrm>
            <a:off x="6121421" y="1878092"/>
            <a:ext cx="2084400" cy="93798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0" name="Shape 230"/>
        <p:cNvGrpSpPr/>
        <p:nvPr/>
      </p:nvGrpSpPr>
      <p:grpSpPr>
        <a:xfrm>
          <a:off x="0" y="0"/>
          <a:ext cx="0" cy="0"/>
          <a:chOff x="0" y="0"/>
          <a:chExt cx="0" cy="0"/>
        </a:xfrm>
      </p:grpSpPr>
      <p:sp>
        <p:nvSpPr>
          <p:cNvPr id="231" name="Google Shape;231;p3"/>
          <p:cNvSpPr txBox="1"/>
          <p:nvPr>
            <p:ph type="ctrTitle"/>
          </p:nvPr>
        </p:nvSpPr>
        <p:spPr>
          <a:xfrm>
            <a:off x="555425" y="1076850"/>
            <a:ext cx="3522300" cy="298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lang="en" sz="7200">
                <a:solidFill>
                  <a:srgbClr val="133AA1"/>
                </a:solidFill>
                <a:latin typeface="Helvetica Neue"/>
                <a:ea typeface="Helvetica Neue"/>
                <a:cs typeface="Helvetica Neue"/>
                <a:sym typeface="Helvetica Neue"/>
              </a:rPr>
              <a:t>1.</a:t>
            </a:r>
            <a:endParaRPr sz="7200">
              <a:solidFill>
                <a:srgbClr val="133AA1"/>
              </a:solidFill>
              <a:latin typeface="Helvetica Neue"/>
              <a:ea typeface="Helvetica Neue"/>
              <a:cs typeface="Helvetica Neue"/>
              <a:sym typeface="Helvetica Neue"/>
            </a:endParaRPr>
          </a:p>
          <a:p>
            <a:pPr indent="0" lvl="0" marL="0" rtl="0" algn="l">
              <a:lnSpc>
                <a:spcPct val="100000"/>
              </a:lnSpc>
              <a:spcBef>
                <a:spcPts val="0"/>
              </a:spcBef>
              <a:spcAft>
                <a:spcPts val="0"/>
              </a:spcAft>
              <a:buSzPts val="3000"/>
              <a:buNone/>
            </a:pPr>
            <a:r>
              <a:rPr lang="en" sz="3600">
                <a:solidFill>
                  <a:srgbClr val="000000"/>
                </a:solidFill>
                <a:latin typeface="Helvetica Neue"/>
                <a:ea typeface="Helvetica Neue"/>
                <a:cs typeface="Helvetica Neue"/>
                <a:sym typeface="Helvetica Neue"/>
              </a:rPr>
              <a:t>Business model</a:t>
            </a:r>
            <a:endParaRPr sz="3600">
              <a:solidFill>
                <a:srgbClr val="000000"/>
              </a:solidFill>
              <a:latin typeface="Helvetica Neue"/>
              <a:ea typeface="Helvetica Neue"/>
              <a:cs typeface="Helvetica Neue"/>
              <a:sym typeface="Helvetica Neue"/>
            </a:endParaRPr>
          </a:p>
        </p:txBody>
      </p:sp>
      <p:sp>
        <p:nvSpPr>
          <p:cNvPr id="232" name="Google Shape;232;p3"/>
          <p:cNvSpPr txBox="1"/>
          <p:nvPr>
            <p:ph idx="4294967295" type="sldNum"/>
          </p:nvPr>
        </p:nvSpPr>
        <p:spPr>
          <a:xfrm>
            <a:off x="8543227"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233" name="Google Shape;233;p3"/>
          <p:cNvPicPr preferRelativeResize="0"/>
          <p:nvPr/>
        </p:nvPicPr>
        <p:blipFill rotWithShape="1">
          <a:blip r:embed="rId4">
            <a:alphaModFix/>
          </a:blip>
          <a:srcRect b="0" l="0" r="0" t="0"/>
          <a:stretch/>
        </p:blipFill>
        <p:spPr>
          <a:xfrm>
            <a:off x="7440825" y="200550"/>
            <a:ext cx="1494250" cy="6724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
          <p:cNvSpPr txBox="1"/>
          <p:nvPr>
            <p:ph idx="1" type="body"/>
          </p:nvPr>
        </p:nvSpPr>
        <p:spPr>
          <a:xfrm>
            <a:off x="838250" y="1657350"/>
            <a:ext cx="5324100" cy="225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
                <a:solidFill>
                  <a:srgbClr val="000000"/>
                </a:solidFill>
                <a:latin typeface="Helvetica Neue"/>
                <a:ea typeface="Helvetica Neue"/>
                <a:cs typeface="Helvetica Neue"/>
                <a:sym typeface="Helvetica Neue"/>
              </a:rPr>
              <a:t>A business model is how you </a:t>
            </a:r>
            <a:r>
              <a:rPr b="1" lang="en">
                <a:solidFill>
                  <a:srgbClr val="133AA1"/>
                </a:solidFill>
                <a:latin typeface="Helvetica Neue"/>
                <a:ea typeface="Helvetica Neue"/>
                <a:cs typeface="Helvetica Neue"/>
                <a:sym typeface="Helvetica Neue"/>
              </a:rPr>
              <a:t>create </a:t>
            </a:r>
            <a:r>
              <a:rPr lang="en">
                <a:solidFill>
                  <a:srgbClr val="000000"/>
                </a:solidFill>
                <a:latin typeface="Helvetica Neue"/>
                <a:ea typeface="Helvetica Neue"/>
                <a:cs typeface="Helvetica Neue"/>
                <a:sym typeface="Helvetica Neue"/>
              </a:rPr>
              <a:t>and </a:t>
            </a:r>
            <a:r>
              <a:rPr b="1" lang="en">
                <a:solidFill>
                  <a:srgbClr val="133AA1"/>
                </a:solidFill>
                <a:latin typeface="Helvetica Neue"/>
                <a:ea typeface="Helvetica Neue"/>
                <a:cs typeface="Helvetica Neue"/>
                <a:sym typeface="Helvetica Neue"/>
              </a:rPr>
              <a:t>deliver</a:t>
            </a:r>
            <a:r>
              <a:rPr lang="en">
                <a:solidFill>
                  <a:srgbClr val="000000"/>
                </a:solidFill>
                <a:latin typeface="Helvetica Neue"/>
                <a:ea typeface="Helvetica Neue"/>
                <a:cs typeface="Helvetica Neue"/>
                <a:sym typeface="Helvetica Neue"/>
              </a:rPr>
              <a:t> </a:t>
            </a:r>
            <a:r>
              <a:rPr b="1" lang="en">
                <a:solidFill>
                  <a:srgbClr val="133AA1"/>
                </a:solidFill>
                <a:latin typeface="Helvetica Neue"/>
                <a:ea typeface="Helvetica Neue"/>
                <a:cs typeface="Helvetica Neue"/>
                <a:sym typeface="Helvetica Neue"/>
              </a:rPr>
              <a:t>value</a:t>
            </a:r>
            <a:r>
              <a:rPr lang="en">
                <a:solidFill>
                  <a:srgbClr val="000000"/>
                </a:solidFill>
                <a:latin typeface="Helvetica Neue"/>
                <a:ea typeface="Helvetica Neue"/>
                <a:cs typeface="Helvetica Neue"/>
                <a:sym typeface="Helvetica Neue"/>
              </a:rPr>
              <a:t> to your customers and how you </a:t>
            </a:r>
            <a:r>
              <a:rPr b="1" lang="en">
                <a:solidFill>
                  <a:srgbClr val="133AA1"/>
                </a:solidFill>
                <a:latin typeface="Helvetica Neue"/>
                <a:ea typeface="Helvetica Neue"/>
                <a:cs typeface="Helvetica Neue"/>
                <a:sym typeface="Helvetica Neue"/>
              </a:rPr>
              <a:t>capture value</a:t>
            </a:r>
            <a:r>
              <a:rPr lang="en">
                <a:solidFill>
                  <a:srgbClr val="000000"/>
                </a:solidFill>
                <a:latin typeface="Helvetica Neue"/>
                <a:ea typeface="Helvetica Neue"/>
                <a:cs typeface="Helvetica Neue"/>
                <a:sym typeface="Helvetica Neue"/>
              </a:rPr>
              <a:t> from them. </a:t>
            </a:r>
            <a:endParaRPr sz="1400">
              <a:solidFill>
                <a:srgbClr val="000000"/>
              </a:solidFill>
              <a:latin typeface="Helvetica Neue"/>
              <a:ea typeface="Helvetica Neue"/>
              <a:cs typeface="Helvetica Neue"/>
              <a:sym typeface="Helvetica Neue"/>
            </a:endParaRPr>
          </a:p>
          <a:p>
            <a:pPr indent="0" lvl="0" marL="0" rtl="0" algn="l">
              <a:lnSpc>
                <a:spcPct val="100000"/>
              </a:lnSpc>
              <a:spcBef>
                <a:spcPts val="1600"/>
              </a:spcBef>
              <a:spcAft>
                <a:spcPts val="0"/>
              </a:spcAft>
              <a:buSzPts val="2400"/>
              <a:buNone/>
            </a:pPr>
            <a:r>
              <a:t/>
            </a:r>
            <a:endParaRPr>
              <a:solidFill>
                <a:srgbClr val="000000"/>
              </a:solidFill>
              <a:latin typeface="Arial"/>
              <a:ea typeface="Arial"/>
              <a:cs typeface="Arial"/>
              <a:sym typeface="Arial"/>
            </a:endParaRPr>
          </a:p>
          <a:p>
            <a:pPr indent="0" lvl="0" marL="0" rtl="0" algn="l">
              <a:lnSpc>
                <a:spcPct val="100000"/>
              </a:lnSpc>
              <a:spcBef>
                <a:spcPts val="1600"/>
              </a:spcBef>
              <a:spcAft>
                <a:spcPts val="1600"/>
              </a:spcAft>
              <a:buSzPts val="2400"/>
              <a:buNone/>
            </a:pPr>
            <a:r>
              <a:rPr lang="en">
                <a:solidFill>
                  <a:srgbClr val="000000"/>
                </a:solidFill>
                <a:latin typeface="Arial"/>
                <a:ea typeface="Arial"/>
                <a:cs typeface="Arial"/>
                <a:sym typeface="Arial"/>
              </a:rPr>
              <a:t> </a:t>
            </a:r>
            <a:endParaRPr sz="1200">
              <a:solidFill>
                <a:srgbClr val="000000"/>
              </a:solidFill>
              <a:latin typeface="Arial"/>
              <a:ea typeface="Arial"/>
              <a:cs typeface="Arial"/>
              <a:sym typeface="Arial"/>
            </a:endParaRPr>
          </a:p>
        </p:txBody>
      </p:sp>
      <p:sp>
        <p:nvSpPr>
          <p:cNvPr id="239" name="Google Shape;239;p4"/>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240" name="Google Shape;240;p4"/>
          <p:cNvPicPr preferRelativeResize="0"/>
          <p:nvPr/>
        </p:nvPicPr>
        <p:blipFill rotWithShape="1">
          <a:blip r:embed="rId3">
            <a:alphaModFix/>
          </a:blip>
          <a:srcRect b="0" l="0" r="0" t="0"/>
          <a:stretch/>
        </p:blipFill>
        <p:spPr>
          <a:xfrm>
            <a:off x="7440825" y="200550"/>
            <a:ext cx="1494250" cy="6724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5"/>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246" name="Google Shape;246;p5"/>
          <p:cNvSpPr txBox="1"/>
          <p:nvPr>
            <p:ph type="title"/>
          </p:nvPr>
        </p:nvSpPr>
        <p:spPr>
          <a:xfrm>
            <a:off x="838350" y="657550"/>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latin typeface="Helvetica Neue"/>
                <a:ea typeface="Helvetica Neue"/>
                <a:cs typeface="Helvetica Neue"/>
                <a:sym typeface="Helvetica Neue"/>
              </a:rPr>
              <a:t>Business Model</a:t>
            </a:r>
            <a:endParaRPr sz="3000">
              <a:solidFill>
                <a:srgbClr val="000000"/>
              </a:solidFill>
              <a:latin typeface="Helvetica Neue"/>
              <a:ea typeface="Helvetica Neue"/>
              <a:cs typeface="Helvetica Neue"/>
              <a:sym typeface="Helvetica Neue"/>
            </a:endParaRPr>
          </a:p>
        </p:txBody>
      </p:sp>
      <p:sp>
        <p:nvSpPr>
          <p:cNvPr id="247" name="Google Shape;247;p5"/>
          <p:cNvSpPr txBox="1"/>
          <p:nvPr>
            <p:ph idx="1" type="body"/>
          </p:nvPr>
        </p:nvSpPr>
        <p:spPr>
          <a:xfrm>
            <a:off x="838350" y="1355100"/>
            <a:ext cx="6288300" cy="243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0"/>
              </a:spcAft>
              <a:buClr>
                <a:schemeClr val="dk1"/>
              </a:buClr>
              <a:buSzPts val="1600"/>
              <a:buFont typeface="Arial"/>
              <a:buNone/>
            </a:pPr>
            <a:r>
              <a:rPr lang="en" sz="1800">
                <a:solidFill>
                  <a:schemeClr val="dk1"/>
                </a:solidFill>
                <a:latin typeface="Helvetica Neue"/>
                <a:ea typeface="Helvetica Neue"/>
                <a:cs typeface="Helvetica Neue"/>
                <a:sym typeface="Helvetica Neue"/>
              </a:rPr>
              <a:t>1. </a:t>
            </a:r>
            <a:r>
              <a:rPr b="1" lang="en" sz="1800">
                <a:solidFill>
                  <a:srgbClr val="133AA1"/>
                </a:solidFill>
                <a:latin typeface="Helvetica Neue"/>
                <a:ea typeface="Helvetica Neue"/>
                <a:cs typeface="Helvetica Neue"/>
                <a:sym typeface="Helvetica Neue"/>
              </a:rPr>
              <a:t>Create Value</a:t>
            </a:r>
            <a:r>
              <a:rPr lang="en" sz="1800">
                <a:solidFill>
                  <a:schemeClr val="dk1"/>
                </a:solidFill>
                <a:latin typeface="Helvetica Neue"/>
                <a:ea typeface="Helvetica Neue"/>
                <a:cs typeface="Helvetica Neue"/>
                <a:sym typeface="Helvetica Neue"/>
              </a:rPr>
              <a:t> = Product or Service</a:t>
            </a:r>
            <a:endParaRPr sz="1800">
              <a:solidFill>
                <a:srgbClr val="3F3F3F"/>
              </a:solidFill>
              <a:latin typeface="Helvetica Neue"/>
              <a:ea typeface="Helvetica Neue"/>
              <a:cs typeface="Helvetica Neue"/>
              <a:sym typeface="Helvetica Neue"/>
            </a:endParaRPr>
          </a:p>
          <a:p>
            <a:pPr indent="0" lvl="0" marL="0" rtl="0" algn="l">
              <a:lnSpc>
                <a:spcPct val="100000"/>
              </a:lnSpc>
              <a:spcBef>
                <a:spcPts val="1000"/>
              </a:spcBef>
              <a:spcAft>
                <a:spcPts val="0"/>
              </a:spcAft>
              <a:buClr>
                <a:schemeClr val="dk1"/>
              </a:buClr>
              <a:buSzPts val="1600"/>
              <a:buFont typeface="Arial"/>
              <a:buNone/>
            </a:pPr>
            <a:r>
              <a:rPr lang="en" sz="1800">
                <a:solidFill>
                  <a:schemeClr val="dk1"/>
                </a:solidFill>
                <a:latin typeface="Helvetica Neue"/>
                <a:ea typeface="Helvetica Neue"/>
                <a:cs typeface="Helvetica Neue"/>
                <a:sym typeface="Helvetica Neue"/>
              </a:rPr>
              <a:t>2. </a:t>
            </a:r>
            <a:r>
              <a:rPr b="1" lang="en" sz="1800">
                <a:solidFill>
                  <a:srgbClr val="133AA1"/>
                </a:solidFill>
                <a:latin typeface="Helvetica Neue"/>
                <a:ea typeface="Helvetica Neue"/>
                <a:cs typeface="Helvetica Neue"/>
                <a:sym typeface="Helvetica Neue"/>
              </a:rPr>
              <a:t>Deliver Value</a:t>
            </a:r>
            <a:r>
              <a:rPr lang="en" sz="1800">
                <a:solidFill>
                  <a:schemeClr val="dk1"/>
                </a:solidFill>
                <a:latin typeface="Helvetica Neue"/>
                <a:ea typeface="Helvetica Neue"/>
                <a:cs typeface="Helvetica Neue"/>
                <a:sym typeface="Helvetica Neue"/>
              </a:rPr>
              <a:t> = Customer Value Proposition / benefits </a:t>
            </a:r>
            <a:endParaRPr sz="1800">
              <a:solidFill>
                <a:srgbClr val="3F3F3F"/>
              </a:solidFill>
              <a:latin typeface="Helvetica Neue"/>
              <a:ea typeface="Helvetica Neue"/>
              <a:cs typeface="Helvetica Neue"/>
              <a:sym typeface="Helvetica Neue"/>
            </a:endParaRPr>
          </a:p>
          <a:p>
            <a:pPr indent="0" lvl="0" marL="0" rtl="0" algn="l">
              <a:lnSpc>
                <a:spcPct val="100000"/>
              </a:lnSpc>
              <a:spcBef>
                <a:spcPts val="1000"/>
              </a:spcBef>
              <a:spcAft>
                <a:spcPts val="0"/>
              </a:spcAft>
              <a:buClr>
                <a:schemeClr val="dk1"/>
              </a:buClr>
              <a:buSzPts val="1600"/>
              <a:buFont typeface="Arial"/>
              <a:buNone/>
            </a:pPr>
            <a:r>
              <a:rPr lang="en" sz="1800">
                <a:solidFill>
                  <a:schemeClr val="dk1"/>
                </a:solidFill>
                <a:latin typeface="Helvetica Neue"/>
                <a:ea typeface="Helvetica Neue"/>
                <a:cs typeface="Helvetica Neue"/>
                <a:sym typeface="Helvetica Neue"/>
              </a:rPr>
              <a:t>3. </a:t>
            </a:r>
            <a:r>
              <a:rPr b="1" lang="en" sz="1800">
                <a:solidFill>
                  <a:srgbClr val="133AA1"/>
                </a:solidFill>
                <a:latin typeface="Helvetica Neue"/>
                <a:ea typeface="Helvetica Neue"/>
                <a:cs typeface="Helvetica Neue"/>
                <a:sym typeface="Helvetica Neue"/>
              </a:rPr>
              <a:t>Capture Value</a:t>
            </a:r>
            <a:r>
              <a:rPr lang="en" sz="1800">
                <a:solidFill>
                  <a:schemeClr val="dk1"/>
                </a:solidFill>
                <a:latin typeface="Helvetica Neue"/>
                <a:ea typeface="Helvetica Neue"/>
                <a:cs typeface="Helvetica Neue"/>
                <a:sym typeface="Helvetica Neue"/>
              </a:rPr>
              <a:t> = Income / revenue (that exceeds your costs)</a:t>
            </a:r>
            <a:endParaRPr sz="1800">
              <a:solidFill>
                <a:schemeClr val="dk1"/>
              </a:solidFill>
              <a:latin typeface="Helvetica Neue"/>
              <a:ea typeface="Helvetica Neue"/>
              <a:cs typeface="Helvetica Neue"/>
              <a:sym typeface="Helvetica Neue"/>
            </a:endParaRPr>
          </a:p>
          <a:p>
            <a:pPr indent="0" lvl="0" marL="0" rtl="0" algn="l">
              <a:lnSpc>
                <a:spcPct val="100000"/>
              </a:lnSpc>
              <a:spcBef>
                <a:spcPts val="1000"/>
              </a:spcBef>
              <a:spcAft>
                <a:spcPts val="0"/>
              </a:spcAft>
              <a:buClr>
                <a:schemeClr val="dk1"/>
              </a:buClr>
              <a:buSzPts val="1600"/>
              <a:buFont typeface="Arial"/>
              <a:buNone/>
            </a:pPr>
            <a:r>
              <a:rPr b="1" lang="en" sz="1800">
                <a:solidFill>
                  <a:schemeClr val="dk1"/>
                </a:solidFill>
                <a:latin typeface="Helvetica Neue"/>
                <a:ea typeface="Helvetica Neue"/>
                <a:cs typeface="Helvetica Neue"/>
                <a:sym typeface="Helvetica Neue"/>
              </a:rPr>
              <a:t>You need all three to have a business!</a:t>
            </a:r>
            <a:endParaRPr b="1" sz="1800">
              <a:solidFill>
                <a:schemeClr val="dk1"/>
              </a:solidFill>
              <a:latin typeface="Helvetica Neue"/>
              <a:ea typeface="Helvetica Neue"/>
              <a:cs typeface="Helvetica Neue"/>
              <a:sym typeface="Helvetica Neue"/>
            </a:endParaRPr>
          </a:p>
        </p:txBody>
      </p:sp>
      <p:pic>
        <p:nvPicPr>
          <p:cNvPr id="248" name="Google Shape;248;p5"/>
          <p:cNvPicPr preferRelativeResize="0"/>
          <p:nvPr/>
        </p:nvPicPr>
        <p:blipFill rotWithShape="1">
          <a:blip r:embed="rId3">
            <a:alphaModFix/>
          </a:blip>
          <a:srcRect b="0" l="0" r="0" t="0"/>
          <a:stretch/>
        </p:blipFill>
        <p:spPr>
          <a:xfrm>
            <a:off x="7440825" y="200550"/>
            <a:ext cx="1494250" cy="6724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6"/>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254" name="Google Shape;254;p6"/>
          <p:cNvSpPr txBox="1"/>
          <p:nvPr>
            <p:ph type="title"/>
          </p:nvPr>
        </p:nvSpPr>
        <p:spPr>
          <a:xfrm>
            <a:off x="838350" y="423750"/>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latin typeface="Helvetica Neue"/>
                <a:ea typeface="Helvetica Neue"/>
                <a:cs typeface="Helvetica Neue"/>
                <a:sym typeface="Helvetica Neue"/>
              </a:rPr>
              <a:t>Think about the various business models for the following products</a:t>
            </a:r>
            <a:endParaRPr sz="3000">
              <a:solidFill>
                <a:srgbClr val="000000"/>
              </a:solidFill>
              <a:latin typeface="Helvetica Neue"/>
              <a:ea typeface="Helvetica Neue"/>
              <a:cs typeface="Helvetica Neue"/>
              <a:sym typeface="Helvetica Neue"/>
            </a:endParaRPr>
          </a:p>
        </p:txBody>
      </p:sp>
      <p:pic>
        <p:nvPicPr>
          <p:cNvPr id="255" name="Google Shape;255;p6"/>
          <p:cNvPicPr preferRelativeResize="0"/>
          <p:nvPr/>
        </p:nvPicPr>
        <p:blipFill rotWithShape="1">
          <a:blip r:embed="rId3">
            <a:alphaModFix/>
          </a:blip>
          <a:srcRect b="0" l="0" r="0" t="0"/>
          <a:stretch/>
        </p:blipFill>
        <p:spPr>
          <a:xfrm>
            <a:off x="7440825" y="200550"/>
            <a:ext cx="1494250" cy="672426"/>
          </a:xfrm>
          <a:prstGeom prst="rect">
            <a:avLst/>
          </a:prstGeom>
          <a:noFill/>
          <a:ln>
            <a:noFill/>
          </a:ln>
        </p:spPr>
      </p:pic>
      <p:pic>
        <p:nvPicPr>
          <p:cNvPr id="256" name="Google Shape;256;p6"/>
          <p:cNvPicPr preferRelativeResize="0"/>
          <p:nvPr/>
        </p:nvPicPr>
        <p:blipFill rotWithShape="1">
          <a:blip r:embed="rId4">
            <a:alphaModFix/>
          </a:blip>
          <a:srcRect b="0" l="0" r="0" t="0"/>
          <a:stretch/>
        </p:blipFill>
        <p:spPr>
          <a:xfrm>
            <a:off x="950925" y="2352100"/>
            <a:ext cx="1966052" cy="1091574"/>
          </a:xfrm>
          <a:prstGeom prst="rect">
            <a:avLst/>
          </a:prstGeom>
          <a:noFill/>
          <a:ln>
            <a:noFill/>
          </a:ln>
        </p:spPr>
      </p:pic>
      <p:pic>
        <p:nvPicPr>
          <p:cNvPr id="257" name="Google Shape;257;p6"/>
          <p:cNvPicPr preferRelativeResize="0"/>
          <p:nvPr/>
        </p:nvPicPr>
        <p:blipFill rotWithShape="1">
          <a:blip r:embed="rId5">
            <a:alphaModFix/>
          </a:blip>
          <a:srcRect b="36338" l="0" r="0" t="0"/>
          <a:stretch/>
        </p:blipFill>
        <p:spPr>
          <a:xfrm>
            <a:off x="3225250" y="2057950"/>
            <a:ext cx="2034400" cy="1679875"/>
          </a:xfrm>
          <a:prstGeom prst="rect">
            <a:avLst/>
          </a:prstGeom>
          <a:noFill/>
          <a:ln>
            <a:noFill/>
          </a:ln>
        </p:spPr>
      </p:pic>
      <p:pic>
        <p:nvPicPr>
          <p:cNvPr id="258" name="Google Shape;258;p6"/>
          <p:cNvPicPr preferRelativeResize="0"/>
          <p:nvPr/>
        </p:nvPicPr>
        <p:blipFill rotWithShape="1">
          <a:blip r:embed="rId6">
            <a:alphaModFix/>
          </a:blip>
          <a:srcRect b="0" l="0" r="0" t="0"/>
          <a:stretch/>
        </p:blipFill>
        <p:spPr>
          <a:xfrm>
            <a:off x="950925" y="3919650"/>
            <a:ext cx="3956400" cy="1038550"/>
          </a:xfrm>
          <a:prstGeom prst="rect">
            <a:avLst/>
          </a:prstGeom>
          <a:noFill/>
          <a:ln>
            <a:noFill/>
          </a:ln>
        </p:spPr>
      </p:pic>
      <p:pic>
        <p:nvPicPr>
          <p:cNvPr id="259" name="Google Shape;259;p6"/>
          <p:cNvPicPr preferRelativeResize="0"/>
          <p:nvPr/>
        </p:nvPicPr>
        <p:blipFill rotWithShape="1">
          <a:blip r:embed="rId7">
            <a:alphaModFix/>
          </a:blip>
          <a:srcRect b="0" l="0" r="0" t="0"/>
          <a:stretch/>
        </p:blipFill>
        <p:spPr>
          <a:xfrm>
            <a:off x="5614925" y="2057950"/>
            <a:ext cx="1679875" cy="1679875"/>
          </a:xfrm>
          <a:prstGeom prst="rect">
            <a:avLst/>
          </a:prstGeom>
          <a:noFill/>
          <a:ln>
            <a:noFill/>
          </a:ln>
        </p:spPr>
      </p:pic>
      <p:sp>
        <p:nvSpPr>
          <p:cNvPr id="260" name="Google Shape;260;p6"/>
          <p:cNvSpPr txBox="1"/>
          <p:nvPr/>
        </p:nvSpPr>
        <p:spPr>
          <a:xfrm>
            <a:off x="6641750" y="2057950"/>
            <a:ext cx="6984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Nunito"/>
                <a:ea typeface="Nunito"/>
                <a:cs typeface="Nunito"/>
                <a:sym typeface="Nunito"/>
              </a:rPr>
              <a:t>R499</a:t>
            </a:r>
            <a:endParaRPr b="1" i="0" sz="1000" u="none" cap="none" strike="noStrike">
              <a:solidFill>
                <a:srgbClr val="000000"/>
              </a:solidFill>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7"/>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266" name="Google Shape;266;p7"/>
          <p:cNvSpPr txBox="1"/>
          <p:nvPr>
            <p:ph type="title"/>
          </p:nvPr>
        </p:nvSpPr>
        <p:spPr>
          <a:xfrm>
            <a:off x="838350" y="657550"/>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rPr>
              <a:t>Business Models</a:t>
            </a:r>
            <a:endParaRPr sz="3000">
              <a:solidFill>
                <a:srgbClr val="000000"/>
              </a:solidFill>
              <a:latin typeface="Arial"/>
              <a:ea typeface="Arial"/>
              <a:cs typeface="Arial"/>
              <a:sym typeface="Arial"/>
            </a:endParaRPr>
          </a:p>
        </p:txBody>
      </p:sp>
      <p:sp>
        <p:nvSpPr>
          <p:cNvPr id="267" name="Google Shape;267;p7"/>
          <p:cNvSpPr txBox="1"/>
          <p:nvPr>
            <p:ph idx="1" type="body"/>
          </p:nvPr>
        </p:nvSpPr>
        <p:spPr>
          <a:xfrm>
            <a:off x="838350" y="1355100"/>
            <a:ext cx="5867700" cy="243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None/>
            </a:pPr>
            <a:r>
              <a:rPr lang="en" sz="1400">
                <a:latin typeface="Helvetica Neue"/>
                <a:ea typeface="Helvetica Neue"/>
                <a:cs typeface="Helvetica Neue"/>
                <a:sym typeface="Helvetica Neue"/>
              </a:rPr>
              <a:t>Most businesses focus on </a:t>
            </a:r>
            <a:r>
              <a:rPr b="1" lang="en" sz="1400">
                <a:solidFill>
                  <a:srgbClr val="CD1E18"/>
                </a:solidFill>
                <a:latin typeface="Helvetica Neue"/>
                <a:ea typeface="Helvetica Neue"/>
                <a:cs typeface="Helvetica Neue"/>
                <a:sym typeface="Helvetica Neue"/>
              </a:rPr>
              <a:t>ONE</a:t>
            </a:r>
            <a:r>
              <a:rPr lang="en" sz="1400">
                <a:latin typeface="Helvetica Neue"/>
                <a:ea typeface="Helvetica Neue"/>
                <a:cs typeface="Helvetica Neue"/>
                <a:sym typeface="Helvetica Neue"/>
              </a:rPr>
              <a:t> business model:</a:t>
            </a:r>
            <a:endParaRPr sz="1400">
              <a:latin typeface="Helvetica Neue"/>
              <a:ea typeface="Helvetica Neue"/>
              <a:cs typeface="Helvetica Neue"/>
              <a:sym typeface="Helvetica Neue"/>
            </a:endParaRPr>
          </a:p>
          <a:p>
            <a:pPr indent="-317500" lvl="0" marL="457200" rtl="0" algn="l">
              <a:lnSpc>
                <a:spcPct val="100000"/>
              </a:lnSpc>
              <a:spcBef>
                <a:spcPts val="1600"/>
              </a:spcBef>
              <a:spcAft>
                <a:spcPts val="0"/>
              </a:spcAft>
              <a:buClr>
                <a:schemeClr val="dk1"/>
              </a:buClr>
              <a:buSzPts val="1400"/>
              <a:buChar char="●"/>
            </a:pPr>
            <a:r>
              <a:rPr b="1" lang="en" sz="1400">
                <a:solidFill>
                  <a:srgbClr val="CD1E18"/>
                </a:solidFill>
                <a:latin typeface="Helvetica Neue"/>
                <a:ea typeface="Helvetica Neue"/>
                <a:cs typeface="Helvetica Neue"/>
                <a:sym typeface="Helvetica Neue"/>
              </a:rPr>
              <a:t>Direct sales</a:t>
            </a:r>
            <a:r>
              <a:rPr lang="en" sz="1400">
                <a:solidFill>
                  <a:schemeClr val="dk1"/>
                </a:solidFill>
                <a:latin typeface="Helvetica Neue"/>
                <a:ea typeface="Helvetica Neue"/>
                <a:cs typeface="Helvetica Neue"/>
                <a:sym typeface="Helvetica Neue"/>
              </a:rPr>
              <a:t> model</a:t>
            </a:r>
            <a:endParaRPr sz="1400">
              <a:solidFill>
                <a:schemeClr val="dk1"/>
              </a:solidFill>
              <a:latin typeface="Helvetica Neue"/>
              <a:ea typeface="Helvetica Neue"/>
              <a:cs typeface="Helvetica Neue"/>
              <a:sym typeface="Helvetica Neue"/>
            </a:endParaRPr>
          </a:p>
          <a:p>
            <a:pPr indent="-317500" lvl="0" marL="457200" rtl="0" algn="l">
              <a:lnSpc>
                <a:spcPct val="100000"/>
              </a:lnSpc>
              <a:spcBef>
                <a:spcPts val="0"/>
              </a:spcBef>
              <a:spcAft>
                <a:spcPts val="0"/>
              </a:spcAft>
              <a:buClr>
                <a:schemeClr val="dk1"/>
              </a:buClr>
              <a:buSzPts val="1400"/>
              <a:buChar char="●"/>
            </a:pPr>
            <a:r>
              <a:rPr b="1" lang="en" sz="1400">
                <a:solidFill>
                  <a:srgbClr val="CD1E18"/>
                </a:solidFill>
                <a:latin typeface="Helvetica Neue"/>
                <a:ea typeface="Helvetica Neue"/>
                <a:cs typeface="Helvetica Neue"/>
                <a:sym typeface="Helvetica Neue"/>
              </a:rPr>
              <a:t>Add-on</a:t>
            </a:r>
            <a:r>
              <a:rPr lang="en" sz="1400">
                <a:solidFill>
                  <a:schemeClr val="dk1"/>
                </a:solidFill>
                <a:latin typeface="Helvetica Neue"/>
                <a:ea typeface="Helvetica Neue"/>
                <a:cs typeface="Helvetica Neue"/>
                <a:sym typeface="Helvetica Neue"/>
              </a:rPr>
              <a:t> business model </a:t>
            </a:r>
            <a:endParaRPr sz="1400">
              <a:solidFill>
                <a:schemeClr val="dk1"/>
              </a:solidFill>
              <a:latin typeface="Helvetica Neue"/>
              <a:ea typeface="Helvetica Neue"/>
              <a:cs typeface="Helvetica Neue"/>
              <a:sym typeface="Helvetica Neue"/>
            </a:endParaRPr>
          </a:p>
          <a:p>
            <a:pPr indent="-317500" lvl="0" marL="457200" rtl="0" algn="l">
              <a:lnSpc>
                <a:spcPct val="100000"/>
              </a:lnSpc>
              <a:spcBef>
                <a:spcPts val="0"/>
              </a:spcBef>
              <a:spcAft>
                <a:spcPts val="0"/>
              </a:spcAft>
              <a:buClr>
                <a:schemeClr val="dk1"/>
              </a:buClr>
              <a:buSzPts val="1400"/>
              <a:buChar char="●"/>
            </a:pPr>
            <a:r>
              <a:rPr b="1" lang="en" sz="1400">
                <a:solidFill>
                  <a:srgbClr val="CD1E18"/>
                </a:solidFill>
                <a:latin typeface="Helvetica Neue"/>
                <a:ea typeface="Helvetica Neue"/>
                <a:cs typeface="Helvetica Neue"/>
                <a:sym typeface="Helvetica Neue"/>
              </a:rPr>
              <a:t>Marketplace</a:t>
            </a:r>
            <a:r>
              <a:rPr b="1" lang="en" sz="1400">
                <a:solidFill>
                  <a:schemeClr val="dk1"/>
                </a:solidFill>
                <a:latin typeface="Helvetica Neue"/>
                <a:ea typeface="Helvetica Neue"/>
                <a:cs typeface="Helvetica Neue"/>
                <a:sym typeface="Helvetica Neue"/>
              </a:rPr>
              <a:t> </a:t>
            </a:r>
            <a:r>
              <a:rPr lang="en" sz="1400">
                <a:solidFill>
                  <a:schemeClr val="dk1"/>
                </a:solidFill>
                <a:latin typeface="Helvetica Neue"/>
                <a:ea typeface="Helvetica Neue"/>
                <a:cs typeface="Helvetica Neue"/>
                <a:sym typeface="Helvetica Neue"/>
              </a:rPr>
              <a:t>model</a:t>
            </a:r>
            <a:endParaRPr sz="1400">
              <a:solidFill>
                <a:schemeClr val="dk1"/>
              </a:solidFill>
              <a:latin typeface="Helvetica Neue"/>
              <a:ea typeface="Helvetica Neue"/>
              <a:cs typeface="Helvetica Neue"/>
              <a:sym typeface="Helvetica Neue"/>
            </a:endParaRPr>
          </a:p>
          <a:p>
            <a:pPr indent="-317500" lvl="0" marL="457200" rtl="0" algn="l">
              <a:lnSpc>
                <a:spcPct val="100000"/>
              </a:lnSpc>
              <a:spcBef>
                <a:spcPts val="0"/>
              </a:spcBef>
              <a:spcAft>
                <a:spcPts val="0"/>
              </a:spcAft>
              <a:buClr>
                <a:schemeClr val="dk1"/>
              </a:buClr>
              <a:buSzPts val="1400"/>
              <a:buChar char="●"/>
            </a:pPr>
            <a:r>
              <a:rPr b="1" lang="en" sz="1400">
                <a:solidFill>
                  <a:srgbClr val="CD1E18"/>
                </a:solidFill>
                <a:latin typeface="Helvetica Neue"/>
                <a:ea typeface="Helvetica Neue"/>
                <a:cs typeface="Helvetica Neue"/>
                <a:sym typeface="Helvetica Neue"/>
              </a:rPr>
              <a:t>Pay-as-you-go</a:t>
            </a:r>
            <a:r>
              <a:rPr lang="en" sz="1400">
                <a:solidFill>
                  <a:schemeClr val="dk1"/>
                </a:solidFill>
                <a:latin typeface="Helvetica Neue"/>
                <a:ea typeface="Helvetica Neue"/>
                <a:cs typeface="Helvetica Neue"/>
                <a:sym typeface="Helvetica Neue"/>
              </a:rPr>
              <a:t> model</a:t>
            </a:r>
            <a:endParaRPr sz="1400">
              <a:solidFill>
                <a:schemeClr val="dk1"/>
              </a:solidFill>
              <a:latin typeface="Helvetica Neue"/>
              <a:ea typeface="Helvetica Neue"/>
              <a:cs typeface="Helvetica Neue"/>
              <a:sym typeface="Helvetica Neue"/>
            </a:endParaRPr>
          </a:p>
          <a:p>
            <a:pPr indent="-317500" lvl="0" marL="457200" rtl="0" algn="l">
              <a:lnSpc>
                <a:spcPct val="100000"/>
              </a:lnSpc>
              <a:spcBef>
                <a:spcPts val="0"/>
              </a:spcBef>
              <a:spcAft>
                <a:spcPts val="0"/>
              </a:spcAft>
              <a:buClr>
                <a:schemeClr val="dk1"/>
              </a:buClr>
              <a:buSzPts val="1400"/>
              <a:buChar char="●"/>
            </a:pPr>
            <a:r>
              <a:rPr b="1" lang="en" sz="1400">
                <a:solidFill>
                  <a:srgbClr val="CD1E18"/>
                </a:solidFill>
                <a:latin typeface="Helvetica Neue"/>
                <a:ea typeface="Helvetica Neue"/>
                <a:cs typeface="Helvetica Neue"/>
                <a:sym typeface="Helvetica Neue"/>
              </a:rPr>
              <a:t>Subscription</a:t>
            </a:r>
            <a:r>
              <a:rPr lang="en" sz="1400">
                <a:solidFill>
                  <a:schemeClr val="dk1"/>
                </a:solidFill>
                <a:latin typeface="Helvetica Neue"/>
                <a:ea typeface="Helvetica Neue"/>
                <a:cs typeface="Helvetica Neue"/>
                <a:sym typeface="Helvetica Neue"/>
              </a:rPr>
              <a:t> model</a:t>
            </a:r>
            <a:endParaRPr sz="1400">
              <a:solidFill>
                <a:schemeClr val="dk1"/>
              </a:solidFill>
              <a:latin typeface="Helvetica Neue"/>
              <a:ea typeface="Helvetica Neue"/>
              <a:cs typeface="Helvetica Neue"/>
              <a:sym typeface="Helvetica Neue"/>
            </a:endParaRPr>
          </a:p>
          <a:p>
            <a:pPr indent="-317500" lvl="0" marL="457200" rtl="0" algn="l">
              <a:lnSpc>
                <a:spcPct val="100000"/>
              </a:lnSpc>
              <a:spcBef>
                <a:spcPts val="0"/>
              </a:spcBef>
              <a:spcAft>
                <a:spcPts val="0"/>
              </a:spcAft>
              <a:buClr>
                <a:schemeClr val="dk1"/>
              </a:buClr>
              <a:buSzPts val="1400"/>
              <a:buChar char="●"/>
            </a:pPr>
            <a:r>
              <a:rPr b="1" lang="en" sz="1400">
                <a:solidFill>
                  <a:srgbClr val="CD1E18"/>
                </a:solidFill>
                <a:latin typeface="Helvetica Neue"/>
                <a:ea typeface="Helvetica Neue"/>
                <a:cs typeface="Helvetica Neue"/>
                <a:sym typeface="Helvetica Neue"/>
              </a:rPr>
              <a:t>Transaction</a:t>
            </a:r>
            <a:r>
              <a:rPr lang="en" sz="1400">
                <a:solidFill>
                  <a:schemeClr val="dk1"/>
                </a:solidFill>
                <a:latin typeface="Helvetica Neue"/>
                <a:ea typeface="Helvetica Neue"/>
                <a:cs typeface="Helvetica Neue"/>
                <a:sym typeface="Helvetica Neue"/>
              </a:rPr>
              <a:t> model</a:t>
            </a:r>
            <a:endParaRPr sz="1400">
              <a:solidFill>
                <a:schemeClr val="dk1"/>
              </a:solidFill>
              <a:latin typeface="Helvetica Neue"/>
              <a:ea typeface="Helvetica Neue"/>
              <a:cs typeface="Helvetica Neue"/>
              <a:sym typeface="Helvetica Neue"/>
            </a:endParaRPr>
          </a:p>
          <a:p>
            <a:pPr indent="0" lvl="0" marL="457200" rtl="0" algn="l">
              <a:lnSpc>
                <a:spcPct val="115000"/>
              </a:lnSpc>
              <a:spcBef>
                <a:spcPts val="0"/>
              </a:spcBef>
              <a:spcAft>
                <a:spcPts val="0"/>
              </a:spcAft>
              <a:buSzPts val="1600"/>
              <a:buNone/>
            </a:pPr>
            <a:r>
              <a:t/>
            </a:r>
            <a:endParaRPr sz="1400">
              <a:latin typeface="Helvetica Neue"/>
              <a:ea typeface="Helvetica Neue"/>
              <a:cs typeface="Helvetica Neue"/>
              <a:sym typeface="Helvetica Neue"/>
            </a:endParaRPr>
          </a:p>
          <a:p>
            <a:pPr indent="0" lvl="0" marL="457200" rtl="0" algn="l">
              <a:lnSpc>
                <a:spcPct val="115000"/>
              </a:lnSpc>
              <a:spcBef>
                <a:spcPts val="1600"/>
              </a:spcBef>
              <a:spcAft>
                <a:spcPts val="0"/>
              </a:spcAft>
              <a:buSzPts val="1600"/>
              <a:buNone/>
            </a:pPr>
            <a:r>
              <a:rPr b="1" lang="en" sz="1400">
                <a:solidFill>
                  <a:srgbClr val="CD1E18"/>
                </a:solidFill>
                <a:latin typeface="Helvetica Neue"/>
                <a:ea typeface="Helvetica Neue"/>
                <a:cs typeface="Helvetica Neue"/>
                <a:sym typeface="Helvetica Neue"/>
              </a:rPr>
              <a:t>CAUTION!</a:t>
            </a:r>
            <a:r>
              <a:rPr lang="en" sz="1400">
                <a:latin typeface="Helvetica Neue"/>
                <a:ea typeface="Helvetica Neue"/>
                <a:cs typeface="Helvetica Neue"/>
                <a:sym typeface="Helvetica Neue"/>
              </a:rPr>
              <a:t> </a:t>
            </a:r>
            <a:r>
              <a:rPr lang="en" sz="1400">
                <a:solidFill>
                  <a:schemeClr val="dk1"/>
                </a:solidFill>
                <a:latin typeface="Helvetica Neue"/>
                <a:ea typeface="Helvetica Neue"/>
                <a:cs typeface="Helvetica Neue"/>
                <a:sym typeface="Helvetica Neue"/>
              </a:rPr>
              <a:t>Freemium models and advertising based models are almost impossible to get to work. </a:t>
            </a:r>
            <a:endParaRPr sz="1400">
              <a:solidFill>
                <a:schemeClr val="dk1"/>
              </a:solidFill>
              <a:latin typeface="Helvetica Neue"/>
              <a:ea typeface="Helvetica Neue"/>
              <a:cs typeface="Helvetica Neue"/>
              <a:sym typeface="Helvetica Neue"/>
            </a:endParaRPr>
          </a:p>
          <a:p>
            <a:pPr indent="0" lvl="0" marL="457200" rtl="0" algn="l">
              <a:lnSpc>
                <a:spcPct val="115000"/>
              </a:lnSpc>
              <a:spcBef>
                <a:spcPts val="1600"/>
              </a:spcBef>
              <a:spcAft>
                <a:spcPts val="0"/>
              </a:spcAft>
              <a:buSzPts val="1600"/>
              <a:buNone/>
            </a:pPr>
            <a:r>
              <a:rPr lang="en" sz="1400">
                <a:solidFill>
                  <a:schemeClr val="dk1"/>
                </a:solidFill>
                <a:latin typeface="Helvetica Neue"/>
                <a:ea typeface="Helvetica Neue"/>
                <a:cs typeface="Helvetica Neue"/>
                <a:sym typeface="Helvetica Neue"/>
              </a:rPr>
              <a:t>There are many different business models and a lot of information is available online. </a:t>
            </a:r>
            <a:endParaRPr sz="1400">
              <a:solidFill>
                <a:schemeClr val="dk1"/>
              </a:solidFill>
              <a:latin typeface="Helvetica Neue"/>
              <a:ea typeface="Helvetica Neue"/>
              <a:cs typeface="Helvetica Neue"/>
              <a:sym typeface="Helvetica Neue"/>
            </a:endParaRPr>
          </a:p>
          <a:p>
            <a:pPr indent="0" lvl="0" marL="457200" rtl="0" algn="l">
              <a:lnSpc>
                <a:spcPct val="115000"/>
              </a:lnSpc>
              <a:spcBef>
                <a:spcPts val="1600"/>
              </a:spcBef>
              <a:spcAft>
                <a:spcPts val="0"/>
              </a:spcAft>
              <a:buSzPts val="1600"/>
              <a:buNone/>
            </a:pPr>
            <a:r>
              <a:t/>
            </a:r>
            <a:endParaRPr sz="1400">
              <a:latin typeface="Helvetica Neue"/>
              <a:ea typeface="Helvetica Neue"/>
              <a:cs typeface="Helvetica Neue"/>
              <a:sym typeface="Helvetica Neue"/>
            </a:endParaRPr>
          </a:p>
          <a:p>
            <a:pPr indent="0" lvl="0" marL="0" rtl="0" algn="l">
              <a:lnSpc>
                <a:spcPct val="115000"/>
              </a:lnSpc>
              <a:spcBef>
                <a:spcPts val="1600"/>
              </a:spcBef>
              <a:spcAft>
                <a:spcPts val="0"/>
              </a:spcAft>
              <a:buSzPts val="1600"/>
              <a:buNone/>
            </a:pPr>
            <a:r>
              <a:t/>
            </a:r>
            <a:endParaRPr sz="1400">
              <a:latin typeface="Helvetica Neue"/>
              <a:ea typeface="Helvetica Neue"/>
              <a:cs typeface="Helvetica Neue"/>
              <a:sym typeface="Helvetica Neue"/>
            </a:endParaRPr>
          </a:p>
          <a:p>
            <a:pPr indent="0" lvl="0" marL="0" rtl="0" algn="l">
              <a:lnSpc>
                <a:spcPct val="115000"/>
              </a:lnSpc>
              <a:spcBef>
                <a:spcPts val="1600"/>
              </a:spcBef>
              <a:spcAft>
                <a:spcPts val="1600"/>
              </a:spcAft>
              <a:buClr>
                <a:schemeClr val="dk1"/>
              </a:buClr>
              <a:buSzPts val="1100"/>
              <a:buFont typeface="Arial"/>
              <a:buNone/>
            </a:pPr>
            <a:r>
              <a:t/>
            </a:r>
            <a:endParaRPr b="1" sz="1800">
              <a:solidFill>
                <a:srgbClr val="F8CA2A"/>
              </a:solidFill>
              <a:latin typeface="Helvetica Neue"/>
              <a:ea typeface="Helvetica Neue"/>
              <a:cs typeface="Helvetica Neue"/>
              <a:sym typeface="Helvetica Neue"/>
            </a:endParaRPr>
          </a:p>
        </p:txBody>
      </p:sp>
      <p:pic>
        <p:nvPicPr>
          <p:cNvPr id="268" name="Google Shape;268;p7"/>
          <p:cNvPicPr preferRelativeResize="0"/>
          <p:nvPr/>
        </p:nvPicPr>
        <p:blipFill rotWithShape="1">
          <a:blip r:embed="rId3">
            <a:alphaModFix/>
          </a:blip>
          <a:srcRect b="0" l="0" r="0" t="0"/>
          <a:stretch/>
        </p:blipFill>
        <p:spPr>
          <a:xfrm>
            <a:off x="7440825" y="200550"/>
            <a:ext cx="1494250" cy="6724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8"/>
          <p:cNvSpPr txBox="1"/>
          <p:nvPr>
            <p:ph idx="1" type="body"/>
          </p:nvPr>
        </p:nvSpPr>
        <p:spPr>
          <a:xfrm>
            <a:off x="841000" y="1264000"/>
            <a:ext cx="5867700" cy="70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None/>
            </a:pPr>
            <a:r>
              <a:rPr lang="en" sz="1400">
                <a:solidFill>
                  <a:srgbClr val="000000"/>
                </a:solidFill>
              </a:rPr>
              <a:t>ABC Tutors provides an affordable, locally available tutoring service for high school learners, delivered by university students.</a:t>
            </a:r>
            <a:r>
              <a:rPr lang="en" sz="1400">
                <a:solidFill>
                  <a:srgbClr val="CD1E18"/>
                </a:solidFill>
              </a:rPr>
              <a:t> </a:t>
            </a:r>
            <a:endParaRPr sz="1400">
              <a:solidFill>
                <a:srgbClr val="CD1E18"/>
              </a:solidFill>
            </a:endParaRPr>
          </a:p>
          <a:p>
            <a:pPr indent="0" lvl="0" marL="0" rtl="0" algn="l">
              <a:lnSpc>
                <a:spcPct val="115000"/>
              </a:lnSpc>
              <a:spcBef>
                <a:spcPts val="1600"/>
              </a:spcBef>
              <a:spcAft>
                <a:spcPts val="0"/>
              </a:spcAft>
              <a:buSzPts val="1600"/>
              <a:buNone/>
            </a:pPr>
            <a:r>
              <a:t/>
            </a:r>
            <a:endParaRPr sz="1400">
              <a:solidFill>
                <a:srgbClr val="CD1E18"/>
              </a:solidFill>
            </a:endParaRPr>
          </a:p>
          <a:p>
            <a:pPr indent="0" lvl="0" marL="0" rtl="0" algn="l">
              <a:lnSpc>
                <a:spcPct val="115000"/>
              </a:lnSpc>
              <a:spcBef>
                <a:spcPts val="1600"/>
              </a:spcBef>
              <a:spcAft>
                <a:spcPts val="0"/>
              </a:spcAft>
              <a:buSzPts val="1600"/>
              <a:buNone/>
            </a:pPr>
            <a:r>
              <a:t/>
            </a:r>
            <a:endParaRPr sz="1800">
              <a:solidFill>
                <a:srgbClr val="9E9E9E"/>
              </a:solidFill>
            </a:endParaRPr>
          </a:p>
          <a:p>
            <a:pPr indent="0" lvl="0" marL="0" rtl="0" algn="l">
              <a:lnSpc>
                <a:spcPct val="100000"/>
              </a:lnSpc>
              <a:spcBef>
                <a:spcPts val="1600"/>
              </a:spcBef>
              <a:spcAft>
                <a:spcPts val="0"/>
              </a:spcAft>
              <a:buSzPts val="1600"/>
              <a:buNone/>
            </a:pPr>
            <a:r>
              <a:t/>
            </a:r>
            <a:endParaRPr sz="1800">
              <a:solidFill>
                <a:srgbClr val="9E9E9E"/>
              </a:solidFill>
            </a:endParaRPr>
          </a:p>
          <a:p>
            <a:pPr indent="0" lvl="0" marL="0" rtl="0" algn="l">
              <a:lnSpc>
                <a:spcPct val="100000"/>
              </a:lnSpc>
              <a:spcBef>
                <a:spcPts val="0"/>
              </a:spcBef>
              <a:spcAft>
                <a:spcPts val="0"/>
              </a:spcAft>
              <a:buClr>
                <a:schemeClr val="dk1"/>
              </a:buClr>
              <a:buSzPts val="1100"/>
              <a:buFont typeface="Arial"/>
              <a:buNone/>
            </a:pPr>
            <a:r>
              <a:t/>
            </a:r>
            <a:endParaRPr sz="1400">
              <a:solidFill>
                <a:srgbClr val="000000"/>
              </a:solidFill>
            </a:endParaRPr>
          </a:p>
          <a:p>
            <a:pPr indent="0" lvl="0" marL="0" rtl="0" algn="l">
              <a:lnSpc>
                <a:spcPct val="100000"/>
              </a:lnSpc>
              <a:spcBef>
                <a:spcPts val="0"/>
              </a:spcBef>
              <a:spcAft>
                <a:spcPts val="0"/>
              </a:spcAft>
              <a:buSzPts val="1600"/>
              <a:buNone/>
            </a:pPr>
            <a:r>
              <a:t/>
            </a:r>
            <a:endParaRPr sz="1400">
              <a:solidFill>
                <a:srgbClr val="000000"/>
              </a:solidFill>
            </a:endParaRPr>
          </a:p>
          <a:p>
            <a:pPr indent="0" lvl="0" marL="0" rtl="0" algn="l">
              <a:lnSpc>
                <a:spcPct val="115000"/>
              </a:lnSpc>
              <a:spcBef>
                <a:spcPts val="0"/>
              </a:spcBef>
              <a:spcAft>
                <a:spcPts val="0"/>
              </a:spcAft>
              <a:buSzPts val="1600"/>
              <a:buNone/>
            </a:pPr>
            <a:r>
              <a:t/>
            </a:r>
            <a:endParaRPr sz="1800">
              <a:solidFill>
                <a:srgbClr val="9E9E9E"/>
              </a:solidFill>
            </a:endParaRPr>
          </a:p>
          <a:p>
            <a:pPr indent="0" lvl="0" marL="0" rtl="0" algn="l">
              <a:lnSpc>
                <a:spcPct val="115000"/>
              </a:lnSpc>
              <a:spcBef>
                <a:spcPts val="1600"/>
              </a:spcBef>
              <a:spcAft>
                <a:spcPts val="1600"/>
              </a:spcAft>
              <a:buSzPts val="1600"/>
              <a:buNone/>
            </a:pPr>
            <a:r>
              <a:rPr lang="en" sz="1800">
                <a:solidFill>
                  <a:srgbClr val="000000"/>
                </a:solidFill>
              </a:rPr>
              <a:t>Can you spot their</a:t>
            </a:r>
            <a:r>
              <a:rPr lang="en" sz="1800">
                <a:solidFill>
                  <a:srgbClr val="9E9E9E"/>
                </a:solidFill>
              </a:rPr>
              <a:t> </a:t>
            </a:r>
            <a:r>
              <a:rPr b="1" lang="en" sz="1800">
                <a:solidFill>
                  <a:srgbClr val="F8CA2A"/>
                </a:solidFill>
              </a:rPr>
              <a:t>business model</a:t>
            </a:r>
            <a:r>
              <a:rPr lang="en" sz="1800">
                <a:solidFill>
                  <a:srgbClr val="000000"/>
                </a:solidFill>
              </a:rPr>
              <a:t>?</a:t>
            </a:r>
            <a:r>
              <a:rPr lang="en" sz="1800">
                <a:solidFill>
                  <a:srgbClr val="9E9E9E"/>
                </a:solidFill>
              </a:rPr>
              <a:t> </a:t>
            </a:r>
            <a:endParaRPr sz="1800">
              <a:solidFill>
                <a:srgbClr val="9E9E9E"/>
              </a:solidFill>
            </a:endParaRPr>
          </a:p>
        </p:txBody>
      </p:sp>
      <p:pic>
        <p:nvPicPr>
          <p:cNvPr id="274" name="Google Shape;274;p8"/>
          <p:cNvPicPr preferRelativeResize="0"/>
          <p:nvPr/>
        </p:nvPicPr>
        <p:blipFill rotWithShape="1">
          <a:blip r:embed="rId3">
            <a:alphaModFix/>
          </a:blip>
          <a:srcRect b="0" l="0" r="0" t="0"/>
          <a:stretch/>
        </p:blipFill>
        <p:spPr>
          <a:xfrm>
            <a:off x="5645088" y="1944163"/>
            <a:ext cx="832875" cy="832875"/>
          </a:xfrm>
          <a:prstGeom prst="rect">
            <a:avLst/>
          </a:prstGeom>
          <a:noFill/>
          <a:ln>
            <a:noFill/>
          </a:ln>
        </p:spPr>
      </p:pic>
      <p:sp>
        <p:nvSpPr>
          <p:cNvPr id="275" name="Google Shape;275;p8"/>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276" name="Google Shape;276;p8"/>
          <p:cNvSpPr txBox="1"/>
          <p:nvPr>
            <p:ph type="title"/>
          </p:nvPr>
        </p:nvSpPr>
        <p:spPr>
          <a:xfrm>
            <a:off x="782950" y="492300"/>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latin typeface="Helvetica Neue"/>
                <a:ea typeface="Helvetica Neue"/>
                <a:cs typeface="Helvetica Neue"/>
                <a:sym typeface="Helvetica Neue"/>
              </a:rPr>
              <a:t>Let’s revisit our example….</a:t>
            </a:r>
            <a:endParaRPr sz="3000">
              <a:solidFill>
                <a:srgbClr val="000000"/>
              </a:solidFill>
              <a:latin typeface="Helvetica Neue"/>
              <a:ea typeface="Helvetica Neue"/>
              <a:cs typeface="Helvetica Neue"/>
              <a:sym typeface="Helvetica Neue"/>
            </a:endParaRPr>
          </a:p>
          <a:p>
            <a:pPr indent="0" lvl="0" marL="0" rtl="0" algn="l">
              <a:lnSpc>
                <a:spcPct val="100000"/>
              </a:lnSpc>
              <a:spcBef>
                <a:spcPts val="0"/>
              </a:spcBef>
              <a:spcAft>
                <a:spcPts val="0"/>
              </a:spcAft>
              <a:buSzPts val="2800"/>
              <a:buNone/>
            </a:pPr>
            <a:r>
              <a:t/>
            </a:r>
            <a:endParaRPr sz="3000">
              <a:solidFill>
                <a:srgbClr val="000000"/>
              </a:solidFill>
              <a:latin typeface="Helvetica Neue"/>
              <a:ea typeface="Helvetica Neue"/>
              <a:cs typeface="Helvetica Neue"/>
              <a:sym typeface="Helvetica Neue"/>
            </a:endParaRPr>
          </a:p>
          <a:p>
            <a:pPr indent="0" lvl="0" marL="0" rtl="0" algn="l">
              <a:lnSpc>
                <a:spcPct val="100000"/>
              </a:lnSpc>
              <a:spcBef>
                <a:spcPts val="0"/>
              </a:spcBef>
              <a:spcAft>
                <a:spcPts val="0"/>
              </a:spcAft>
              <a:buSzPts val="2800"/>
              <a:buNone/>
            </a:pPr>
            <a:r>
              <a:t/>
            </a:r>
            <a:endParaRPr sz="3000">
              <a:solidFill>
                <a:srgbClr val="000000"/>
              </a:solidFill>
              <a:latin typeface="Helvetica Neue"/>
              <a:ea typeface="Helvetica Neue"/>
              <a:cs typeface="Helvetica Neue"/>
              <a:sym typeface="Helvetica Neue"/>
            </a:endParaRPr>
          </a:p>
        </p:txBody>
      </p:sp>
      <p:sp>
        <p:nvSpPr>
          <p:cNvPr id="277" name="Google Shape;277;p8"/>
          <p:cNvSpPr/>
          <p:nvPr/>
        </p:nvSpPr>
        <p:spPr>
          <a:xfrm>
            <a:off x="6052925" y="2252300"/>
            <a:ext cx="225000" cy="216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8"/>
          <p:cNvSpPr txBox="1"/>
          <p:nvPr/>
        </p:nvSpPr>
        <p:spPr>
          <a:xfrm>
            <a:off x="5979275" y="2160725"/>
            <a:ext cx="372300" cy="216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highlight>
                  <a:srgbClr val="FFFFFF"/>
                </a:highlight>
                <a:latin typeface="Arial"/>
                <a:ea typeface="Arial"/>
                <a:cs typeface="Arial"/>
                <a:sym typeface="Arial"/>
              </a:rPr>
              <a:t>R</a:t>
            </a:r>
            <a:endParaRPr b="1" i="0" sz="1400" u="none" cap="none" strike="noStrike">
              <a:solidFill>
                <a:srgbClr val="000000"/>
              </a:solidFill>
              <a:highlight>
                <a:srgbClr val="FFFFFF"/>
              </a:highlight>
              <a:latin typeface="Arial"/>
              <a:ea typeface="Arial"/>
              <a:cs typeface="Arial"/>
              <a:sym typeface="Arial"/>
            </a:endParaRPr>
          </a:p>
        </p:txBody>
      </p:sp>
      <p:pic>
        <p:nvPicPr>
          <p:cNvPr id="279" name="Google Shape;279;p8"/>
          <p:cNvPicPr preferRelativeResize="0"/>
          <p:nvPr/>
        </p:nvPicPr>
        <p:blipFill rotWithShape="1">
          <a:blip r:embed="rId4">
            <a:alphaModFix/>
          </a:blip>
          <a:srcRect b="0" l="0" r="0" t="0"/>
          <a:stretch/>
        </p:blipFill>
        <p:spPr>
          <a:xfrm>
            <a:off x="3343500" y="1966300"/>
            <a:ext cx="975950" cy="975950"/>
          </a:xfrm>
          <a:prstGeom prst="rect">
            <a:avLst/>
          </a:prstGeom>
          <a:noFill/>
          <a:ln>
            <a:noFill/>
          </a:ln>
        </p:spPr>
      </p:pic>
      <p:pic>
        <p:nvPicPr>
          <p:cNvPr id="280" name="Google Shape;280;p8"/>
          <p:cNvPicPr preferRelativeResize="0"/>
          <p:nvPr/>
        </p:nvPicPr>
        <p:blipFill rotWithShape="1">
          <a:blip r:embed="rId5">
            <a:alphaModFix/>
          </a:blip>
          <a:srcRect b="0" l="0" r="0" t="0"/>
          <a:stretch/>
        </p:blipFill>
        <p:spPr>
          <a:xfrm>
            <a:off x="993150" y="2252300"/>
            <a:ext cx="832875" cy="832875"/>
          </a:xfrm>
          <a:prstGeom prst="rect">
            <a:avLst/>
          </a:prstGeom>
          <a:noFill/>
          <a:ln>
            <a:noFill/>
          </a:ln>
        </p:spPr>
      </p:pic>
      <p:sp>
        <p:nvSpPr>
          <p:cNvPr id="281" name="Google Shape;281;p8"/>
          <p:cNvSpPr txBox="1"/>
          <p:nvPr/>
        </p:nvSpPr>
        <p:spPr>
          <a:xfrm>
            <a:off x="1523950" y="2031963"/>
            <a:ext cx="548700" cy="39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Arial"/>
                <a:ea typeface="Arial"/>
                <a:cs typeface="Arial"/>
                <a:sym typeface="Arial"/>
              </a:rPr>
              <a:t>A+</a:t>
            </a:r>
            <a:endParaRPr b="1" i="0" sz="1800" u="none" cap="none" strike="noStrike">
              <a:solidFill>
                <a:srgbClr val="000000"/>
              </a:solidFill>
              <a:latin typeface="Arial"/>
              <a:ea typeface="Arial"/>
              <a:cs typeface="Arial"/>
              <a:sym typeface="Arial"/>
            </a:endParaRPr>
          </a:p>
        </p:txBody>
      </p:sp>
      <p:sp>
        <p:nvSpPr>
          <p:cNvPr id="282" name="Google Shape;282;p8"/>
          <p:cNvSpPr/>
          <p:nvPr/>
        </p:nvSpPr>
        <p:spPr>
          <a:xfrm>
            <a:off x="1480650" y="2026175"/>
            <a:ext cx="493500" cy="485700"/>
          </a:xfrm>
          <a:prstGeom prst="star8">
            <a:avLst>
              <a:gd fmla="val 37500" name="adj"/>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83" name="Google Shape;283;p8"/>
          <p:cNvCxnSpPr/>
          <p:nvPr/>
        </p:nvCxnSpPr>
        <p:spPr>
          <a:xfrm>
            <a:off x="2259775" y="2511875"/>
            <a:ext cx="840000" cy="8700"/>
          </a:xfrm>
          <a:prstGeom prst="straightConnector1">
            <a:avLst/>
          </a:prstGeom>
          <a:noFill/>
          <a:ln cap="flat" cmpd="sng" w="28575">
            <a:solidFill>
              <a:srgbClr val="CD1E18"/>
            </a:solidFill>
            <a:prstDash val="solid"/>
            <a:round/>
            <a:headEnd len="sm" w="sm" type="none"/>
            <a:tailEnd len="med" w="med" type="triangle"/>
          </a:ln>
        </p:spPr>
      </p:cxnSp>
      <p:cxnSp>
        <p:nvCxnSpPr>
          <p:cNvPr id="284" name="Google Shape;284;p8"/>
          <p:cNvCxnSpPr/>
          <p:nvPr/>
        </p:nvCxnSpPr>
        <p:spPr>
          <a:xfrm>
            <a:off x="4490825" y="2511863"/>
            <a:ext cx="840000" cy="8700"/>
          </a:xfrm>
          <a:prstGeom prst="straightConnector1">
            <a:avLst/>
          </a:prstGeom>
          <a:noFill/>
          <a:ln cap="flat" cmpd="sng" w="28575">
            <a:solidFill>
              <a:srgbClr val="CD1E18"/>
            </a:solidFill>
            <a:prstDash val="solid"/>
            <a:round/>
            <a:headEnd len="sm" w="sm" type="none"/>
            <a:tailEnd len="med" w="med" type="triangle"/>
          </a:ln>
        </p:spPr>
      </p:cxnSp>
      <p:sp>
        <p:nvSpPr>
          <p:cNvPr id="285" name="Google Shape;285;p8"/>
          <p:cNvSpPr txBox="1"/>
          <p:nvPr/>
        </p:nvSpPr>
        <p:spPr>
          <a:xfrm>
            <a:off x="3151750" y="3161775"/>
            <a:ext cx="1463400" cy="614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University students tutor learners in groups</a:t>
            </a:r>
            <a:endParaRPr b="0" i="0" sz="1400" u="none" cap="none" strike="noStrike">
              <a:solidFill>
                <a:srgbClr val="000000"/>
              </a:solidFill>
              <a:latin typeface="Arial"/>
              <a:ea typeface="Arial"/>
              <a:cs typeface="Arial"/>
              <a:sym typeface="Arial"/>
            </a:endParaRPr>
          </a:p>
        </p:txBody>
      </p:sp>
      <p:sp>
        <p:nvSpPr>
          <p:cNvPr id="286" name="Google Shape;286;p8"/>
          <p:cNvSpPr txBox="1"/>
          <p:nvPr/>
        </p:nvSpPr>
        <p:spPr>
          <a:xfrm>
            <a:off x="5433725" y="3085175"/>
            <a:ext cx="1463400" cy="614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Parents pay per lesson</a:t>
            </a:r>
            <a:endParaRPr b="0" i="0" sz="1400" u="none" cap="none" strike="noStrike">
              <a:solidFill>
                <a:srgbClr val="000000"/>
              </a:solidFill>
              <a:latin typeface="Arial"/>
              <a:ea typeface="Arial"/>
              <a:cs typeface="Arial"/>
              <a:sym typeface="Arial"/>
            </a:endParaRPr>
          </a:p>
        </p:txBody>
      </p:sp>
      <p:sp>
        <p:nvSpPr>
          <p:cNvPr id="287" name="Google Shape;287;p8"/>
          <p:cNvSpPr txBox="1"/>
          <p:nvPr/>
        </p:nvSpPr>
        <p:spPr>
          <a:xfrm>
            <a:off x="448275" y="3161775"/>
            <a:ext cx="2076600" cy="30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 sz="1400" u="none" cap="none" strike="noStrike">
                <a:solidFill>
                  <a:schemeClr val="dk1"/>
                </a:solidFill>
                <a:latin typeface="Arial"/>
                <a:ea typeface="Arial"/>
                <a:cs typeface="Arial"/>
                <a:sym typeface="Arial"/>
              </a:rPr>
              <a:t>High quality tutoring </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0" i="0" lang="en" sz="1400" u="none" cap="none" strike="noStrike">
                <a:solidFill>
                  <a:schemeClr val="dk1"/>
                </a:solidFill>
                <a:latin typeface="Arial"/>
                <a:ea typeface="Arial"/>
                <a:cs typeface="Arial"/>
                <a:sym typeface="Arial"/>
              </a:rPr>
              <a:t>which will improve </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0" i="0" lang="en" sz="1400" u="none" cap="none" strike="noStrike">
                <a:solidFill>
                  <a:schemeClr val="dk1"/>
                </a:solidFill>
                <a:latin typeface="Arial"/>
                <a:ea typeface="Arial"/>
                <a:cs typeface="Arial"/>
                <a:sym typeface="Arial"/>
              </a:rPr>
              <a:t>your child’s marks</a:t>
            </a:r>
            <a:endParaRPr b="0" i="0" sz="1400" u="none" cap="none" strike="noStrike">
              <a:solidFill>
                <a:srgbClr val="000000"/>
              </a:solidFill>
              <a:latin typeface="Arial"/>
              <a:ea typeface="Arial"/>
              <a:cs typeface="Arial"/>
              <a:sym typeface="Arial"/>
            </a:endParaRPr>
          </a:p>
        </p:txBody>
      </p:sp>
      <p:pic>
        <p:nvPicPr>
          <p:cNvPr id="288" name="Google Shape;288;p8"/>
          <p:cNvPicPr preferRelativeResize="0"/>
          <p:nvPr/>
        </p:nvPicPr>
        <p:blipFill rotWithShape="1">
          <a:blip r:embed="rId6">
            <a:alphaModFix/>
          </a:blip>
          <a:srcRect b="0" l="0" r="0" t="0"/>
          <a:stretch/>
        </p:blipFill>
        <p:spPr>
          <a:xfrm>
            <a:off x="7440825" y="200550"/>
            <a:ext cx="1494250" cy="6724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aunch League">
  <a:themeElements>
    <a:clrScheme name="Simple Light">
      <a:dk1>
        <a:srgbClr val="000000"/>
      </a:dk1>
      <a:lt1>
        <a:srgbClr val="FFFFFF"/>
      </a:lt1>
      <a:dk2>
        <a:srgbClr val="595959"/>
      </a:dk2>
      <a:lt2>
        <a:srgbClr val="EEEEEE"/>
      </a:lt2>
      <a:accent1>
        <a:srgbClr val="F8CB2A"/>
      </a:accent1>
      <a:accent2>
        <a:srgbClr val="CD1E19"/>
      </a:accent2>
      <a:accent3>
        <a:srgbClr val="133AA1"/>
      </a:accent3>
      <a:accent4>
        <a:srgbClr val="007A4D"/>
      </a:accent4>
      <a:accent5>
        <a:srgbClr val="EBECEC"/>
      </a:accent5>
      <a:accent6>
        <a:srgbClr val="F3F3F3"/>
      </a:accent6>
      <a:hlink>
        <a:srgbClr val="133AA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