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 id="214748369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Thin"/>
      <p:regular r:id="rId30"/>
      <p:bold r:id="rId31"/>
      <p:italic r:id="rId32"/>
      <p:boldItalic r:id="rId33"/>
    </p:embeddedFont>
    <p:embeddedFont>
      <p:font typeface="Montserrat"/>
      <p:regular r:id="rId34"/>
      <p:bold r:id="rId35"/>
      <p:italic r:id="rId36"/>
      <p:boldItalic r:id="rId37"/>
    </p:embeddedFon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4.xml"/><Relationship Id="rId41" Type="http://schemas.openxmlformats.org/officeDocument/2006/relationships/font" Target="fonts/HelveticaNeue-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Thin-bold.fntdata"/><Relationship Id="rId30" Type="http://schemas.openxmlformats.org/officeDocument/2006/relationships/font" Target="fonts/RobotoThin-regular.fntdata"/><Relationship Id="rId11" Type="http://schemas.openxmlformats.org/officeDocument/2006/relationships/slide" Target="slides/slide5.xml"/><Relationship Id="rId33" Type="http://schemas.openxmlformats.org/officeDocument/2006/relationships/font" Target="fonts/RobotoThin-boldItalic.fntdata"/><Relationship Id="rId10" Type="http://schemas.openxmlformats.org/officeDocument/2006/relationships/slide" Target="slides/slide4.xml"/><Relationship Id="rId32" Type="http://schemas.openxmlformats.org/officeDocument/2006/relationships/font" Target="fonts/RobotoThin-italic.fntdata"/><Relationship Id="rId13" Type="http://schemas.openxmlformats.org/officeDocument/2006/relationships/slide" Target="slides/slide7.xml"/><Relationship Id="rId35" Type="http://schemas.openxmlformats.org/officeDocument/2006/relationships/font" Target="fonts/Montserrat-bold.fntdata"/><Relationship Id="rId12" Type="http://schemas.openxmlformats.org/officeDocument/2006/relationships/slide" Target="slides/slide6.xml"/><Relationship Id="rId34" Type="http://schemas.openxmlformats.org/officeDocument/2006/relationships/font" Target="fonts/Montserrat-regular.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italic.fntdata"/><Relationship Id="rId17" Type="http://schemas.openxmlformats.org/officeDocument/2006/relationships/slide" Target="slides/slide11.xml"/><Relationship Id="rId39" Type="http://schemas.openxmlformats.org/officeDocument/2006/relationships/font" Target="fonts/HelveticaNeue-bold.fntdata"/><Relationship Id="rId16" Type="http://schemas.openxmlformats.org/officeDocument/2006/relationships/slide" Target="slides/slide10.xml"/><Relationship Id="rId38" Type="http://schemas.openxmlformats.org/officeDocument/2006/relationships/font" Target="fonts/HelveticaNeu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Yourname@gmail.com" TargetMode="External"/><Relationship Id="rId3" Type="http://schemas.openxmlformats.org/officeDocument/2006/relationships/hyperlink" Target="mailto:abctutors@gmail.com" TargetMode="External"/><Relationship Id="rId4" Type="http://schemas.openxmlformats.org/officeDocument/2006/relationships/hyperlink" Target="mailto:create@abctutors.co.z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df2d05347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df2d0534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In this second tech tools session, we’re going to look at a few free tools that will allow you to manage your business operations, and finances better. We can go into more detail on how to use these tools and maybe some other tools in the meetups. </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6feff6dbbc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feff6db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These are also great tools if you need to create document, spreadsheets or slides but you don’t have Microsoft Office on your computer.</a:t>
            </a:r>
            <a:endParaRPr sz="1200"/>
          </a:p>
          <a:p>
            <a:pPr indent="0" lvl="0" marL="0" rtl="0" algn="l">
              <a:spcBef>
                <a:spcPts val="0"/>
              </a:spcBef>
              <a:spcAft>
                <a:spcPts val="0"/>
              </a:spcAft>
              <a:buNone/>
            </a:pPr>
            <a:r>
              <a:rPr lang="en" sz="1200"/>
              <a:t>You can choose who you share the files with, and whether they can view, comment or edit on the file.</a:t>
            </a:r>
            <a:endParaRPr sz="1200"/>
          </a:p>
          <a:p>
            <a:pPr indent="0" lvl="0" marL="0" rtl="0" algn="l">
              <a:spcBef>
                <a:spcPts val="0"/>
              </a:spcBef>
              <a:spcAft>
                <a:spcPts val="0"/>
              </a:spcAft>
              <a:buNone/>
            </a:pPr>
            <a:r>
              <a:rPr lang="en" sz="1200"/>
              <a:t>All changes made to documents are saved instantly, and you can also see who has made changes and when they are made. This allows you to collaborate with your team members.</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feff6dbb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feff6dbb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screenshot, you can see that these slides were created in google slides. A few people were able to collaborate in creating them. By clicking share in the top right corner, you are able to share with someone and choose whether they can edit, just comment or just view.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7000f80c42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000f80c4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{Question for group -- who has used google forms? How have you used it? Have you filled out a google form before? Reference Launch League application form}</a:t>
            </a:r>
            <a:endParaRPr sz="1200">
              <a:solidFill>
                <a:schemeClr val="dk1"/>
              </a:solidFill>
            </a:endParaRPr>
          </a:p>
          <a:p>
            <a:pPr indent="0" lvl="0" marL="0" rtl="0" algn="l">
              <a:spcBef>
                <a:spcPts val="0"/>
              </a:spcBef>
              <a:spcAft>
                <a:spcPts val="0"/>
              </a:spcAft>
              <a:buNone/>
            </a:pPr>
            <a:r>
              <a:rPr lang="en" sz="1200"/>
              <a:t>This is a valuable tool for customer validation, and customer feedback.</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6feff6dbbc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feff6dbb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for group -- Does anyone use Skype or Zoom or any other tool to make business voice calls? Has anyone used Google Meet or Google Hangouts to make a call?}</a:t>
            </a:r>
            <a:endParaRPr/>
          </a:p>
          <a:p>
            <a:pPr indent="0" lvl="0" marL="0" rtl="0" algn="l">
              <a:spcBef>
                <a:spcPts val="0"/>
              </a:spcBef>
              <a:spcAft>
                <a:spcPts val="0"/>
              </a:spcAft>
              <a:buNone/>
            </a:pPr>
            <a:r>
              <a:rPr lang="en"/>
              <a:t>Google Meet is a good voice call/ conferencing tools to use with colleagues or clients. A note that they will need a google account to use this but do not need any special apps to take a call on Meet on their computers. On their phones, they would need to have the Meet app downloaded. </a:t>
            </a:r>
            <a:endParaRPr/>
          </a:p>
          <a:p>
            <a:pPr indent="0" lvl="0" marL="0" rtl="0" algn="l">
              <a:spcBef>
                <a:spcPts val="0"/>
              </a:spcBef>
              <a:spcAft>
                <a:spcPts val="0"/>
              </a:spcAft>
              <a:buNone/>
            </a:pPr>
            <a:r>
              <a:rPr lang="en"/>
              <a:t>When you schedule an event in google calendar, a google Meet lin is automatically included. Everyone one then clicks on this link at the time of the meeting and the call will open in the app or in their web browser.</a:t>
            </a:r>
            <a:endParaRPr/>
          </a:p>
          <a:p>
            <a:pPr indent="0" lvl="0" marL="0" rtl="0" algn="l">
              <a:spcBef>
                <a:spcPts val="0"/>
              </a:spcBef>
              <a:spcAft>
                <a:spcPts val="0"/>
              </a:spcAft>
              <a:buNone/>
            </a:pPr>
            <a:r>
              <a:rPr lang="en"/>
              <a:t>You can choose to have your camera on or off, and can mute if you just want to listen 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6feff6dbbc_0_2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6feff6dbbc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how do your customers prefer to make payments? How do you prefer to make payments?}</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6feff6dbbc_0_3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feff6dbbc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 each tool/ app} {Question for group -- which of these do you think would work best for your customers?}</a:t>
            </a:r>
            <a:endParaRPr/>
          </a:p>
          <a:p>
            <a:pPr indent="0" lvl="0" marL="0" rtl="0" algn="l">
              <a:spcBef>
                <a:spcPts val="0"/>
              </a:spcBef>
              <a:spcAft>
                <a:spcPts val="0"/>
              </a:spcAft>
              <a:buNone/>
            </a:pPr>
            <a:r>
              <a:rPr lang="en"/>
              <a:t>We can go into more detail on these in the meetups if needed, but today we will just discuss Yoco.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6feff6dbbc_0_3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feff6dbbc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apply and pay for a card machine online, it will be delivered to you.</a:t>
            </a:r>
            <a:endParaRPr/>
          </a:p>
          <a:p>
            <a:pPr indent="0" lvl="0" marL="0" rtl="0" algn="l">
              <a:spcBef>
                <a:spcPts val="0"/>
              </a:spcBef>
              <a:spcAft>
                <a:spcPts val="0"/>
              </a:spcAft>
              <a:buNone/>
            </a:pPr>
            <a:r>
              <a:rPr lang="en"/>
              <a:t>Minimum R1,73 per transaction. </a:t>
            </a:r>
            <a:endParaRPr/>
          </a:p>
          <a:p>
            <a:pPr indent="0" lvl="0" marL="0" rtl="0" algn="l">
              <a:spcBef>
                <a:spcPts val="0"/>
              </a:spcBef>
              <a:spcAft>
                <a:spcPts val="0"/>
              </a:spcAft>
              <a:buNone/>
            </a:pPr>
            <a:r>
              <a:rPr lang="en"/>
              <a:t>Max transaction fee is 2.95% ex VAT but transaction fees decrease as your monthly turnover increases.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6feff6dbbc_0_3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feff6dbbc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how do you currently send invoices and track your expenses?}</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6feff6dbbc_0_3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feff6dbbc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Wave is easy to use for invoicing, and can also be used for basic accounting -- tracking your expenses and income.</a:t>
            </a:r>
            <a:endParaRPr/>
          </a:p>
          <a:p>
            <a:pPr indent="0" lvl="0" marL="0" rtl="0" algn="l">
              <a:spcBef>
                <a:spcPts val="0"/>
              </a:spcBef>
              <a:spcAft>
                <a:spcPts val="0"/>
              </a:spcAft>
              <a:buNone/>
            </a:pPr>
            <a:r>
              <a:rPr lang="en"/>
              <a:t>It is advisable to spend some time understanding the tool before you start using it, and whether you will be able to pull the reports you need for your business records.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6feff6dbbc_0_3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6feff6dbbc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log in to Wave, you can create a new invoice.</a:t>
            </a:r>
            <a:endParaRPr/>
          </a:p>
          <a:p>
            <a:pPr indent="0" lvl="0" marL="0" rtl="0" algn="l">
              <a:spcBef>
                <a:spcPts val="0"/>
              </a:spcBef>
              <a:spcAft>
                <a:spcPts val="0"/>
              </a:spcAft>
              <a:buNone/>
            </a:pPr>
            <a:r>
              <a:rPr lang="en"/>
              <a:t>You can:</a:t>
            </a:r>
            <a:endParaRPr/>
          </a:p>
          <a:p>
            <a:pPr indent="-298450" lvl="0" marL="457200" rtl="0" algn="l">
              <a:spcBef>
                <a:spcPts val="0"/>
              </a:spcBef>
              <a:spcAft>
                <a:spcPts val="0"/>
              </a:spcAft>
              <a:buSzPts val="1100"/>
              <a:buChar char="-"/>
            </a:pPr>
            <a:r>
              <a:rPr lang="en"/>
              <a:t>Add your customer details</a:t>
            </a:r>
            <a:endParaRPr/>
          </a:p>
          <a:p>
            <a:pPr indent="-298450" lvl="0" marL="457200" rtl="0" algn="l">
              <a:spcBef>
                <a:spcPts val="0"/>
              </a:spcBef>
              <a:spcAft>
                <a:spcPts val="0"/>
              </a:spcAft>
              <a:buSzPts val="1100"/>
              <a:buChar char="-"/>
            </a:pPr>
            <a:r>
              <a:rPr lang="en"/>
              <a:t>The date that the payment is due</a:t>
            </a:r>
            <a:endParaRPr/>
          </a:p>
          <a:p>
            <a:pPr indent="-298450" lvl="0" marL="457200" rtl="0" algn="l">
              <a:spcBef>
                <a:spcPts val="0"/>
              </a:spcBef>
              <a:spcAft>
                <a:spcPts val="0"/>
              </a:spcAft>
              <a:buSzPts val="1100"/>
              <a:buChar char="-"/>
            </a:pPr>
            <a:r>
              <a:rPr lang="en"/>
              <a:t>The details of the products or services</a:t>
            </a:r>
            <a:endParaRPr/>
          </a:p>
          <a:p>
            <a:pPr indent="-298450" lvl="0" marL="457200" rtl="0" algn="l">
              <a:spcBef>
                <a:spcPts val="0"/>
              </a:spcBef>
              <a:spcAft>
                <a:spcPts val="0"/>
              </a:spcAft>
              <a:buSzPts val="1100"/>
              <a:buChar char="-"/>
            </a:pPr>
            <a:r>
              <a:rPr lang="en"/>
              <a:t>Your business address, company details or logo</a:t>
            </a:r>
            <a:endParaRPr/>
          </a:p>
          <a:p>
            <a:pPr indent="-298450" lvl="0" marL="457200" rtl="0" algn="l">
              <a:spcBef>
                <a:spcPts val="0"/>
              </a:spcBef>
              <a:spcAft>
                <a:spcPts val="0"/>
              </a:spcAft>
              <a:buSzPts val="1100"/>
              <a:buChar char="-"/>
            </a:pPr>
            <a:r>
              <a:rPr lang="en"/>
              <a:t>And any notes you’d like to add</a:t>
            </a:r>
            <a:endParaRPr/>
          </a:p>
          <a:p>
            <a:pPr indent="-298450" lvl="0" marL="457200" rtl="0" algn="l">
              <a:spcBef>
                <a:spcPts val="0"/>
              </a:spcBef>
              <a:spcAft>
                <a:spcPts val="0"/>
              </a:spcAft>
              <a:buSzPts val="1100"/>
              <a:buChar char="-"/>
            </a:pPr>
            <a:r>
              <a:rPr lang="en"/>
              <a:t>It will automatically assign an invoice number.</a:t>
            </a:r>
            <a:endParaRPr/>
          </a:p>
          <a:p>
            <a:pPr indent="0" lvl="0" marL="0" rtl="0" algn="l">
              <a:spcBef>
                <a:spcPts val="0"/>
              </a:spcBef>
              <a:spcAft>
                <a:spcPts val="0"/>
              </a:spcAft>
              <a:buNone/>
            </a:pPr>
            <a:r>
              <a:rPr lang="en"/>
              <a:t>When the invoice is paid you can mark it paid on Wave.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895775126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2895775126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7ec740080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ec74008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703663b536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703663b53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7ee565b94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7ee565b9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6feff6dbbc_0_3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feff6dbbc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6ef0466373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ef0466373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{Question for group - Who currently uses an app, software for your business organisation, operations and finances? List these on the flipchart/ board.}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{Allow for 5 minutes of discuss/ sharing of tools.}</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6feff6dbbc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6feff6dbb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We are going to start with G-suite.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{Question for group - who has a business gmail email address? Do you know that just by having a gmail address, you have access to 8 different tools that allow you to better manage your business.}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{Run through each tool and and ask the group their experience of using each.} </a:t>
            </a:r>
            <a:r>
              <a:rPr i="1" lang="en" sz="1200">
                <a:solidFill>
                  <a:schemeClr val="dk1"/>
                </a:solidFill>
              </a:rPr>
              <a:t>- 5 minutes</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7e2181c2be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e2181c2b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Let’s start with gmail.</a:t>
            </a:r>
            <a:endParaRPr sz="1200"/>
          </a:p>
          <a:p>
            <a:pPr indent="0" lvl="0" marL="0" rtl="0" algn="l">
              <a:spcBef>
                <a:spcPts val="0"/>
              </a:spcBef>
              <a:spcAft>
                <a:spcPts val="0"/>
              </a:spcAft>
              <a:buNone/>
            </a:pPr>
            <a:r>
              <a:rPr lang="en" sz="1200"/>
              <a:t> {Question for group - who uses their gmail address for their business? And who uses the gmail app on their phone?}</a:t>
            </a:r>
            <a:endParaRPr sz="1200"/>
          </a:p>
          <a:p>
            <a:pPr indent="0" lvl="0" marL="0" rtl="0" algn="l">
              <a:spcBef>
                <a:spcPts val="0"/>
              </a:spcBef>
              <a:spcAft>
                <a:spcPts val="0"/>
              </a:spcAft>
              <a:buNone/>
            </a:pPr>
            <a:r>
              <a:rPr lang="en" sz="1200"/>
              <a:t>Anyone can create a gmail email address for free. </a:t>
            </a:r>
            <a:r>
              <a:rPr lang="en" sz="1200" u="sng">
                <a:solidFill>
                  <a:schemeClr val="hlink"/>
                </a:solidFill>
                <a:hlinkClick r:id="rId2"/>
              </a:rPr>
              <a:t>Yourname@gmail.com</a:t>
            </a:r>
            <a:r>
              <a:rPr lang="en" sz="1200"/>
              <a:t> or </a:t>
            </a:r>
            <a:r>
              <a:rPr lang="en" sz="1200" u="sng">
                <a:solidFill>
                  <a:schemeClr val="hlink"/>
                </a:solidFill>
                <a:hlinkClick r:id="rId3"/>
              </a:rPr>
              <a:t>abctutors@gmail.com</a:t>
            </a:r>
            <a:r>
              <a:rPr lang="en" sz="1200"/>
              <a:t>. But if you would like to create customised email addresses for you and your team, then you can </a:t>
            </a:r>
            <a:r>
              <a:rPr lang="en" sz="1200"/>
              <a:t>subscribe</a:t>
            </a:r>
            <a:r>
              <a:rPr lang="en" sz="1200"/>
              <a:t> to a google account and </a:t>
            </a:r>
            <a:r>
              <a:rPr lang="en" sz="1200" u="sng">
                <a:solidFill>
                  <a:schemeClr val="hlink"/>
                </a:solidFill>
                <a:hlinkClick r:id="rId4"/>
              </a:rPr>
              <a:t>create@abctutors.co.za</a:t>
            </a:r>
            <a:r>
              <a:rPr lang="en" sz="1200"/>
              <a:t>. These packages start from $4.50 per month.</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6feff6dbbc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feff6db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 access the rest of your free g-suite, you can log on to gmail on your computer and click on the top right.</a:t>
            </a:r>
            <a:endParaRPr sz="1200"/>
          </a:p>
          <a:p>
            <a:pPr indent="0" lvl="0" marL="0" rtl="0" algn="l">
              <a:spcBef>
                <a:spcPts val="0"/>
              </a:spcBef>
              <a:spcAft>
                <a:spcPts val="0"/>
              </a:spcAft>
              <a:buNone/>
            </a:pPr>
            <a:r>
              <a:rPr lang="en" sz="1200"/>
              <a:t>Or you can download the individual apps from your Play store.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6feff6dbb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feff6db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who uses your google calendar?}</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6feff6dbbc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feff6dbb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Everyone take out your phone. Who has the google calendar app? If not, go to play store and download it. </a:t>
            </a:r>
            <a:endParaRPr sz="1200"/>
          </a:p>
          <a:p>
            <a:pPr indent="0" lvl="0" marL="0" rtl="0" algn="l">
              <a:spcBef>
                <a:spcPts val="0"/>
              </a:spcBef>
              <a:spcAft>
                <a:spcPts val="0"/>
              </a:spcAft>
              <a:buNone/>
            </a:pPr>
            <a:r>
              <a:rPr lang="en" sz="1200"/>
              <a:t>Let’s all make a calendar event for for ourselves for next week’s meetup. </a:t>
            </a:r>
            <a:endParaRPr sz="1200"/>
          </a:p>
          <a:p>
            <a:pPr indent="0" lvl="0" marL="0" rtl="0" algn="l">
              <a:spcBef>
                <a:spcPts val="0"/>
              </a:spcBef>
              <a:spcAft>
                <a:spcPts val="0"/>
              </a:spcAft>
              <a:buNone/>
            </a:pPr>
            <a:r>
              <a:rPr lang="en" sz="1200"/>
              <a:t>Add a title, the location, time and add the person next to you. And set a reminder for yourself.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6fd22916ff_2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6fd22916ff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Google drive is a cloud storage tool, free to people with a gmail address. </a:t>
            </a:r>
            <a:endParaRPr sz="1200"/>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{Questions for group -- Does everyone understand what we mean by the cloud? Who uses google drive? Does anyone use any other cloud tool?}</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{Cloud definition -- </a:t>
            </a:r>
            <a:r>
              <a:rPr i="1" lang="en" sz="1200">
                <a:solidFill>
                  <a:srgbClr val="222222"/>
                </a:solidFill>
                <a:highlight>
                  <a:srgbClr val="FFFFFF"/>
                </a:highlight>
              </a:rPr>
              <a:t>In the simplest terms, </a:t>
            </a:r>
            <a:r>
              <a:rPr b="1" i="1" lang="en" sz="1200">
                <a:solidFill>
                  <a:srgbClr val="222222"/>
                </a:solidFill>
                <a:highlight>
                  <a:srgbClr val="FFFFFF"/>
                </a:highlight>
              </a:rPr>
              <a:t>cloud</a:t>
            </a:r>
            <a:r>
              <a:rPr i="1" lang="en" sz="1200">
                <a:solidFill>
                  <a:srgbClr val="222222"/>
                </a:solidFill>
                <a:highlight>
                  <a:srgbClr val="FFFFFF"/>
                </a:highlight>
              </a:rPr>
              <a:t> computing means storing and accessing data and programs over the Internet instead of your computer's hard drive. The </a:t>
            </a:r>
            <a:r>
              <a:rPr b="1" i="1" lang="en" sz="1200">
                <a:solidFill>
                  <a:srgbClr val="222222"/>
                </a:solidFill>
                <a:highlight>
                  <a:srgbClr val="FFFFFF"/>
                </a:highlight>
              </a:rPr>
              <a:t>cloud</a:t>
            </a:r>
            <a:r>
              <a:rPr i="1" lang="en" sz="1200">
                <a:solidFill>
                  <a:srgbClr val="222222"/>
                </a:solidFill>
                <a:highlight>
                  <a:srgbClr val="FFFFFF"/>
                </a:highlight>
              </a:rPr>
              <a:t> is just a metaphor for the Internet</a:t>
            </a:r>
            <a:r>
              <a:rPr lang="en" sz="1200">
                <a:solidFill>
                  <a:srgbClr val="222222"/>
                </a:solidFill>
                <a:highlight>
                  <a:srgbClr val="FFFFFF"/>
                </a:highlight>
              </a:rPr>
              <a:t>}</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Google drive is your online safety box for your files. You can either upload your documents (Word, pdf) to google drive, or any of the docs, slidedecks, sheets that you create using the google tools will automatically get shared in your google drive. Your google drive folders can be shared with your team/ clients/ customers. You can choose to share certain photos or documents with different people. By having a shared google drive with your team members, you will always be able to access your files, no matter where you are. </a:t>
            </a:r>
            <a:endParaRPr sz="1200"/>
          </a:p>
          <a:p>
            <a:pPr indent="-304800" lvl="0" marL="457200" rtl="0" algn="l">
              <a:spcBef>
                <a:spcPts val="0"/>
              </a:spcBef>
              <a:spcAft>
                <a:spcPts val="0"/>
              </a:spcAft>
              <a:buSzPts val="1200"/>
              <a:buChar char="●"/>
            </a:pPr>
            <a:r>
              <a:rPr lang="en" sz="1200"/>
              <a:t>As a free user you get 15GB of free space but this does include your gmail storage and also your google photos which may be automatically updating from your Android phone. You can buy extra storage for a monthly fee - for instance, an extra 100GB for R29 per month. As a google account subscriber (if you’ve chosen to subscribe to access business email addresses), you will receive more storage and can also upgrade this if it is not enough. </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Google online -- access your drive on your web browser. You can upload any documents from your computer.</a:t>
            </a:r>
            <a:endParaRPr sz="1200"/>
          </a:p>
          <a:p>
            <a:pPr indent="0" lvl="0" marL="0" rtl="0" algn="l">
              <a:spcBef>
                <a:spcPts val="0"/>
              </a:spcBef>
              <a:spcAft>
                <a:spcPts val="0"/>
              </a:spcAft>
              <a:buNone/>
            </a:pPr>
            <a:r>
              <a:rPr lang="en" sz="1200"/>
              <a:t>Google Computer app -- if you download the app for your computer, you can ensure that any documents or files saved to your computer will automatically be synched with your google drive.</a:t>
            </a:r>
            <a:endParaRPr sz="1200"/>
          </a:p>
          <a:p>
            <a:pPr indent="0" lvl="0" marL="0" rtl="0" algn="l">
              <a:spcBef>
                <a:spcPts val="0"/>
              </a:spcBef>
              <a:spcAft>
                <a:spcPts val="0"/>
              </a:spcAft>
              <a:buNone/>
            </a:pPr>
            <a:r>
              <a:rPr lang="en" sz="1200"/>
              <a:t>Mobile app -- you can access your google drive on your phone as you go, and also save files from your phone to your Drive directly.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rgbClr val="38761D"/>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2" name="Google Shape;52;p13"/>
          <p:cNvCxnSpPr/>
          <p:nvPr/>
        </p:nvCxnSpPr>
        <p:spPr>
          <a:xfrm flipH="1" rot="10800000">
            <a:off x="285608" y="4663217"/>
            <a:ext cx="8461200" cy="7800"/>
          </a:xfrm>
          <a:prstGeom prst="straightConnector1">
            <a:avLst/>
          </a:prstGeom>
          <a:noFill/>
          <a:ln cap="flat" cmpd="sng" w="19050">
            <a:solidFill>
              <a:srgbClr val="999999"/>
            </a:solidFill>
            <a:prstDash val="solid"/>
            <a:round/>
            <a:headEnd len="med" w="med" type="none"/>
            <a:tailEnd len="med" w="med" type="none"/>
          </a:ln>
        </p:spPr>
      </p:cxnSp>
      <p:sp>
        <p:nvSpPr>
          <p:cNvPr id="53" name="Google Shape;53;p13"/>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Thin"/>
                <a:ea typeface="Roboto Thin"/>
                <a:cs typeface="Roboto Thin"/>
                <a:sym typeface="Roboto Thin"/>
              </a:rPr>
              <a:t>How to invest into startups in Africa - Sep 2019</a:t>
            </a:r>
            <a:endParaRPr sz="1000">
              <a:solidFill>
                <a:srgbClr val="FFFFFF"/>
              </a:solidFill>
              <a:latin typeface="Roboto Thin"/>
              <a:ea typeface="Roboto Thin"/>
              <a:cs typeface="Roboto Thin"/>
              <a:sym typeface="Roboto Thin"/>
            </a:endParaRPr>
          </a:p>
          <a:p>
            <a:pPr indent="0" lvl="0" marL="0" rtl="0" algn="l">
              <a:spcBef>
                <a:spcPts val="0"/>
              </a:spcBef>
              <a:spcAft>
                <a:spcPts val="0"/>
              </a:spcAft>
              <a:buNone/>
            </a:pPr>
            <a:r>
              <a:t/>
            </a:r>
            <a:endParaRPr sz="1000">
              <a:solidFill>
                <a:srgbClr val="FFFFFF"/>
              </a:solidFill>
              <a:latin typeface="Roboto Thin"/>
              <a:ea typeface="Roboto Thin"/>
              <a:cs typeface="Roboto Thin"/>
              <a:sym typeface="Roboto Th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4" name="Shape 54"/>
        <p:cNvGrpSpPr/>
        <p:nvPr/>
      </p:nvGrpSpPr>
      <p:grpSpPr>
        <a:xfrm>
          <a:off x="0" y="0"/>
          <a:ext cx="0" cy="0"/>
          <a:chOff x="0" y="0"/>
          <a:chExt cx="0" cy="0"/>
        </a:xfrm>
      </p:grpSpPr>
      <p:sp>
        <p:nvSpPr>
          <p:cNvPr id="55" name="Google Shape;55;p1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56" name="Google Shape;56;p1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57" name="Google Shape;57;p14"/>
          <p:cNvSpPr txBox="1"/>
          <p:nvPr>
            <p:ph type="ctrTitle"/>
          </p:nvPr>
        </p:nvSpPr>
        <p:spPr>
          <a:xfrm>
            <a:off x="648300" y="3175950"/>
            <a:ext cx="3530700" cy="1182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58" name="Shape 58"/>
        <p:cNvGrpSpPr/>
        <p:nvPr/>
      </p:nvGrpSpPr>
      <p:grpSpPr>
        <a:xfrm>
          <a:off x="0" y="0"/>
          <a:ext cx="0" cy="0"/>
          <a:chOff x="0" y="0"/>
          <a:chExt cx="0" cy="0"/>
        </a:xfrm>
      </p:grpSpPr>
      <p:sp>
        <p:nvSpPr>
          <p:cNvPr id="59" name="Google Shape;59;p15"/>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60" name="Google Shape;60;p15"/>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61" name="Google Shape;61;p15"/>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2" name="Google Shape;62;p15"/>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1600"/>
              </a:spcBef>
              <a:spcAft>
                <a:spcPts val="0"/>
              </a:spcAft>
              <a:buClr>
                <a:schemeClr val="lt1"/>
              </a:buClr>
              <a:buSzPts val="1800"/>
              <a:buNone/>
              <a:defRPr sz="1800">
                <a:solidFill>
                  <a:schemeClr val="lt1"/>
                </a:solidFill>
              </a:defRPr>
            </a:lvl2pPr>
            <a:lvl3pPr lvl="2" rtl="0" algn="r">
              <a:spcBef>
                <a:spcPts val="1600"/>
              </a:spcBef>
              <a:spcAft>
                <a:spcPts val="0"/>
              </a:spcAft>
              <a:buClr>
                <a:schemeClr val="lt1"/>
              </a:buClr>
              <a:buSzPts val="1800"/>
              <a:buNone/>
              <a:defRPr sz="1800">
                <a:solidFill>
                  <a:schemeClr val="lt1"/>
                </a:solidFill>
              </a:defRPr>
            </a:lvl3pPr>
            <a:lvl4pPr lvl="3" rtl="0" algn="r">
              <a:spcBef>
                <a:spcPts val="1600"/>
              </a:spcBef>
              <a:spcAft>
                <a:spcPts val="0"/>
              </a:spcAft>
              <a:buClr>
                <a:schemeClr val="lt1"/>
              </a:buClr>
              <a:buSzPts val="1800"/>
              <a:buNone/>
              <a:defRPr sz="1800">
                <a:solidFill>
                  <a:schemeClr val="lt1"/>
                </a:solidFill>
              </a:defRPr>
            </a:lvl4pPr>
            <a:lvl5pPr lvl="4" rtl="0" algn="r">
              <a:spcBef>
                <a:spcPts val="1600"/>
              </a:spcBef>
              <a:spcAft>
                <a:spcPts val="0"/>
              </a:spcAft>
              <a:buClr>
                <a:schemeClr val="lt1"/>
              </a:buClr>
              <a:buSzPts val="1800"/>
              <a:buNone/>
              <a:defRPr sz="1800">
                <a:solidFill>
                  <a:schemeClr val="lt1"/>
                </a:solidFill>
              </a:defRPr>
            </a:lvl5pPr>
            <a:lvl6pPr lvl="5" rtl="0" algn="r">
              <a:spcBef>
                <a:spcPts val="1600"/>
              </a:spcBef>
              <a:spcAft>
                <a:spcPts val="0"/>
              </a:spcAft>
              <a:buClr>
                <a:schemeClr val="lt1"/>
              </a:buClr>
              <a:buSzPts val="1800"/>
              <a:buNone/>
              <a:defRPr sz="1800">
                <a:solidFill>
                  <a:schemeClr val="lt1"/>
                </a:solidFill>
              </a:defRPr>
            </a:lvl6pPr>
            <a:lvl7pPr lvl="6" rtl="0" algn="r">
              <a:spcBef>
                <a:spcPts val="1600"/>
              </a:spcBef>
              <a:spcAft>
                <a:spcPts val="0"/>
              </a:spcAft>
              <a:buClr>
                <a:schemeClr val="lt1"/>
              </a:buClr>
              <a:buSzPts val="1800"/>
              <a:buNone/>
              <a:defRPr sz="1800">
                <a:solidFill>
                  <a:schemeClr val="lt1"/>
                </a:solidFill>
              </a:defRPr>
            </a:lvl7pPr>
            <a:lvl8pPr lvl="7" rtl="0" algn="r">
              <a:spcBef>
                <a:spcPts val="1600"/>
              </a:spcBef>
              <a:spcAft>
                <a:spcPts val="0"/>
              </a:spcAft>
              <a:buClr>
                <a:schemeClr val="lt1"/>
              </a:buClr>
              <a:buSzPts val="1800"/>
              <a:buNone/>
              <a:defRPr sz="1800">
                <a:solidFill>
                  <a:schemeClr val="lt1"/>
                </a:solidFill>
              </a:defRPr>
            </a:lvl8pPr>
            <a:lvl9pPr lvl="8" rtl="0" algn="r">
              <a:spcBef>
                <a:spcPts val="1600"/>
              </a:spcBef>
              <a:spcAft>
                <a:spcPts val="1600"/>
              </a:spcAft>
              <a:buClr>
                <a:schemeClr val="lt1"/>
              </a:buClr>
              <a:buSzPts val="1800"/>
              <a:buNone/>
              <a:defRPr sz="18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63" name="Shape 63"/>
        <p:cNvGrpSpPr/>
        <p:nvPr/>
      </p:nvGrpSpPr>
      <p:grpSpPr>
        <a:xfrm>
          <a:off x="0" y="0"/>
          <a:ext cx="0" cy="0"/>
          <a:chOff x="0" y="0"/>
          <a:chExt cx="0" cy="0"/>
        </a:xfrm>
      </p:grpSpPr>
      <p:sp>
        <p:nvSpPr>
          <p:cNvPr id="64" name="Google Shape;64;p1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65" name="Google Shape;65;p1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66" name="Google Shape;66;p16"/>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67" name="Google Shape;67;p16"/>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68" name="Google Shape;68;p1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9" name="Shape 69"/>
        <p:cNvGrpSpPr/>
        <p:nvPr/>
      </p:nvGrpSpPr>
      <p:grpSpPr>
        <a:xfrm>
          <a:off x="0" y="0"/>
          <a:ext cx="0" cy="0"/>
          <a:chOff x="0" y="0"/>
          <a:chExt cx="0" cy="0"/>
        </a:xfrm>
      </p:grpSpPr>
      <p:sp>
        <p:nvSpPr>
          <p:cNvPr id="70" name="Google Shape;70;p1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71" name="Google Shape;71;p1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72" name="Google Shape;72;p17"/>
          <p:cNvSpPr txBox="1"/>
          <p:nvPr>
            <p:ph type="title"/>
          </p:nvPr>
        </p:nvSpPr>
        <p:spPr>
          <a:xfrm>
            <a:off x="841000" y="969700"/>
            <a:ext cx="4801500" cy="409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841000" y="1600975"/>
            <a:ext cx="2094900" cy="2410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74" name="Google Shape;74;p17"/>
          <p:cNvSpPr txBox="1"/>
          <p:nvPr>
            <p:ph idx="2" type="body"/>
          </p:nvPr>
        </p:nvSpPr>
        <p:spPr>
          <a:xfrm>
            <a:off x="3043281" y="1600975"/>
            <a:ext cx="2094900" cy="2410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75" name="Google Shape;75;p17"/>
          <p:cNvSpPr txBox="1"/>
          <p:nvPr>
            <p:ph idx="3" type="body"/>
          </p:nvPr>
        </p:nvSpPr>
        <p:spPr>
          <a:xfrm>
            <a:off x="5245562" y="1600975"/>
            <a:ext cx="2094900" cy="2410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76" name="Google Shape;76;p1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77" name="Shape 77"/>
        <p:cNvGrpSpPr/>
        <p:nvPr/>
      </p:nvGrpSpPr>
      <p:grpSpPr>
        <a:xfrm>
          <a:off x="0" y="0"/>
          <a:ext cx="0" cy="0"/>
          <a:chOff x="0" y="0"/>
          <a:chExt cx="0" cy="0"/>
        </a:xfrm>
      </p:grpSpPr>
      <p:sp>
        <p:nvSpPr>
          <p:cNvPr id="78" name="Google Shape;78;p18"/>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79" name="Google Shape;79;p18"/>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0" name="Google Shape;80;p18"/>
          <p:cNvSpPr txBox="1"/>
          <p:nvPr>
            <p:ph type="title"/>
          </p:nvPr>
        </p:nvSpPr>
        <p:spPr>
          <a:xfrm>
            <a:off x="838309" y="1807900"/>
            <a:ext cx="3148200" cy="485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8"/>
          <p:cNvSpPr txBox="1"/>
          <p:nvPr>
            <p:ph idx="1" type="body"/>
          </p:nvPr>
        </p:nvSpPr>
        <p:spPr>
          <a:xfrm>
            <a:off x="838250" y="2419350"/>
            <a:ext cx="3148200" cy="225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1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83" name="Shape 83"/>
        <p:cNvGrpSpPr/>
        <p:nvPr/>
      </p:nvGrpSpPr>
      <p:grpSpPr>
        <a:xfrm>
          <a:off x="0" y="0"/>
          <a:ext cx="0" cy="0"/>
          <a:chOff x="0" y="0"/>
          <a:chExt cx="0" cy="0"/>
        </a:xfrm>
      </p:grpSpPr>
      <p:sp>
        <p:nvSpPr>
          <p:cNvPr id="84" name="Google Shape;84;p19"/>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7310"/>
            </a:srgbClr>
          </a:solidFill>
          <a:ln>
            <a:noFill/>
          </a:ln>
        </p:spPr>
      </p:sp>
      <p:sp>
        <p:nvSpPr>
          <p:cNvPr id="85" name="Google Shape;85;p19"/>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86" name="Google Shape;86;p19"/>
          <p:cNvSpPr txBox="1"/>
          <p:nvPr>
            <p:ph type="title"/>
          </p:nvPr>
        </p:nvSpPr>
        <p:spPr>
          <a:xfrm>
            <a:off x="609704" y="4116875"/>
            <a:ext cx="16098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1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88" name="Shape 88"/>
        <p:cNvGrpSpPr/>
        <p:nvPr/>
      </p:nvGrpSpPr>
      <p:grpSpPr>
        <a:xfrm>
          <a:off x="0" y="0"/>
          <a:ext cx="0" cy="0"/>
          <a:chOff x="0" y="0"/>
          <a:chExt cx="0" cy="0"/>
        </a:xfrm>
      </p:grpSpPr>
      <p:sp>
        <p:nvSpPr>
          <p:cNvPr id="89" name="Google Shape;89;p2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0" name="Shape 90"/>
        <p:cNvGrpSpPr/>
        <p:nvPr/>
      </p:nvGrpSpPr>
      <p:grpSpPr>
        <a:xfrm>
          <a:off x="0" y="0"/>
          <a:ext cx="0" cy="0"/>
          <a:chOff x="0" y="0"/>
          <a:chExt cx="0" cy="0"/>
        </a:xfrm>
      </p:grpSpPr>
      <p:sp>
        <p:nvSpPr>
          <p:cNvPr id="91" name="Google Shape;91;p2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92" name="Google Shape;92;p2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3" name="Google Shape;93;p2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94" name="Google Shape;94;p21"/>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5" name="Google Shape;95;p2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0" name="Shape 100"/>
        <p:cNvGrpSpPr/>
        <p:nvPr/>
      </p:nvGrpSpPr>
      <p:grpSpPr>
        <a:xfrm>
          <a:off x="0" y="0"/>
          <a:ext cx="0" cy="0"/>
          <a:chOff x="0" y="0"/>
          <a:chExt cx="0" cy="0"/>
        </a:xfrm>
      </p:grpSpPr>
      <p:grpSp>
        <p:nvGrpSpPr>
          <p:cNvPr id="101" name="Google Shape;101;p23"/>
          <p:cNvGrpSpPr/>
          <p:nvPr/>
        </p:nvGrpSpPr>
        <p:grpSpPr>
          <a:xfrm>
            <a:off x="4350277" y="2855378"/>
            <a:ext cx="443589" cy="105632"/>
            <a:chOff x="4137525" y="2915950"/>
            <a:chExt cx="869100" cy="207000"/>
          </a:xfrm>
        </p:grpSpPr>
        <p:sp>
          <p:nvSpPr>
            <p:cNvPr id="102" name="Google Shape;102;p23"/>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3"/>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3"/>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23"/>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106" name="Google Shape;106;p23"/>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8" name="Shape 108"/>
        <p:cNvGrpSpPr/>
        <p:nvPr/>
      </p:nvGrpSpPr>
      <p:grpSpPr>
        <a:xfrm>
          <a:off x="0" y="0"/>
          <a:ext cx="0" cy="0"/>
          <a:chOff x="0" y="0"/>
          <a:chExt cx="0" cy="0"/>
        </a:xfrm>
      </p:grpSpPr>
      <p:sp>
        <p:nvSpPr>
          <p:cNvPr id="109" name="Google Shape;109;p2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10" name="Google Shape;110;p24"/>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1" name="Google Shape;111;p2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12" name="Google Shape;112;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13" name="Shape 113"/>
        <p:cNvGrpSpPr/>
        <p:nvPr/>
      </p:nvGrpSpPr>
      <p:grpSpPr>
        <a:xfrm>
          <a:off x="0" y="0"/>
          <a:ext cx="0" cy="0"/>
          <a:chOff x="0" y="0"/>
          <a:chExt cx="0" cy="0"/>
        </a:xfrm>
      </p:grpSpPr>
      <p:sp>
        <p:nvSpPr>
          <p:cNvPr id="114" name="Google Shape;114;p25"/>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15" name="Google Shape;115;p25"/>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2100"/>
              <a:buNone/>
              <a:defRPr sz="2100"/>
            </a:lvl2pPr>
            <a:lvl3pPr lvl="2" rtl="0" algn="l">
              <a:lnSpc>
                <a:spcPct val="100000"/>
              </a:lnSpc>
              <a:spcBef>
                <a:spcPts val="0"/>
              </a:spcBef>
              <a:spcAft>
                <a:spcPts val="0"/>
              </a:spcAft>
              <a:buSzPts val="2100"/>
              <a:buNone/>
              <a:defRPr sz="2100"/>
            </a:lvl3pPr>
            <a:lvl4pPr lvl="3" rtl="0" algn="l">
              <a:lnSpc>
                <a:spcPct val="100000"/>
              </a:lnSpc>
              <a:spcBef>
                <a:spcPts val="0"/>
              </a:spcBef>
              <a:spcAft>
                <a:spcPts val="0"/>
              </a:spcAft>
              <a:buSzPts val="2100"/>
              <a:buNone/>
              <a:defRPr sz="2100"/>
            </a:lvl4pPr>
            <a:lvl5pPr lvl="4" rtl="0" algn="l">
              <a:lnSpc>
                <a:spcPct val="100000"/>
              </a:lnSpc>
              <a:spcBef>
                <a:spcPts val="0"/>
              </a:spcBef>
              <a:spcAft>
                <a:spcPts val="0"/>
              </a:spcAft>
              <a:buSzPts val="2100"/>
              <a:buNone/>
              <a:defRPr sz="2100"/>
            </a:lvl5pPr>
            <a:lvl6pPr lvl="5" rtl="0" algn="l">
              <a:lnSpc>
                <a:spcPct val="100000"/>
              </a:lnSpc>
              <a:spcBef>
                <a:spcPts val="0"/>
              </a:spcBef>
              <a:spcAft>
                <a:spcPts val="0"/>
              </a:spcAft>
              <a:buSzPts val="2100"/>
              <a:buNone/>
              <a:defRPr sz="2100"/>
            </a:lvl6pPr>
            <a:lvl7pPr lvl="6" rtl="0" algn="l">
              <a:lnSpc>
                <a:spcPct val="100000"/>
              </a:lnSpc>
              <a:spcBef>
                <a:spcPts val="0"/>
              </a:spcBef>
              <a:spcAft>
                <a:spcPts val="0"/>
              </a:spcAft>
              <a:buSzPts val="2100"/>
              <a:buNone/>
              <a:defRPr sz="2100"/>
            </a:lvl7pPr>
            <a:lvl8pPr lvl="7" rtl="0" algn="l">
              <a:lnSpc>
                <a:spcPct val="100000"/>
              </a:lnSpc>
              <a:spcBef>
                <a:spcPts val="0"/>
              </a:spcBef>
              <a:spcAft>
                <a:spcPts val="0"/>
              </a:spcAft>
              <a:buSzPts val="2100"/>
              <a:buNone/>
              <a:defRPr sz="2100"/>
            </a:lvl8pPr>
            <a:lvl9pPr lvl="8" rtl="0" algn="l">
              <a:lnSpc>
                <a:spcPct val="100000"/>
              </a:lnSpc>
              <a:spcBef>
                <a:spcPts val="0"/>
              </a:spcBef>
              <a:spcAft>
                <a:spcPts val="0"/>
              </a:spcAft>
              <a:buSzPts val="2100"/>
              <a:buNone/>
              <a:defRPr sz="2100"/>
            </a:lvl9pPr>
          </a:lstStyle>
          <a:p/>
        </p:txBody>
      </p:sp>
      <p:sp>
        <p:nvSpPr>
          <p:cNvPr id="116" name="Google Shape;116;p25"/>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stStyle>
          <a:p/>
        </p:txBody>
      </p:sp>
      <p:sp>
        <p:nvSpPr>
          <p:cNvPr id="117" name="Google Shape;117;p2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8" name="Google Shape;118;p25"/>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19" name="Shape 119"/>
        <p:cNvGrpSpPr/>
        <p:nvPr/>
      </p:nvGrpSpPr>
      <p:grpSpPr>
        <a:xfrm>
          <a:off x="0" y="0"/>
          <a:ext cx="0" cy="0"/>
          <a:chOff x="0" y="0"/>
          <a:chExt cx="0" cy="0"/>
        </a:xfrm>
      </p:grpSpPr>
      <p:sp>
        <p:nvSpPr>
          <p:cNvPr id="120" name="Google Shape;120;p26"/>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21" name="Shape 12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2" name="Shape 122"/>
        <p:cNvGrpSpPr/>
        <p:nvPr/>
      </p:nvGrpSpPr>
      <p:grpSpPr>
        <a:xfrm>
          <a:off x="0" y="0"/>
          <a:ext cx="0" cy="0"/>
          <a:chOff x="0" y="0"/>
          <a:chExt cx="0" cy="0"/>
        </a:xfrm>
      </p:grpSpPr>
      <p:sp>
        <p:nvSpPr>
          <p:cNvPr id="123" name="Google Shape;123;p28"/>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8"/>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5" name="Shape 125"/>
        <p:cNvGrpSpPr/>
        <p:nvPr/>
      </p:nvGrpSpPr>
      <p:grpSpPr>
        <a:xfrm>
          <a:off x="0" y="0"/>
          <a:ext cx="0" cy="0"/>
          <a:chOff x="0" y="0"/>
          <a:chExt cx="0" cy="0"/>
        </a:xfrm>
      </p:grpSpPr>
      <p:sp>
        <p:nvSpPr>
          <p:cNvPr id="126" name="Google Shape;126;p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7" name="Shape 127"/>
        <p:cNvGrpSpPr/>
        <p:nvPr/>
      </p:nvGrpSpPr>
      <p:grpSpPr>
        <a:xfrm>
          <a:off x="0" y="0"/>
          <a:ext cx="0" cy="0"/>
          <a:chOff x="0" y="0"/>
          <a:chExt cx="0" cy="0"/>
        </a:xfrm>
      </p:grpSpPr>
      <p:sp>
        <p:nvSpPr>
          <p:cNvPr id="128" name="Google Shape;128;p30"/>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 name="Google Shape;129;p30"/>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30" name="Google Shape;130;p3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1" name="Google Shape;131;p3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2" name="Shape 132"/>
        <p:cNvGrpSpPr/>
        <p:nvPr/>
      </p:nvGrpSpPr>
      <p:grpSpPr>
        <a:xfrm>
          <a:off x="0" y="0"/>
          <a:ext cx="0" cy="0"/>
          <a:chOff x="0" y="0"/>
          <a:chExt cx="0" cy="0"/>
        </a:xfrm>
      </p:grpSpPr>
      <p:sp>
        <p:nvSpPr>
          <p:cNvPr id="133" name="Google Shape;133;p31"/>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p31"/>
          <p:cNvPicPr preferRelativeResize="0"/>
          <p:nvPr/>
        </p:nvPicPr>
        <p:blipFill rotWithShape="1">
          <a:blip r:embed="rId2">
            <a:alphaModFix/>
          </a:blip>
          <a:srcRect b="3183" l="0" r="0" t="3174"/>
          <a:stretch/>
        </p:blipFill>
        <p:spPr>
          <a:xfrm>
            <a:off x="8640075" y="0"/>
            <a:ext cx="367500" cy="5143499"/>
          </a:xfrm>
          <a:prstGeom prst="rect">
            <a:avLst/>
          </a:prstGeom>
          <a:noFill/>
          <a:ln>
            <a:noFill/>
          </a:ln>
        </p:spPr>
      </p:pic>
      <p:sp>
        <p:nvSpPr>
          <p:cNvPr id="135" name="Google Shape;135;p31"/>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36" name="Google Shape;136;p31"/>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37" name="Google Shape;137;p3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8" name="Google Shape;138;p3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39" name="Shape 139"/>
        <p:cNvGrpSpPr/>
        <p:nvPr/>
      </p:nvGrpSpPr>
      <p:grpSpPr>
        <a:xfrm>
          <a:off x="0" y="0"/>
          <a:ext cx="0" cy="0"/>
          <a:chOff x="0" y="0"/>
          <a:chExt cx="0" cy="0"/>
        </a:xfrm>
      </p:grpSpPr>
      <p:sp>
        <p:nvSpPr>
          <p:cNvPr id="140" name="Google Shape;140;p3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60"/>
            </a:srgbClr>
          </a:solidFill>
          <a:ln>
            <a:noFill/>
          </a:ln>
        </p:spPr>
      </p:sp>
      <p:sp>
        <p:nvSpPr>
          <p:cNvPr id="141" name="Google Shape;141;p3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2" name="Google Shape;142;p32"/>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43" name="Google Shape;143;p32"/>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rtl="0" algn="r">
              <a:lnSpc>
                <a:spcPct val="115000"/>
              </a:lnSpc>
              <a:spcBef>
                <a:spcPts val="0"/>
              </a:spcBef>
              <a:spcAft>
                <a:spcPts val="0"/>
              </a:spcAft>
              <a:buClr>
                <a:schemeClr val="lt1"/>
              </a:buClr>
              <a:buSzPts val="1800"/>
              <a:buNone/>
              <a:defRPr sz="1800">
                <a:solidFill>
                  <a:schemeClr val="lt1"/>
                </a:solidFill>
              </a:defRPr>
            </a:lvl1pPr>
            <a:lvl2pPr lvl="1" rtl="0" algn="r">
              <a:lnSpc>
                <a:spcPct val="115000"/>
              </a:lnSpc>
              <a:spcBef>
                <a:spcPts val="0"/>
              </a:spcBef>
              <a:spcAft>
                <a:spcPts val="0"/>
              </a:spcAft>
              <a:buClr>
                <a:schemeClr val="lt1"/>
              </a:buClr>
              <a:buSzPts val="1800"/>
              <a:buNone/>
              <a:defRPr sz="1800">
                <a:solidFill>
                  <a:schemeClr val="lt1"/>
                </a:solidFill>
              </a:defRPr>
            </a:lvl2pPr>
            <a:lvl3pPr lvl="2" rtl="0" algn="r">
              <a:lnSpc>
                <a:spcPct val="115000"/>
              </a:lnSpc>
              <a:spcBef>
                <a:spcPts val="0"/>
              </a:spcBef>
              <a:spcAft>
                <a:spcPts val="0"/>
              </a:spcAft>
              <a:buClr>
                <a:schemeClr val="lt1"/>
              </a:buClr>
              <a:buSzPts val="1800"/>
              <a:buNone/>
              <a:defRPr sz="1800">
                <a:solidFill>
                  <a:schemeClr val="lt1"/>
                </a:solidFill>
              </a:defRPr>
            </a:lvl3pPr>
            <a:lvl4pPr lvl="3" rtl="0" algn="r">
              <a:lnSpc>
                <a:spcPct val="115000"/>
              </a:lnSpc>
              <a:spcBef>
                <a:spcPts val="0"/>
              </a:spcBef>
              <a:spcAft>
                <a:spcPts val="0"/>
              </a:spcAft>
              <a:buClr>
                <a:schemeClr val="lt1"/>
              </a:buClr>
              <a:buSzPts val="1800"/>
              <a:buNone/>
              <a:defRPr sz="1800">
                <a:solidFill>
                  <a:schemeClr val="lt1"/>
                </a:solidFill>
              </a:defRPr>
            </a:lvl4pPr>
            <a:lvl5pPr lvl="4" rtl="0" algn="r">
              <a:lnSpc>
                <a:spcPct val="115000"/>
              </a:lnSpc>
              <a:spcBef>
                <a:spcPts val="0"/>
              </a:spcBef>
              <a:spcAft>
                <a:spcPts val="0"/>
              </a:spcAft>
              <a:buClr>
                <a:schemeClr val="lt1"/>
              </a:buClr>
              <a:buSzPts val="1800"/>
              <a:buNone/>
              <a:defRPr sz="1800">
                <a:solidFill>
                  <a:schemeClr val="lt1"/>
                </a:solidFill>
              </a:defRPr>
            </a:lvl5pPr>
            <a:lvl6pPr lvl="5" rtl="0" algn="r">
              <a:lnSpc>
                <a:spcPct val="115000"/>
              </a:lnSpc>
              <a:spcBef>
                <a:spcPts val="0"/>
              </a:spcBef>
              <a:spcAft>
                <a:spcPts val="0"/>
              </a:spcAft>
              <a:buClr>
                <a:schemeClr val="lt1"/>
              </a:buClr>
              <a:buSzPts val="1800"/>
              <a:buNone/>
              <a:defRPr sz="1800">
                <a:solidFill>
                  <a:schemeClr val="lt1"/>
                </a:solidFill>
              </a:defRPr>
            </a:lvl6pPr>
            <a:lvl7pPr lvl="6" rtl="0" algn="r">
              <a:lnSpc>
                <a:spcPct val="115000"/>
              </a:lnSpc>
              <a:spcBef>
                <a:spcPts val="0"/>
              </a:spcBef>
              <a:spcAft>
                <a:spcPts val="0"/>
              </a:spcAft>
              <a:buClr>
                <a:schemeClr val="lt1"/>
              </a:buClr>
              <a:buSzPts val="1800"/>
              <a:buNone/>
              <a:defRPr sz="1800">
                <a:solidFill>
                  <a:schemeClr val="lt1"/>
                </a:solidFill>
              </a:defRPr>
            </a:lvl7pPr>
            <a:lvl8pPr lvl="7" rtl="0" algn="r">
              <a:lnSpc>
                <a:spcPct val="115000"/>
              </a:lnSpc>
              <a:spcBef>
                <a:spcPts val="0"/>
              </a:spcBef>
              <a:spcAft>
                <a:spcPts val="0"/>
              </a:spcAft>
              <a:buClr>
                <a:schemeClr val="lt1"/>
              </a:buClr>
              <a:buSzPts val="1800"/>
              <a:buNone/>
              <a:defRPr sz="1800">
                <a:solidFill>
                  <a:schemeClr val="lt1"/>
                </a:solidFill>
              </a:defRPr>
            </a:lvl8pPr>
            <a:lvl9pPr lvl="8" rtl="0" algn="r">
              <a:lnSpc>
                <a:spcPct val="115000"/>
              </a:lnSpc>
              <a:spcBef>
                <a:spcPts val="0"/>
              </a:spcBef>
              <a:spcAft>
                <a:spcPts val="0"/>
              </a:spcAft>
              <a:buClr>
                <a:schemeClr val="lt1"/>
              </a:buClr>
              <a:buSzPts val="1800"/>
              <a:buNone/>
              <a:defRPr sz="1800">
                <a:solidFill>
                  <a:schemeClr val="lt1"/>
                </a:solidFill>
              </a:defRPr>
            </a:lvl9pPr>
          </a:lstStyle>
          <a:p/>
        </p:txBody>
      </p:sp>
      <p:sp>
        <p:nvSpPr>
          <p:cNvPr id="144" name="Google Shape;144;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5" name="Shape 145"/>
        <p:cNvGrpSpPr/>
        <p:nvPr/>
      </p:nvGrpSpPr>
      <p:grpSpPr>
        <a:xfrm>
          <a:off x="0" y="0"/>
          <a:ext cx="0" cy="0"/>
          <a:chOff x="0" y="0"/>
          <a:chExt cx="0" cy="0"/>
        </a:xfrm>
      </p:grpSpPr>
      <p:sp>
        <p:nvSpPr>
          <p:cNvPr id="146" name="Google Shape;146;p3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7" name="Google Shape;147;p33"/>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48" name="Google Shape;148;p3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9" name="Google Shape;149;p3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0" name="Shape 150"/>
        <p:cNvGrpSpPr/>
        <p:nvPr/>
      </p:nvGrpSpPr>
      <p:grpSpPr>
        <a:xfrm>
          <a:off x="0" y="0"/>
          <a:ext cx="0" cy="0"/>
          <a:chOff x="0" y="0"/>
          <a:chExt cx="0" cy="0"/>
        </a:xfrm>
      </p:grpSpPr>
      <p:sp>
        <p:nvSpPr>
          <p:cNvPr id="151" name="Google Shape;151;p3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34"/>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3" name="Google Shape;153;p34"/>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34"/>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5" name="Google Shape;155;p34"/>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56" name="Google Shape;156;p34"/>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7" name="Shape 157"/>
        <p:cNvGrpSpPr/>
        <p:nvPr/>
      </p:nvGrpSpPr>
      <p:grpSpPr>
        <a:xfrm>
          <a:off x="0" y="0"/>
          <a:ext cx="0" cy="0"/>
          <a:chOff x="0" y="0"/>
          <a:chExt cx="0" cy="0"/>
        </a:xfrm>
      </p:grpSpPr>
      <p:sp>
        <p:nvSpPr>
          <p:cNvPr id="158" name="Google Shape;158;p35"/>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p35"/>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0" name="Google Shape;160;p3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1" name="Google Shape;161;p3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2" name="Shape 162"/>
        <p:cNvGrpSpPr/>
        <p:nvPr/>
      </p:nvGrpSpPr>
      <p:grpSpPr>
        <a:xfrm>
          <a:off x="0" y="0"/>
          <a:ext cx="0" cy="0"/>
          <a:chOff x="0" y="0"/>
          <a:chExt cx="0" cy="0"/>
        </a:xfrm>
      </p:grpSpPr>
      <p:sp>
        <p:nvSpPr>
          <p:cNvPr id="163" name="Google Shape;163;p36"/>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4" name="Google Shape;164;p36"/>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5" name="Google Shape;165;p3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66" name="Google Shape;166;p3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67" name="Google Shape;167;p3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8" name="Google Shape;168;p3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69" name="Shape 169"/>
        <p:cNvGrpSpPr/>
        <p:nvPr/>
      </p:nvGrpSpPr>
      <p:grpSpPr>
        <a:xfrm>
          <a:off x="0" y="0"/>
          <a:ext cx="0" cy="0"/>
          <a:chOff x="0" y="0"/>
          <a:chExt cx="0" cy="0"/>
        </a:xfrm>
      </p:grpSpPr>
      <p:sp>
        <p:nvSpPr>
          <p:cNvPr id="170" name="Google Shape;170;p37"/>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7"/>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700"/>
              <a:buNone/>
              <a:defRPr b="1" sz="27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72" name="Google Shape;172;p37"/>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i="1"/>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3" name="Google Shape;173;p37"/>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37"/>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5" name="Google Shape;175;p37"/>
          <p:cNvSpPr/>
          <p:nvPr>
            <p:ph idx="2" type="pic"/>
          </p:nvPr>
        </p:nvSpPr>
        <p:spPr>
          <a:xfrm>
            <a:off x="6996550" y="438550"/>
            <a:ext cx="1618200" cy="961500"/>
          </a:xfrm>
          <a:prstGeom prst="rect">
            <a:avLst/>
          </a:prstGeom>
          <a:noFill/>
          <a:ln>
            <a:noFill/>
          </a:ln>
        </p:spPr>
      </p:sp>
      <p:sp>
        <p:nvSpPr>
          <p:cNvPr id="176" name="Google Shape;176;p37"/>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77" name="Google Shape;177;p37"/>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78" name="Shape 178"/>
        <p:cNvGrpSpPr/>
        <p:nvPr/>
      </p:nvGrpSpPr>
      <p:grpSpPr>
        <a:xfrm>
          <a:off x="0" y="0"/>
          <a:ext cx="0" cy="0"/>
          <a:chOff x="0" y="0"/>
          <a:chExt cx="0" cy="0"/>
        </a:xfrm>
      </p:grpSpPr>
      <p:sp>
        <p:nvSpPr>
          <p:cNvPr id="179" name="Google Shape;179;p38"/>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0" name="Shape 180"/>
        <p:cNvGrpSpPr/>
        <p:nvPr/>
      </p:nvGrpSpPr>
      <p:grpSpPr>
        <a:xfrm>
          <a:off x="0" y="0"/>
          <a:ext cx="0" cy="0"/>
          <a:chOff x="0" y="0"/>
          <a:chExt cx="0" cy="0"/>
        </a:xfrm>
      </p:grpSpPr>
      <p:sp>
        <p:nvSpPr>
          <p:cNvPr id="181" name="Google Shape;181;p39"/>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2" name="Google Shape;182;p39"/>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3" name="Google Shape;183;p39"/>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b="1" sz="26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84" name="Google Shape;184;p39"/>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800"/>
              <a:buNone/>
              <a:defRPr sz="1800"/>
            </a:lvl2pPr>
            <a:lvl3pPr lvl="2" rtl="0" algn="l">
              <a:lnSpc>
                <a:spcPct val="100000"/>
              </a:lnSpc>
              <a:spcBef>
                <a:spcPts val="0"/>
              </a:spcBef>
              <a:spcAft>
                <a:spcPts val="0"/>
              </a:spcAft>
              <a:buSzPts val="1800"/>
              <a:buNone/>
              <a:defRPr sz="1800"/>
            </a:lvl3pPr>
            <a:lvl4pPr lvl="3" rtl="0" algn="l">
              <a:lnSpc>
                <a:spcPct val="100000"/>
              </a:lnSpc>
              <a:spcBef>
                <a:spcPts val="0"/>
              </a:spcBef>
              <a:spcAft>
                <a:spcPts val="0"/>
              </a:spcAft>
              <a:buSzPts val="1800"/>
              <a:buNone/>
              <a:defRPr sz="1800"/>
            </a:lvl4pPr>
            <a:lvl5pPr lvl="4" rtl="0" algn="l">
              <a:lnSpc>
                <a:spcPct val="100000"/>
              </a:lnSpc>
              <a:spcBef>
                <a:spcPts val="0"/>
              </a:spcBef>
              <a:spcAft>
                <a:spcPts val="0"/>
              </a:spcAft>
              <a:buSzPts val="1800"/>
              <a:buNone/>
              <a:defRPr sz="1800"/>
            </a:lvl5pPr>
            <a:lvl6pPr lvl="5" rtl="0" algn="l">
              <a:lnSpc>
                <a:spcPct val="100000"/>
              </a:lnSpc>
              <a:spcBef>
                <a:spcPts val="0"/>
              </a:spcBef>
              <a:spcAft>
                <a:spcPts val="0"/>
              </a:spcAft>
              <a:buSzPts val="1800"/>
              <a:buNone/>
              <a:defRPr sz="1800"/>
            </a:lvl6pPr>
            <a:lvl7pPr lvl="6" rtl="0" algn="l">
              <a:lnSpc>
                <a:spcPct val="100000"/>
              </a:lnSpc>
              <a:spcBef>
                <a:spcPts val="0"/>
              </a:spcBef>
              <a:spcAft>
                <a:spcPts val="0"/>
              </a:spcAft>
              <a:buSzPts val="1800"/>
              <a:buNone/>
              <a:defRPr sz="1800"/>
            </a:lvl7pPr>
            <a:lvl8pPr lvl="7" rtl="0" algn="l">
              <a:lnSpc>
                <a:spcPct val="100000"/>
              </a:lnSpc>
              <a:spcBef>
                <a:spcPts val="0"/>
              </a:spcBef>
              <a:spcAft>
                <a:spcPts val="0"/>
              </a:spcAft>
              <a:buSzPts val="1800"/>
              <a:buNone/>
              <a:defRPr sz="1800"/>
            </a:lvl8pPr>
            <a:lvl9pPr lvl="8" rtl="0"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5" name="Shape 185"/>
        <p:cNvGrpSpPr/>
        <p:nvPr/>
      </p:nvGrpSpPr>
      <p:grpSpPr>
        <a:xfrm>
          <a:off x="0" y="0"/>
          <a:ext cx="0" cy="0"/>
          <a:chOff x="0" y="0"/>
          <a:chExt cx="0" cy="0"/>
        </a:xfrm>
      </p:grpSpPr>
      <p:sp>
        <p:nvSpPr>
          <p:cNvPr id="186" name="Google Shape;186;p40"/>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88" name="Google Shape;188;p4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200"/>
              <a:buNone/>
              <a:defRPr sz="12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pic>
        <p:nvPicPr>
          <p:cNvPr id="189" name="Google Shape;189;p40"/>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90" name="Google Shape;190;p4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1" name="Google Shape;191;p4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2" name="Shape 192"/>
        <p:cNvGrpSpPr/>
        <p:nvPr/>
      </p:nvGrpSpPr>
      <p:grpSpPr>
        <a:xfrm>
          <a:off x="0" y="0"/>
          <a:ext cx="0" cy="0"/>
          <a:chOff x="0" y="0"/>
          <a:chExt cx="0" cy="0"/>
        </a:xfrm>
      </p:grpSpPr>
      <p:sp>
        <p:nvSpPr>
          <p:cNvPr id="193" name="Google Shape;193;p4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194" name="Google Shape;194;p4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5" name="Google Shape;195;p41"/>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6" name="Google Shape;196;p41"/>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97" name="Google Shape;197;p41"/>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98" name="Google Shape;198;p4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199" name="Shape 199"/>
        <p:cNvGrpSpPr/>
        <p:nvPr/>
      </p:nvGrpSpPr>
      <p:grpSpPr>
        <a:xfrm>
          <a:off x="0" y="0"/>
          <a:ext cx="0" cy="0"/>
          <a:chOff x="0" y="0"/>
          <a:chExt cx="0" cy="0"/>
        </a:xfrm>
      </p:grpSpPr>
      <p:sp>
        <p:nvSpPr>
          <p:cNvPr id="200" name="Google Shape;200;p4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4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203" name="Google Shape;203;p4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4" name="Google Shape;204;p43"/>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5" name="Google Shape;205;p4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2.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8" name="Google Shape;98;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99" name="Google Shape;9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34.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09" name="Shape 209"/>
        <p:cNvGrpSpPr/>
        <p:nvPr/>
      </p:nvGrpSpPr>
      <p:grpSpPr>
        <a:xfrm>
          <a:off x="0" y="0"/>
          <a:ext cx="0" cy="0"/>
          <a:chOff x="0" y="0"/>
          <a:chExt cx="0" cy="0"/>
        </a:xfrm>
      </p:grpSpPr>
      <p:sp>
        <p:nvSpPr>
          <p:cNvPr id="210" name="Google Shape;210;p44"/>
          <p:cNvSpPr txBox="1"/>
          <p:nvPr>
            <p:ph type="ctrTitle"/>
          </p:nvPr>
        </p:nvSpPr>
        <p:spPr>
          <a:xfrm>
            <a:off x="282550" y="2423225"/>
            <a:ext cx="4459800" cy="175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400">
              <a:latin typeface="Helvetica Neue"/>
              <a:ea typeface="Helvetica Neue"/>
              <a:cs typeface="Helvetica Neue"/>
              <a:sym typeface="Helvetica Neue"/>
            </a:endParaRPr>
          </a:p>
          <a:p>
            <a:pPr indent="0" lvl="0" marL="0" rtl="0" algn="l">
              <a:spcBef>
                <a:spcPts val="0"/>
              </a:spcBef>
              <a:spcAft>
                <a:spcPts val="0"/>
              </a:spcAft>
              <a:buNone/>
            </a:pPr>
            <a:r>
              <a:rPr lang="en">
                <a:solidFill>
                  <a:srgbClr val="1339A0"/>
                </a:solidFill>
                <a:latin typeface="Helvetica Neue"/>
                <a:ea typeface="Helvetica Neue"/>
                <a:cs typeface="Helvetica Neue"/>
                <a:sym typeface="Helvetica Neue"/>
              </a:rPr>
              <a:t>Tech Tools 2:</a:t>
            </a:r>
            <a:endParaRPr>
              <a:solidFill>
                <a:srgbClr val="1339A0"/>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Management, Finance</a:t>
            </a:r>
            <a:endParaRPr>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latin typeface="Helvetica Neue"/>
              <a:ea typeface="Helvetica Neue"/>
              <a:cs typeface="Helvetica Neue"/>
              <a:sym typeface="Helvetica Neue"/>
            </a:endParaRPr>
          </a:p>
        </p:txBody>
      </p:sp>
      <p:pic>
        <p:nvPicPr>
          <p:cNvPr id="211" name="Google Shape;211;p44"/>
          <p:cNvPicPr preferRelativeResize="0"/>
          <p:nvPr/>
        </p:nvPicPr>
        <p:blipFill>
          <a:blip r:embed="rId3">
            <a:alphaModFix/>
          </a:blip>
          <a:stretch>
            <a:fillRect/>
          </a:stretch>
        </p:blipFill>
        <p:spPr>
          <a:xfrm>
            <a:off x="6121421" y="1878092"/>
            <a:ext cx="2084400" cy="937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79" name="Shape 279"/>
        <p:cNvGrpSpPr/>
        <p:nvPr/>
      </p:nvGrpSpPr>
      <p:grpSpPr>
        <a:xfrm>
          <a:off x="0" y="0"/>
          <a:ext cx="0" cy="0"/>
          <a:chOff x="0" y="0"/>
          <a:chExt cx="0" cy="0"/>
        </a:xfrm>
      </p:grpSpPr>
      <p:sp>
        <p:nvSpPr>
          <p:cNvPr id="280" name="Google Shape;280;p5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1" name="Google Shape;281;p53"/>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282" name="Google Shape;282;p53"/>
          <p:cNvSpPr txBox="1"/>
          <p:nvPr/>
        </p:nvSpPr>
        <p:spPr>
          <a:xfrm>
            <a:off x="612675" y="1854100"/>
            <a:ext cx="6602400" cy="2834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1339A0"/>
              </a:buClr>
              <a:buSzPts val="1800"/>
              <a:buFont typeface="Helvetica Neue"/>
              <a:buChar char="●"/>
            </a:pPr>
            <a:r>
              <a:rPr lang="en" sz="1800">
                <a:latin typeface="Helvetica Neue"/>
                <a:ea typeface="Helvetica Neue"/>
                <a:cs typeface="Helvetica Neue"/>
                <a:sym typeface="Helvetica Neue"/>
              </a:rPr>
              <a:t>Google’s free online</a:t>
            </a:r>
            <a:r>
              <a:rPr b="1" lang="en" sz="1800">
                <a:solidFill>
                  <a:srgbClr val="1339A0"/>
                </a:solidFill>
                <a:latin typeface="Helvetica Neue"/>
                <a:ea typeface="Helvetica Neue"/>
                <a:cs typeface="Helvetica Neue"/>
                <a:sym typeface="Helvetica Neue"/>
              </a:rPr>
              <a:t> document, spreadsheet and slide creators. </a:t>
            </a:r>
            <a:endParaRPr b="1" sz="1800">
              <a:solidFill>
                <a:srgbClr val="1339A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All docs, slide, sheets created will be </a:t>
            </a:r>
            <a:r>
              <a:rPr b="1" lang="en" sz="1800">
                <a:solidFill>
                  <a:srgbClr val="1339A0"/>
                </a:solidFill>
                <a:latin typeface="Helvetica Neue"/>
                <a:ea typeface="Helvetica Neue"/>
                <a:cs typeface="Helvetica Neue"/>
                <a:sym typeface="Helvetica Neue"/>
              </a:rPr>
              <a:t>automatically saved in your drive</a:t>
            </a:r>
            <a:r>
              <a:rPr lang="en" sz="1800">
                <a:solidFill>
                  <a:schemeClr val="dk1"/>
                </a:solidFill>
                <a:latin typeface="Helvetica Neue"/>
                <a:ea typeface="Helvetica Neue"/>
                <a:cs typeface="Helvetica Neue"/>
                <a:sym typeface="Helvetica Neue"/>
              </a:rPr>
              <a:t>.</a:t>
            </a:r>
            <a:endParaRPr sz="1800">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b="1" lang="en" sz="1800">
                <a:solidFill>
                  <a:srgbClr val="1339A0"/>
                </a:solidFill>
                <a:latin typeface="Helvetica Neue"/>
                <a:ea typeface="Helvetica Neue"/>
                <a:cs typeface="Helvetica Neue"/>
                <a:sym typeface="Helvetica Neue"/>
              </a:rPr>
              <a:t>Collaboration &amp; Transparency</a:t>
            </a:r>
            <a:r>
              <a:rPr lang="en" sz="1800">
                <a:solidFill>
                  <a:srgbClr val="1339A0"/>
                </a:solidFill>
                <a:latin typeface="Helvetica Neue"/>
                <a:ea typeface="Helvetica Neue"/>
                <a:cs typeface="Helvetica Neue"/>
                <a:sym typeface="Helvetica Neue"/>
              </a:rPr>
              <a:t>.</a:t>
            </a:r>
            <a:r>
              <a:rPr lang="en" sz="1800">
                <a:solidFill>
                  <a:schemeClr val="dk1"/>
                </a:solidFill>
                <a:latin typeface="Helvetica Neue"/>
                <a:ea typeface="Helvetica Neue"/>
                <a:cs typeface="Helvetica Neue"/>
                <a:sym typeface="Helvetica Neue"/>
              </a:rPr>
              <a:t> Many people can work on the file at the same time and you can track who makes which changes.</a:t>
            </a:r>
            <a:endParaRPr sz="1800">
              <a:solidFill>
                <a:schemeClr val="dk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a:solidFill>
                <a:schemeClr val="dk1"/>
              </a:solidFill>
              <a:latin typeface="Helvetica Neue"/>
              <a:ea typeface="Helvetica Neue"/>
              <a:cs typeface="Helvetica Neue"/>
              <a:sym typeface="Helvetica Neue"/>
            </a:endParaRPr>
          </a:p>
        </p:txBody>
      </p:sp>
      <p:pic>
        <p:nvPicPr>
          <p:cNvPr id="283" name="Google Shape;283;p53"/>
          <p:cNvPicPr preferRelativeResize="0"/>
          <p:nvPr/>
        </p:nvPicPr>
        <p:blipFill>
          <a:blip r:embed="rId4">
            <a:alphaModFix/>
          </a:blip>
          <a:stretch>
            <a:fillRect/>
          </a:stretch>
        </p:blipFill>
        <p:spPr>
          <a:xfrm>
            <a:off x="462450" y="253288"/>
            <a:ext cx="2914925" cy="566950"/>
          </a:xfrm>
          <a:prstGeom prst="rect">
            <a:avLst/>
          </a:prstGeom>
          <a:noFill/>
          <a:ln>
            <a:noFill/>
          </a:ln>
        </p:spPr>
      </p:pic>
      <p:pic>
        <p:nvPicPr>
          <p:cNvPr id="284" name="Google Shape;284;p53"/>
          <p:cNvPicPr preferRelativeResize="0"/>
          <p:nvPr/>
        </p:nvPicPr>
        <p:blipFill>
          <a:blip r:embed="rId5">
            <a:alphaModFix/>
          </a:blip>
          <a:stretch>
            <a:fillRect/>
          </a:stretch>
        </p:blipFill>
        <p:spPr>
          <a:xfrm>
            <a:off x="427276" y="872976"/>
            <a:ext cx="3632950" cy="762100"/>
          </a:xfrm>
          <a:prstGeom prst="rect">
            <a:avLst/>
          </a:prstGeom>
          <a:noFill/>
          <a:ln>
            <a:noFill/>
          </a:ln>
        </p:spPr>
      </p:pic>
      <p:pic>
        <p:nvPicPr>
          <p:cNvPr id="285" name="Google Shape;285;p53"/>
          <p:cNvPicPr preferRelativeResize="0"/>
          <p:nvPr/>
        </p:nvPicPr>
        <p:blipFill rotWithShape="1">
          <a:blip r:embed="rId6">
            <a:alphaModFix/>
          </a:blip>
          <a:srcRect b="21970" l="4477" r="3576" t="22492"/>
          <a:stretch/>
        </p:blipFill>
        <p:spPr>
          <a:xfrm>
            <a:off x="3616400" y="174388"/>
            <a:ext cx="3205450" cy="72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4"/>
          <p:cNvSpPr txBox="1"/>
          <p:nvPr>
            <p:ph type="title"/>
          </p:nvPr>
        </p:nvSpPr>
        <p:spPr>
          <a:xfrm>
            <a:off x="841000" y="969700"/>
            <a:ext cx="4801500" cy="4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4"/>
          <p:cNvSpPr txBox="1"/>
          <p:nvPr>
            <p:ph idx="1" type="body"/>
          </p:nvPr>
        </p:nvSpPr>
        <p:spPr>
          <a:xfrm>
            <a:off x="841000" y="1600975"/>
            <a:ext cx="2094900" cy="24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92" name="Google Shape;292;p54"/>
          <p:cNvSpPr txBox="1"/>
          <p:nvPr>
            <p:ph idx="2" type="body"/>
          </p:nvPr>
        </p:nvSpPr>
        <p:spPr>
          <a:xfrm>
            <a:off x="3043281" y="1600975"/>
            <a:ext cx="2094900" cy="24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93" name="Google Shape;293;p54"/>
          <p:cNvSpPr txBox="1"/>
          <p:nvPr>
            <p:ph idx="3" type="body"/>
          </p:nvPr>
        </p:nvSpPr>
        <p:spPr>
          <a:xfrm>
            <a:off x="5245562" y="1600975"/>
            <a:ext cx="2094900" cy="24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4" name="Google Shape;294;p54"/>
          <p:cNvPicPr preferRelativeResize="0"/>
          <p:nvPr/>
        </p:nvPicPr>
        <p:blipFill>
          <a:blip r:embed="rId3">
            <a:alphaModFix/>
          </a:blip>
          <a:stretch>
            <a:fillRect/>
          </a:stretch>
        </p:blipFill>
        <p:spPr>
          <a:xfrm>
            <a:off x="0" y="33162"/>
            <a:ext cx="9144000" cy="5077176"/>
          </a:xfrm>
          <a:prstGeom prst="rect">
            <a:avLst/>
          </a:prstGeom>
          <a:noFill/>
          <a:ln>
            <a:noFill/>
          </a:ln>
        </p:spPr>
      </p:pic>
      <p:sp>
        <p:nvSpPr>
          <p:cNvPr id="295" name="Google Shape;295;p54"/>
          <p:cNvSpPr/>
          <p:nvPr/>
        </p:nvSpPr>
        <p:spPr>
          <a:xfrm>
            <a:off x="8260511" y="486547"/>
            <a:ext cx="865475" cy="904875"/>
          </a:xfrm>
          <a:custGeom>
            <a:rect b="b" l="l" r="r" t="t"/>
            <a:pathLst>
              <a:path extrusionOk="0" h="36195" w="34619">
                <a:moveTo>
                  <a:pt x="27671" y="6186"/>
                </a:moveTo>
                <a:cubicBezTo>
                  <a:pt x="23866" y="6186"/>
                  <a:pt x="19826" y="4870"/>
                  <a:pt x="16255" y="6186"/>
                </a:cubicBezTo>
                <a:cubicBezTo>
                  <a:pt x="6495" y="9782"/>
                  <a:pt x="-5512" y="28105"/>
                  <a:pt x="2810" y="34345"/>
                </a:cubicBezTo>
                <a:cubicBezTo>
                  <a:pt x="14160" y="42855"/>
                  <a:pt x="37711" y="19441"/>
                  <a:pt x="34267" y="5679"/>
                </a:cubicBezTo>
                <a:cubicBezTo>
                  <a:pt x="32877" y="124"/>
                  <a:pt x="23210" y="-952"/>
                  <a:pt x="17777" y="859"/>
                </a:cubicBezTo>
                <a:cubicBezTo>
                  <a:pt x="12359" y="2665"/>
                  <a:pt x="10420" y="10622"/>
                  <a:pt x="10420" y="16334"/>
                </a:cubicBezTo>
              </a:path>
            </a:pathLst>
          </a:custGeom>
          <a:noFill/>
          <a:ln cap="flat" cmpd="sng" w="28575">
            <a:solidFill>
              <a:srgbClr val="133AA1"/>
            </a:solidFill>
            <a:prstDash val="solid"/>
            <a:round/>
            <a:headEnd len="med" w="med" type="none"/>
            <a:tailEnd len="med" w="med" type="none"/>
          </a:ln>
        </p:spPr>
      </p:sp>
      <p:sp>
        <p:nvSpPr>
          <p:cNvPr id="296" name="Google Shape;296;p54"/>
          <p:cNvSpPr/>
          <p:nvPr/>
        </p:nvSpPr>
        <p:spPr>
          <a:xfrm>
            <a:off x="4819854" y="2713459"/>
            <a:ext cx="1261875" cy="1160450"/>
          </a:xfrm>
          <a:custGeom>
            <a:rect b="b" l="l" r="r" t="t"/>
            <a:pathLst>
              <a:path extrusionOk="0" h="46418" w="50475">
                <a:moveTo>
                  <a:pt x="38961" y="2603"/>
                </a:moveTo>
                <a:cubicBezTo>
                  <a:pt x="26822" y="2603"/>
                  <a:pt x="9267" y="-2428"/>
                  <a:pt x="2937" y="7930"/>
                </a:cubicBezTo>
                <a:cubicBezTo>
                  <a:pt x="-3491" y="18448"/>
                  <a:pt x="1299" y="38186"/>
                  <a:pt x="12324" y="43700"/>
                </a:cubicBezTo>
                <a:cubicBezTo>
                  <a:pt x="18303" y="46690"/>
                  <a:pt x="26385" y="47450"/>
                  <a:pt x="32365" y="44461"/>
                </a:cubicBezTo>
                <a:cubicBezTo>
                  <a:pt x="43569" y="38860"/>
                  <a:pt x="51159" y="23983"/>
                  <a:pt x="50377" y="11482"/>
                </a:cubicBezTo>
                <a:cubicBezTo>
                  <a:pt x="49679" y="326"/>
                  <a:pt x="27208" y="-3088"/>
                  <a:pt x="17905" y="3110"/>
                </a:cubicBezTo>
              </a:path>
            </a:pathLst>
          </a:custGeom>
          <a:noFill/>
          <a:ln cap="flat" cmpd="sng" w="28575">
            <a:solidFill>
              <a:srgbClr val="133AA1"/>
            </a:solidFill>
            <a:prstDash val="solid"/>
            <a:round/>
            <a:headEnd len="med" w="med" type="none"/>
            <a:tailEnd len="med" w="med" type="none"/>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00" name="Shape 300"/>
        <p:cNvGrpSpPr/>
        <p:nvPr/>
      </p:nvGrpSpPr>
      <p:grpSpPr>
        <a:xfrm>
          <a:off x="0" y="0"/>
          <a:ext cx="0" cy="0"/>
          <a:chOff x="0" y="0"/>
          <a:chExt cx="0" cy="0"/>
        </a:xfrm>
      </p:grpSpPr>
      <p:sp>
        <p:nvSpPr>
          <p:cNvPr id="301" name="Google Shape;301;p5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2" name="Google Shape;302;p55"/>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303" name="Google Shape;303;p55"/>
          <p:cNvPicPr preferRelativeResize="0"/>
          <p:nvPr/>
        </p:nvPicPr>
        <p:blipFill>
          <a:blip r:embed="rId4">
            <a:alphaModFix/>
          </a:blip>
          <a:stretch>
            <a:fillRect/>
          </a:stretch>
        </p:blipFill>
        <p:spPr>
          <a:xfrm>
            <a:off x="549425" y="356825"/>
            <a:ext cx="3524250" cy="1295400"/>
          </a:xfrm>
          <a:prstGeom prst="rect">
            <a:avLst/>
          </a:prstGeom>
          <a:noFill/>
          <a:ln>
            <a:noFill/>
          </a:ln>
        </p:spPr>
      </p:pic>
      <p:sp>
        <p:nvSpPr>
          <p:cNvPr id="304" name="Google Shape;304;p55"/>
          <p:cNvSpPr txBox="1"/>
          <p:nvPr/>
        </p:nvSpPr>
        <p:spPr>
          <a:xfrm>
            <a:off x="649400" y="1577925"/>
            <a:ext cx="6553800" cy="3197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Great tool for </a:t>
            </a:r>
            <a:r>
              <a:rPr b="1" lang="en" sz="1800">
                <a:solidFill>
                  <a:srgbClr val="1339A0"/>
                </a:solidFill>
                <a:latin typeface="Helvetica Neue"/>
                <a:ea typeface="Helvetica Neue"/>
                <a:cs typeface="Helvetica Neue"/>
                <a:sym typeface="Helvetica Neue"/>
              </a:rPr>
              <a:t>customer surveys, registration or orders</a:t>
            </a:r>
            <a:endParaRPr b="1" sz="1800">
              <a:solidFill>
                <a:srgbClr val="1339A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b="1" lang="en" sz="1800">
                <a:solidFill>
                  <a:srgbClr val="1339A0"/>
                </a:solidFill>
                <a:latin typeface="Helvetica Neue"/>
                <a:ea typeface="Helvetica Neue"/>
                <a:cs typeface="Helvetica Neue"/>
                <a:sym typeface="Helvetica Neue"/>
              </a:rPr>
              <a:t>Only available for web</a:t>
            </a:r>
            <a:r>
              <a:rPr b="1" lang="en" sz="1800">
                <a:solidFill>
                  <a:schemeClr val="dk1"/>
                </a:solidFill>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(no mobile app yet)</a:t>
            </a:r>
            <a:endParaRPr sz="1800">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All form entries can pull through to a live google sheet</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Many </a:t>
            </a:r>
            <a:r>
              <a:rPr b="1" lang="en" sz="1800">
                <a:solidFill>
                  <a:srgbClr val="1339A0"/>
                </a:solidFill>
                <a:latin typeface="Helvetica Neue"/>
                <a:ea typeface="Helvetica Neue"/>
                <a:cs typeface="Helvetica Neue"/>
                <a:sym typeface="Helvetica Neue"/>
              </a:rPr>
              <a:t>different question types</a:t>
            </a:r>
            <a:r>
              <a:rPr lang="en" sz="1800">
                <a:latin typeface="Helvetica Neue"/>
                <a:ea typeface="Helvetica Neue"/>
                <a:cs typeface="Helvetica Neue"/>
                <a:sym typeface="Helvetica Neue"/>
              </a:rPr>
              <a:t>: multiple choice, short form, rating. </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b="1" lang="en" sz="1800">
                <a:solidFill>
                  <a:srgbClr val="1339A0"/>
                </a:solidFill>
                <a:latin typeface="Helvetica Neue"/>
                <a:ea typeface="Helvetica Neue"/>
                <a:cs typeface="Helvetica Neue"/>
                <a:sym typeface="Helvetica Neue"/>
              </a:rPr>
              <a:t>Results as graphs, charts</a:t>
            </a:r>
            <a:r>
              <a:rPr lang="en" sz="1800">
                <a:latin typeface="Helvetica Neue"/>
                <a:ea typeface="Helvetica Neue"/>
                <a:cs typeface="Helvetica Neue"/>
                <a:sym typeface="Helvetica Neue"/>
              </a:rPr>
              <a:t> for easy reading </a:t>
            </a:r>
            <a:endParaRPr sz="18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08" name="Shape 308"/>
        <p:cNvGrpSpPr/>
        <p:nvPr/>
      </p:nvGrpSpPr>
      <p:grpSpPr>
        <a:xfrm>
          <a:off x="0" y="0"/>
          <a:ext cx="0" cy="0"/>
          <a:chOff x="0" y="0"/>
          <a:chExt cx="0" cy="0"/>
        </a:xfrm>
      </p:grpSpPr>
      <p:sp>
        <p:nvSpPr>
          <p:cNvPr id="309" name="Google Shape;309;p5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56"/>
          <p:cNvSpPr txBox="1"/>
          <p:nvPr/>
        </p:nvSpPr>
        <p:spPr>
          <a:xfrm>
            <a:off x="707150" y="1916200"/>
            <a:ext cx="6398100" cy="272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latin typeface="Helvetica Neue"/>
                <a:ea typeface="Helvetica Neue"/>
                <a:cs typeface="Helvetica Neue"/>
                <a:sym typeface="Helvetica Neue"/>
              </a:rPr>
              <a:t>Use Google Meet</a:t>
            </a:r>
            <a:r>
              <a:rPr lang="en" sz="1800">
                <a:latin typeface="Helvetica Neue"/>
                <a:ea typeface="Helvetica Neue"/>
                <a:cs typeface="Helvetica Neue"/>
                <a:sym typeface="Helvetica Neue"/>
              </a:rPr>
              <a:t> for</a:t>
            </a:r>
            <a:r>
              <a:rPr b="1" lang="en" sz="1800">
                <a:solidFill>
                  <a:srgbClr val="1339A0"/>
                </a:solidFill>
                <a:latin typeface="Helvetica Neue"/>
                <a:ea typeface="Helvetica Neue"/>
                <a:cs typeface="Helvetica Neue"/>
                <a:sym typeface="Helvetica Neue"/>
              </a:rPr>
              <a:t> live voice calls or video calls </a:t>
            </a:r>
            <a:r>
              <a:rPr lang="en" sz="1800">
                <a:latin typeface="Helvetica Neue"/>
                <a:ea typeface="Helvetica Neue"/>
                <a:cs typeface="Helvetica Neue"/>
                <a:sym typeface="Helvetica Neue"/>
              </a:rPr>
              <a:t>with other google users.</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C</a:t>
            </a:r>
            <a:r>
              <a:rPr lang="en" sz="1800">
                <a:latin typeface="Helvetica Neue"/>
                <a:ea typeface="Helvetica Neue"/>
                <a:cs typeface="Helvetica Neue"/>
                <a:sym typeface="Helvetica Neue"/>
              </a:rPr>
              <a:t>all </a:t>
            </a:r>
            <a:r>
              <a:rPr b="1" lang="en" sz="1800">
                <a:solidFill>
                  <a:srgbClr val="1339A0"/>
                </a:solidFill>
                <a:latin typeface="Helvetica Neue"/>
                <a:ea typeface="Helvetica Neue"/>
                <a:cs typeface="Helvetica Neue"/>
                <a:sym typeface="Helvetica Neue"/>
              </a:rPr>
              <a:t>one person</a:t>
            </a:r>
            <a:r>
              <a:rPr lang="en" sz="1800">
                <a:latin typeface="Helvetica Neue"/>
                <a:ea typeface="Helvetica Neue"/>
                <a:cs typeface="Helvetica Neue"/>
                <a:sym typeface="Helvetica Neue"/>
              </a:rPr>
              <a:t> or a </a:t>
            </a:r>
            <a:r>
              <a:rPr b="1" lang="en" sz="1800">
                <a:solidFill>
                  <a:srgbClr val="1339A0"/>
                </a:solidFill>
                <a:latin typeface="Helvetica Neue"/>
                <a:ea typeface="Helvetica Neue"/>
                <a:cs typeface="Helvetica Neue"/>
                <a:sym typeface="Helvetica Neue"/>
              </a:rPr>
              <a:t>group</a:t>
            </a:r>
            <a:endParaRPr b="1" sz="1800">
              <a:solidFill>
                <a:srgbClr val="1339A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Google</a:t>
            </a:r>
            <a:r>
              <a:rPr b="1" lang="en" sz="1800">
                <a:latin typeface="Helvetica Neue"/>
                <a:ea typeface="Helvetica Neue"/>
                <a:cs typeface="Helvetica Neue"/>
                <a:sym typeface="Helvetica Neue"/>
              </a:rPr>
              <a:t> </a:t>
            </a:r>
            <a:r>
              <a:rPr b="1" lang="en" sz="1800">
                <a:solidFill>
                  <a:srgbClr val="1339A0"/>
                </a:solidFill>
                <a:latin typeface="Helvetica Neue"/>
                <a:ea typeface="Helvetica Neue"/>
                <a:cs typeface="Helvetica Neue"/>
                <a:sym typeface="Helvetica Neue"/>
              </a:rPr>
              <a:t>automatically attaches a Google Meet link to your calendar event.</a:t>
            </a:r>
            <a:endParaRPr b="1" sz="1800">
              <a:solidFill>
                <a:srgbClr val="1339A0"/>
              </a:solidFill>
              <a:latin typeface="Helvetica Neue"/>
              <a:ea typeface="Helvetica Neue"/>
              <a:cs typeface="Helvetica Neue"/>
              <a:sym typeface="Helvetica Neue"/>
            </a:endParaRPr>
          </a:p>
        </p:txBody>
      </p:sp>
      <p:pic>
        <p:nvPicPr>
          <p:cNvPr id="311" name="Google Shape;311;p56"/>
          <p:cNvPicPr preferRelativeResize="0"/>
          <p:nvPr/>
        </p:nvPicPr>
        <p:blipFill>
          <a:blip r:embed="rId3">
            <a:alphaModFix/>
          </a:blip>
          <a:stretch>
            <a:fillRect/>
          </a:stretch>
        </p:blipFill>
        <p:spPr>
          <a:xfrm>
            <a:off x="2187650" y="131625"/>
            <a:ext cx="3437100" cy="171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15" name="Shape 315"/>
        <p:cNvGrpSpPr/>
        <p:nvPr/>
      </p:nvGrpSpPr>
      <p:grpSpPr>
        <a:xfrm>
          <a:off x="0" y="0"/>
          <a:ext cx="0" cy="0"/>
          <a:chOff x="0" y="0"/>
          <a:chExt cx="0" cy="0"/>
        </a:xfrm>
      </p:grpSpPr>
      <p:sp>
        <p:nvSpPr>
          <p:cNvPr id="316" name="Google Shape;316;p5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7" name="Google Shape;317;p57"/>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18" name="Google Shape;318;p57"/>
          <p:cNvSpPr txBox="1"/>
          <p:nvPr/>
        </p:nvSpPr>
        <p:spPr>
          <a:xfrm>
            <a:off x="538800" y="1763600"/>
            <a:ext cx="3303600" cy="16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Helvetica Neue"/>
                <a:ea typeface="Helvetica Neue"/>
                <a:cs typeface="Helvetica Neue"/>
                <a:sym typeface="Helvetica Neue"/>
              </a:rPr>
              <a:t>Payments</a:t>
            </a:r>
            <a:endParaRPr sz="36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22" name="Shape 322"/>
        <p:cNvGrpSpPr/>
        <p:nvPr/>
      </p:nvGrpSpPr>
      <p:grpSpPr>
        <a:xfrm>
          <a:off x="0" y="0"/>
          <a:ext cx="0" cy="0"/>
          <a:chOff x="0" y="0"/>
          <a:chExt cx="0" cy="0"/>
        </a:xfrm>
      </p:grpSpPr>
      <p:sp>
        <p:nvSpPr>
          <p:cNvPr id="323" name="Google Shape;323;p5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4" name="Google Shape;324;p58"/>
          <p:cNvSpPr txBox="1"/>
          <p:nvPr/>
        </p:nvSpPr>
        <p:spPr>
          <a:xfrm>
            <a:off x="680250" y="2023350"/>
            <a:ext cx="6531600" cy="272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latin typeface="Helvetica Neue"/>
                <a:ea typeface="Helvetica Neue"/>
                <a:cs typeface="Helvetica Neue"/>
                <a:sym typeface="Helvetica Neue"/>
              </a:rPr>
              <a:t>All </a:t>
            </a:r>
            <a:r>
              <a:rPr b="1" lang="en" sz="1800">
                <a:solidFill>
                  <a:srgbClr val="1339A0"/>
                </a:solidFill>
                <a:latin typeface="Helvetica Neue"/>
                <a:ea typeface="Helvetica Neue"/>
                <a:cs typeface="Helvetica Neue"/>
                <a:sym typeface="Helvetica Neue"/>
              </a:rPr>
              <a:t>require your customers to have a debit or credit card</a:t>
            </a:r>
            <a:endParaRPr b="1" sz="1800">
              <a:solidFill>
                <a:srgbClr val="1339A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Char char="●"/>
            </a:pPr>
            <a:r>
              <a:rPr lang="en" sz="1800">
                <a:latin typeface="Helvetica Neue"/>
                <a:ea typeface="Helvetica Neue"/>
                <a:cs typeface="Helvetica Neue"/>
                <a:sym typeface="Helvetica Neue"/>
              </a:rPr>
              <a:t>Snapscan and Zapper require your customers to have downloaded an app</a:t>
            </a:r>
            <a:endParaRPr sz="1800">
              <a:latin typeface="Helvetica Neue"/>
              <a:ea typeface="Helvetica Neue"/>
              <a:cs typeface="Helvetica Neue"/>
              <a:sym typeface="Helvetica Neue"/>
            </a:endParaRPr>
          </a:p>
          <a:p>
            <a:pPr indent="0" lvl="0" marL="457200" rtl="0" algn="l">
              <a:lnSpc>
                <a:spcPct val="150000"/>
              </a:lnSpc>
              <a:spcBef>
                <a:spcPts val="0"/>
              </a:spcBef>
              <a:spcAft>
                <a:spcPts val="0"/>
              </a:spcAft>
              <a:buNone/>
            </a:pPr>
            <a:r>
              <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a:latin typeface="Helvetica Neue"/>
              <a:ea typeface="Helvetica Neue"/>
              <a:cs typeface="Helvetica Neue"/>
              <a:sym typeface="Helvetica Neue"/>
            </a:endParaRPr>
          </a:p>
        </p:txBody>
      </p:sp>
      <p:pic>
        <p:nvPicPr>
          <p:cNvPr id="325" name="Google Shape;325;p58"/>
          <p:cNvPicPr preferRelativeResize="0"/>
          <p:nvPr/>
        </p:nvPicPr>
        <p:blipFill>
          <a:blip r:embed="rId3">
            <a:alphaModFix/>
          </a:blip>
          <a:stretch>
            <a:fillRect/>
          </a:stretch>
        </p:blipFill>
        <p:spPr>
          <a:xfrm>
            <a:off x="143774" y="208700"/>
            <a:ext cx="1503700" cy="708175"/>
          </a:xfrm>
          <a:prstGeom prst="rect">
            <a:avLst/>
          </a:prstGeom>
          <a:noFill/>
          <a:ln>
            <a:noFill/>
          </a:ln>
        </p:spPr>
      </p:pic>
      <p:pic>
        <p:nvPicPr>
          <p:cNvPr id="326" name="Google Shape;326;p58"/>
          <p:cNvPicPr preferRelativeResize="0"/>
          <p:nvPr/>
        </p:nvPicPr>
        <p:blipFill>
          <a:blip r:embed="rId4">
            <a:alphaModFix/>
          </a:blip>
          <a:stretch>
            <a:fillRect/>
          </a:stretch>
        </p:blipFill>
        <p:spPr>
          <a:xfrm>
            <a:off x="1752900" y="295194"/>
            <a:ext cx="2649505" cy="535200"/>
          </a:xfrm>
          <a:prstGeom prst="rect">
            <a:avLst/>
          </a:prstGeom>
          <a:noFill/>
          <a:ln>
            <a:noFill/>
          </a:ln>
        </p:spPr>
      </p:pic>
      <p:pic>
        <p:nvPicPr>
          <p:cNvPr id="327" name="Google Shape;327;p58"/>
          <p:cNvPicPr preferRelativeResize="0"/>
          <p:nvPr/>
        </p:nvPicPr>
        <p:blipFill rotWithShape="1">
          <a:blip r:embed="rId5">
            <a:alphaModFix/>
          </a:blip>
          <a:srcRect b="13378" l="19523" r="18888" t="5832"/>
          <a:stretch/>
        </p:blipFill>
        <p:spPr>
          <a:xfrm>
            <a:off x="4592825" y="208710"/>
            <a:ext cx="2307800" cy="756841"/>
          </a:xfrm>
          <a:prstGeom prst="rect">
            <a:avLst/>
          </a:prstGeom>
          <a:noFill/>
          <a:ln>
            <a:noFill/>
          </a:ln>
        </p:spPr>
      </p:pic>
      <p:pic>
        <p:nvPicPr>
          <p:cNvPr id="328" name="Google Shape;328;p58"/>
          <p:cNvPicPr preferRelativeResize="0"/>
          <p:nvPr/>
        </p:nvPicPr>
        <p:blipFill rotWithShape="1">
          <a:blip r:embed="rId6">
            <a:alphaModFix/>
          </a:blip>
          <a:srcRect b="33724" l="16807" r="14923" t="21506"/>
          <a:stretch/>
        </p:blipFill>
        <p:spPr>
          <a:xfrm>
            <a:off x="2139800" y="1059975"/>
            <a:ext cx="2051814" cy="75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32" name="Shape 332"/>
        <p:cNvGrpSpPr/>
        <p:nvPr/>
      </p:nvGrpSpPr>
      <p:grpSpPr>
        <a:xfrm>
          <a:off x="0" y="0"/>
          <a:ext cx="0" cy="0"/>
          <a:chOff x="0" y="0"/>
          <a:chExt cx="0" cy="0"/>
        </a:xfrm>
      </p:grpSpPr>
      <p:sp>
        <p:nvSpPr>
          <p:cNvPr id="333" name="Google Shape;333;p5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4" name="Google Shape;334;p59"/>
          <p:cNvPicPr preferRelativeResize="0"/>
          <p:nvPr/>
        </p:nvPicPr>
        <p:blipFill>
          <a:blip r:embed="rId3">
            <a:alphaModFix/>
          </a:blip>
          <a:stretch>
            <a:fillRect/>
          </a:stretch>
        </p:blipFill>
        <p:spPr>
          <a:xfrm>
            <a:off x="2443999" y="285563"/>
            <a:ext cx="1503700" cy="708175"/>
          </a:xfrm>
          <a:prstGeom prst="rect">
            <a:avLst/>
          </a:prstGeom>
          <a:noFill/>
          <a:ln>
            <a:noFill/>
          </a:ln>
        </p:spPr>
      </p:pic>
      <p:pic>
        <p:nvPicPr>
          <p:cNvPr id="335" name="Google Shape;335;p59"/>
          <p:cNvPicPr preferRelativeResize="0"/>
          <p:nvPr/>
        </p:nvPicPr>
        <p:blipFill rotWithShape="1">
          <a:blip r:embed="rId4">
            <a:alphaModFix/>
          </a:blip>
          <a:srcRect b="33910" l="0" r="68481" t="0"/>
          <a:stretch/>
        </p:blipFill>
        <p:spPr>
          <a:xfrm>
            <a:off x="295925" y="1195275"/>
            <a:ext cx="2786050" cy="1453275"/>
          </a:xfrm>
          <a:prstGeom prst="rect">
            <a:avLst/>
          </a:prstGeom>
          <a:noFill/>
          <a:ln>
            <a:noFill/>
          </a:ln>
        </p:spPr>
      </p:pic>
      <p:sp>
        <p:nvSpPr>
          <p:cNvPr id="336" name="Google Shape;336;p59"/>
          <p:cNvSpPr txBox="1"/>
          <p:nvPr/>
        </p:nvSpPr>
        <p:spPr>
          <a:xfrm>
            <a:off x="609725" y="3028775"/>
            <a:ext cx="6676800" cy="503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Fees February 2020</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Yoco also provides a basic point of sale system</a:t>
            </a:r>
            <a:endParaRPr sz="1800">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Yoco also provides working capital for businesses based on their past transaction history</a:t>
            </a:r>
            <a:endParaRPr sz="1800">
              <a:latin typeface="Helvetica Neue"/>
              <a:ea typeface="Helvetica Neue"/>
              <a:cs typeface="Helvetica Neue"/>
              <a:sym typeface="Helvetica Neue"/>
            </a:endParaRPr>
          </a:p>
        </p:txBody>
      </p:sp>
      <p:pic>
        <p:nvPicPr>
          <p:cNvPr id="337" name="Google Shape;337;p59"/>
          <p:cNvPicPr preferRelativeResize="0"/>
          <p:nvPr/>
        </p:nvPicPr>
        <p:blipFill rotWithShape="1">
          <a:blip r:embed="rId5">
            <a:alphaModFix/>
          </a:blip>
          <a:srcRect b="31675" l="66201" r="0" t="0"/>
          <a:stretch/>
        </p:blipFill>
        <p:spPr>
          <a:xfrm>
            <a:off x="3623375" y="1264400"/>
            <a:ext cx="3090550" cy="1554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41" name="Shape 341"/>
        <p:cNvGrpSpPr/>
        <p:nvPr/>
      </p:nvGrpSpPr>
      <p:grpSpPr>
        <a:xfrm>
          <a:off x="0" y="0"/>
          <a:ext cx="0" cy="0"/>
          <a:chOff x="0" y="0"/>
          <a:chExt cx="0" cy="0"/>
        </a:xfrm>
      </p:grpSpPr>
      <p:sp>
        <p:nvSpPr>
          <p:cNvPr id="342" name="Google Shape;342;p6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43" name="Google Shape;343;p60"/>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44" name="Google Shape;344;p60"/>
          <p:cNvSpPr txBox="1"/>
          <p:nvPr/>
        </p:nvSpPr>
        <p:spPr>
          <a:xfrm>
            <a:off x="538800" y="1868100"/>
            <a:ext cx="3303600" cy="9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Helvetica Neue"/>
                <a:ea typeface="Helvetica Neue"/>
                <a:cs typeface="Helvetica Neue"/>
                <a:sym typeface="Helvetica Neue"/>
              </a:rPr>
              <a:t>Invoicing </a:t>
            </a:r>
            <a:endParaRPr sz="36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48" name="Shape 348"/>
        <p:cNvGrpSpPr/>
        <p:nvPr/>
      </p:nvGrpSpPr>
      <p:grpSpPr>
        <a:xfrm>
          <a:off x="0" y="0"/>
          <a:ext cx="0" cy="0"/>
          <a:chOff x="0" y="0"/>
          <a:chExt cx="0" cy="0"/>
        </a:xfrm>
      </p:grpSpPr>
      <p:sp>
        <p:nvSpPr>
          <p:cNvPr id="349" name="Google Shape;349;p6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61"/>
          <p:cNvSpPr txBox="1"/>
          <p:nvPr/>
        </p:nvSpPr>
        <p:spPr>
          <a:xfrm>
            <a:off x="416450" y="1921150"/>
            <a:ext cx="6655800" cy="503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Helvetica Neue"/>
              <a:buChar char="●"/>
            </a:pPr>
            <a:r>
              <a:rPr b="1" lang="en" sz="1800">
                <a:solidFill>
                  <a:srgbClr val="1339A0"/>
                </a:solidFill>
                <a:latin typeface="Helvetica Neue"/>
                <a:ea typeface="Helvetica Neue"/>
                <a:cs typeface="Helvetica Neue"/>
                <a:sym typeface="Helvetica Neue"/>
              </a:rPr>
              <a:t>Free invoicing </a:t>
            </a:r>
            <a:r>
              <a:rPr lang="en" sz="1800">
                <a:latin typeface="Helvetica Neue"/>
                <a:ea typeface="Helvetica Neue"/>
                <a:cs typeface="Helvetica Neue"/>
                <a:sym typeface="Helvetica Neue"/>
              </a:rPr>
              <a:t>and</a:t>
            </a:r>
            <a:r>
              <a:rPr b="1" lang="en" sz="1800">
                <a:solidFill>
                  <a:srgbClr val="1339A0"/>
                </a:solidFill>
                <a:latin typeface="Helvetica Neue"/>
                <a:ea typeface="Helvetica Neue"/>
                <a:cs typeface="Helvetica Neue"/>
                <a:sym typeface="Helvetica Neue"/>
              </a:rPr>
              <a:t> basic accounting</a:t>
            </a:r>
            <a:r>
              <a:rPr lang="en" sz="1800">
                <a:latin typeface="Helvetica Neue"/>
                <a:ea typeface="Helvetica Neue"/>
                <a:cs typeface="Helvetica Neue"/>
                <a:sym typeface="Helvetica Neue"/>
              </a:rPr>
              <a:t> tool for small businesses</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Online and mobile app for invoicing</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Add your company logo and send invoices to clients straight from wave, with an attached pdf</a:t>
            </a:r>
            <a:endParaRPr sz="1800">
              <a:latin typeface="Helvetica Neue"/>
              <a:ea typeface="Helvetica Neue"/>
              <a:cs typeface="Helvetica Neue"/>
              <a:sym typeface="Helvetica Neue"/>
            </a:endParaRPr>
          </a:p>
        </p:txBody>
      </p:sp>
      <p:pic>
        <p:nvPicPr>
          <p:cNvPr id="351" name="Google Shape;351;p61"/>
          <p:cNvPicPr preferRelativeResize="0"/>
          <p:nvPr/>
        </p:nvPicPr>
        <p:blipFill>
          <a:blip r:embed="rId3">
            <a:alphaModFix/>
          </a:blip>
          <a:stretch>
            <a:fillRect/>
          </a:stretch>
        </p:blipFill>
        <p:spPr>
          <a:xfrm>
            <a:off x="932700" y="521275"/>
            <a:ext cx="3599075" cy="957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55" name="Shape 355"/>
        <p:cNvGrpSpPr/>
        <p:nvPr/>
      </p:nvGrpSpPr>
      <p:grpSpPr>
        <a:xfrm>
          <a:off x="0" y="0"/>
          <a:ext cx="0" cy="0"/>
          <a:chOff x="0" y="0"/>
          <a:chExt cx="0" cy="0"/>
        </a:xfrm>
      </p:grpSpPr>
      <p:sp>
        <p:nvSpPr>
          <p:cNvPr id="356" name="Google Shape;356;p6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7" name="Google Shape;357;p62"/>
          <p:cNvPicPr preferRelativeResize="0"/>
          <p:nvPr/>
        </p:nvPicPr>
        <p:blipFill>
          <a:blip r:embed="rId3">
            <a:alphaModFix/>
          </a:blip>
          <a:stretch>
            <a:fillRect/>
          </a:stretch>
        </p:blipFill>
        <p:spPr>
          <a:xfrm>
            <a:off x="52025" y="436225"/>
            <a:ext cx="8839202" cy="4271043"/>
          </a:xfrm>
          <a:prstGeom prst="rect">
            <a:avLst/>
          </a:prstGeom>
          <a:noFill/>
          <a:ln>
            <a:noFill/>
          </a:ln>
        </p:spPr>
      </p:pic>
      <p:sp>
        <p:nvSpPr>
          <p:cNvPr id="358" name="Google Shape;358;p62"/>
          <p:cNvSpPr/>
          <p:nvPr/>
        </p:nvSpPr>
        <p:spPr>
          <a:xfrm>
            <a:off x="72375" y="508725"/>
            <a:ext cx="1204200" cy="213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15" name="Shape 215"/>
        <p:cNvGrpSpPr/>
        <p:nvPr/>
      </p:nvGrpSpPr>
      <p:grpSpPr>
        <a:xfrm>
          <a:off x="0" y="0"/>
          <a:ext cx="0" cy="0"/>
          <a:chOff x="0" y="0"/>
          <a:chExt cx="0" cy="0"/>
        </a:xfrm>
      </p:grpSpPr>
      <p:sp>
        <p:nvSpPr>
          <p:cNvPr id="216" name="Google Shape;216;p45"/>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17" name="Google Shape;217;p45"/>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1339A0"/>
                </a:solidFill>
                <a:latin typeface="Helvetica Neue"/>
                <a:ea typeface="Helvetica Neue"/>
                <a:cs typeface="Helvetica Neue"/>
                <a:sym typeface="Helvetica Neue"/>
              </a:rPr>
              <a:t>What is Launch League?</a:t>
            </a:r>
            <a:endParaRPr b="1" i="0" sz="3000" u="none" cap="none" strike="noStrike">
              <a:solidFill>
                <a:srgbClr val="1339A0"/>
              </a:solidFill>
              <a:latin typeface="Helvetica Neue"/>
              <a:ea typeface="Helvetica Neue"/>
              <a:cs typeface="Helvetica Neue"/>
              <a:sym typeface="Helvetica Neue"/>
            </a:endParaRPr>
          </a:p>
        </p:txBody>
      </p:sp>
      <p:sp>
        <p:nvSpPr>
          <p:cNvPr id="218" name="Google Shape;218;p45"/>
          <p:cNvSpPr txBox="1"/>
          <p:nvPr/>
        </p:nvSpPr>
        <p:spPr>
          <a:xfrm>
            <a:off x="540500" y="15609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lang="en" sz="1350">
                <a:solidFill>
                  <a:srgbClr val="262626"/>
                </a:solidFill>
                <a:highlight>
                  <a:srgbClr val="FFFFFF"/>
                </a:highlight>
                <a:latin typeface="Helvetica Neue"/>
                <a:ea typeface="Helvetica Neue"/>
                <a:cs typeface="Helvetica Neue"/>
                <a:sym typeface="Helvetica Neue"/>
              </a:rPr>
              <a:t>Launch League creates material and training/ networking opportunities for South African hubs and training organisations, so that we can better support </a:t>
            </a:r>
            <a:r>
              <a:rPr b="1" i="1" lang="en" sz="1350">
                <a:solidFill>
                  <a:srgbClr val="262626"/>
                </a:solidFill>
                <a:highlight>
                  <a:srgbClr val="FFFFFF"/>
                </a:highlight>
                <a:latin typeface="Helvetica Neue"/>
                <a:ea typeface="Helvetica Neue"/>
                <a:cs typeface="Helvetica Neue"/>
                <a:sym typeface="Helvetica Neue"/>
              </a:rPr>
              <a:t>YOU</a:t>
            </a:r>
            <a:r>
              <a:rPr lang="en" sz="1350">
                <a:solidFill>
                  <a:srgbClr val="262626"/>
                </a:solidFill>
                <a:highlight>
                  <a:srgbClr val="FFFFFF"/>
                </a:highlight>
                <a:latin typeface="Helvetica Neue"/>
                <a:ea typeface="Helvetica Neue"/>
                <a:cs typeface="Helvetica Neue"/>
                <a:sym typeface="Helvetica Neue"/>
              </a:rPr>
              <a:t> – promising entrepreneurs from our community!</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1" lang="en" sz="1600">
                <a:solidFill>
                  <a:srgbClr val="1339A0"/>
                </a:solidFill>
                <a:highlight>
                  <a:srgbClr val="FFFFFF"/>
                </a:highlight>
                <a:latin typeface="Helvetica Neue"/>
                <a:ea typeface="Helvetica Neue"/>
                <a:cs typeface="Helvetica Neue"/>
                <a:sym typeface="Helvetica Neue"/>
              </a:rPr>
              <a:t>www.launchleague.co.za</a:t>
            </a:r>
            <a:endParaRPr b="1" i="0" sz="1600" u="none" cap="none" strike="noStrike">
              <a:solidFill>
                <a:srgbClr val="1339A0"/>
              </a:solidFill>
              <a:latin typeface="Helvetica Neue"/>
              <a:ea typeface="Helvetica Neue"/>
              <a:cs typeface="Helvetica Neue"/>
              <a:sym typeface="Helvetica Neue"/>
            </a:endParaRPr>
          </a:p>
        </p:txBody>
      </p:sp>
      <p:pic>
        <p:nvPicPr>
          <p:cNvPr id="219" name="Google Shape;219;p45"/>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2" name="Shape 362"/>
        <p:cNvGrpSpPr/>
        <p:nvPr/>
      </p:nvGrpSpPr>
      <p:grpSpPr>
        <a:xfrm>
          <a:off x="0" y="0"/>
          <a:ext cx="0" cy="0"/>
          <a:chOff x="0" y="0"/>
          <a:chExt cx="0" cy="0"/>
        </a:xfrm>
      </p:grpSpPr>
      <p:sp>
        <p:nvSpPr>
          <p:cNvPr id="363" name="Google Shape;363;p6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63"/>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Helvetica Neue"/>
                <a:ea typeface="Helvetica Neue"/>
                <a:cs typeface="Helvetica Neue"/>
                <a:sym typeface="Helvetica Neue"/>
              </a:rPr>
              <a:t>Your turn</a:t>
            </a:r>
            <a:endParaRPr b="1" sz="3600">
              <a:latin typeface="Helvetica Neue"/>
              <a:ea typeface="Helvetica Neue"/>
              <a:cs typeface="Helvetica Neue"/>
              <a:sym typeface="Helvetica Neue"/>
            </a:endParaRPr>
          </a:p>
        </p:txBody>
      </p:sp>
      <p:pic>
        <p:nvPicPr>
          <p:cNvPr id="365" name="Google Shape;365;p63"/>
          <p:cNvPicPr preferRelativeResize="0"/>
          <p:nvPr/>
        </p:nvPicPr>
        <p:blipFill>
          <a:blip r:embed="rId4">
            <a:alphaModFix/>
          </a:blip>
          <a:stretch>
            <a:fillRect/>
          </a:stretch>
        </p:blipFill>
        <p:spPr>
          <a:xfrm>
            <a:off x="7440825" y="200550"/>
            <a:ext cx="1494250" cy="6724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69" name="Shape 369"/>
        <p:cNvGrpSpPr/>
        <p:nvPr/>
      </p:nvGrpSpPr>
      <p:grpSpPr>
        <a:xfrm>
          <a:off x="0" y="0"/>
          <a:ext cx="0" cy="0"/>
          <a:chOff x="0" y="0"/>
          <a:chExt cx="0" cy="0"/>
        </a:xfrm>
      </p:grpSpPr>
      <p:sp>
        <p:nvSpPr>
          <p:cNvPr id="370" name="Google Shape;370;p6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64"/>
          <p:cNvSpPr txBox="1"/>
          <p:nvPr>
            <p:ph type="title"/>
          </p:nvPr>
        </p:nvSpPr>
        <p:spPr>
          <a:xfrm>
            <a:off x="554325" y="387275"/>
            <a:ext cx="6954900" cy="485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339A0"/>
                </a:solidFill>
                <a:latin typeface="Helvetica Neue"/>
                <a:ea typeface="Helvetica Neue"/>
                <a:cs typeface="Helvetica Neue"/>
                <a:sym typeface="Helvetica Neue"/>
              </a:rPr>
              <a:t>Customer validation</a:t>
            </a:r>
            <a:endParaRPr sz="3000">
              <a:solidFill>
                <a:srgbClr val="1339A0"/>
              </a:solidFill>
              <a:latin typeface="Helvetica Neue"/>
              <a:ea typeface="Helvetica Neue"/>
              <a:cs typeface="Helvetica Neue"/>
              <a:sym typeface="Helvetica Neue"/>
            </a:endParaRPr>
          </a:p>
        </p:txBody>
      </p:sp>
      <p:sp>
        <p:nvSpPr>
          <p:cNvPr id="372" name="Google Shape;372;p64"/>
          <p:cNvSpPr txBox="1"/>
          <p:nvPr>
            <p:ph idx="1" type="body"/>
          </p:nvPr>
        </p:nvSpPr>
        <p:spPr>
          <a:xfrm>
            <a:off x="401125" y="1179275"/>
            <a:ext cx="5867700" cy="2433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Write 3 questions that you’d like to ask your customers:</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How they experience the problem</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Whether they would use your solution</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How much they would pay for your solution</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What solutions they currently use</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What pathways they use</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How they want to pay for your solution</a:t>
            </a:r>
            <a:endParaRPr sz="1800">
              <a:solidFill>
                <a:srgbClr val="000000"/>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None/>
            </a:pPr>
            <a:r>
              <a:t/>
            </a:r>
            <a:endParaRPr sz="1800">
              <a:solidFill>
                <a:srgbClr val="000000"/>
              </a:solidFill>
              <a:latin typeface="Helvetica Neue"/>
              <a:ea typeface="Helvetica Neue"/>
              <a:cs typeface="Helvetica Neue"/>
              <a:sym typeface="Helvetica Neue"/>
            </a:endParaRPr>
          </a:p>
        </p:txBody>
      </p:sp>
      <p:pic>
        <p:nvPicPr>
          <p:cNvPr id="373" name="Google Shape;373;p64"/>
          <p:cNvPicPr preferRelativeResize="0"/>
          <p:nvPr/>
        </p:nvPicPr>
        <p:blipFill>
          <a:blip r:embed="rId3">
            <a:alphaModFix/>
          </a:blip>
          <a:stretch>
            <a:fillRect/>
          </a:stretch>
        </p:blipFill>
        <p:spPr>
          <a:xfrm>
            <a:off x="7440825" y="200550"/>
            <a:ext cx="1494250" cy="6724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77" name="Shape 377"/>
        <p:cNvGrpSpPr/>
        <p:nvPr/>
      </p:nvGrpSpPr>
      <p:grpSpPr>
        <a:xfrm>
          <a:off x="0" y="0"/>
          <a:ext cx="0" cy="0"/>
          <a:chOff x="0" y="0"/>
          <a:chExt cx="0" cy="0"/>
        </a:xfrm>
      </p:grpSpPr>
      <p:sp>
        <p:nvSpPr>
          <p:cNvPr id="378" name="Google Shape;378;p6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9" name="Google Shape;379;p65"/>
          <p:cNvSpPr txBox="1"/>
          <p:nvPr>
            <p:ph type="title"/>
          </p:nvPr>
        </p:nvSpPr>
        <p:spPr>
          <a:xfrm>
            <a:off x="554325" y="387275"/>
            <a:ext cx="6954900" cy="485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339A0"/>
                </a:solidFill>
                <a:latin typeface="Helvetica Neue"/>
                <a:ea typeface="Helvetica Neue"/>
                <a:cs typeface="Helvetica Neue"/>
                <a:sym typeface="Helvetica Neue"/>
              </a:rPr>
              <a:t>Customer validation</a:t>
            </a:r>
            <a:endParaRPr sz="3000">
              <a:solidFill>
                <a:srgbClr val="1339A0"/>
              </a:solidFill>
              <a:latin typeface="Helvetica Neue"/>
              <a:ea typeface="Helvetica Neue"/>
              <a:cs typeface="Helvetica Neue"/>
              <a:sym typeface="Helvetica Neue"/>
            </a:endParaRPr>
          </a:p>
        </p:txBody>
      </p:sp>
      <p:sp>
        <p:nvSpPr>
          <p:cNvPr id="380" name="Google Shape;380;p65"/>
          <p:cNvSpPr txBox="1"/>
          <p:nvPr>
            <p:ph idx="1" type="body"/>
          </p:nvPr>
        </p:nvSpPr>
        <p:spPr>
          <a:xfrm>
            <a:off x="401125" y="1179275"/>
            <a:ext cx="6446100" cy="2433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solidFill>
                  <a:srgbClr val="000000"/>
                </a:solidFill>
                <a:latin typeface="Helvetica Neue"/>
                <a:ea typeface="Helvetica Neue"/>
                <a:cs typeface="Helvetica Neue"/>
                <a:sym typeface="Helvetica Neue"/>
              </a:rPr>
              <a:t>2. How are you going to do your customer validation?</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160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Do you need a flyer?</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Will you use Facebook/ Instagram/ Whatsapp?</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Will you create a google form?</a:t>
            </a:r>
            <a:endParaRPr sz="1800">
              <a:solidFill>
                <a:srgbClr val="000000"/>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None/>
            </a:pPr>
            <a:r>
              <a:t/>
            </a:r>
            <a:endParaRPr sz="1800">
              <a:solidFill>
                <a:srgbClr val="000000"/>
              </a:solidFill>
              <a:latin typeface="Helvetica Neue"/>
              <a:ea typeface="Helvetica Neue"/>
              <a:cs typeface="Helvetica Neue"/>
              <a:sym typeface="Helvetica Neue"/>
            </a:endParaRPr>
          </a:p>
        </p:txBody>
      </p:sp>
      <p:pic>
        <p:nvPicPr>
          <p:cNvPr id="381" name="Google Shape;381;p65"/>
          <p:cNvPicPr preferRelativeResize="0"/>
          <p:nvPr/>
        </p:nvPicPr>
        <p:blipFill>
          <a:blip r:embed="rId3">
            <a:alphaModFix/>
          </a:blip>
          <a:stretch>
            <a:fillRect/>
          </a:stretch>
        </p:blipFill>
        <p:spPr>
          <a:xfrm>
            <a:off x="7440825" y="200550"/>
            <a:ext cx="1494250" cy="6724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385" name="Shape 385"/>
        <p:cNvGrpSpPr/>
        <p:nvPr/>
      </p:nvGrpSpPr>
      <p:grpSpPr>
        <a:xfrm>
          <a:off x="0" y="0"/>
          <a:ext cx="0" cy="0"/>
          <a:chOff x="0" y="0"/>
          <a:chExt cx="0" cy="0"/>
        </a:xfrm>
      </p:grpSpPr>
      <p:sp>
        <p:nvSpPr>
          <p:cNvPr id="386" name="Google Shape;386;p66"/>
          <p:cNvSpPr txBox="1"/>
          <p:nvPr>
            <p:ph type="ctrTitle"/>
          </p:nvPr>
        </p:nvSpPr>
        <p:spPr>
          <a:xfrm>
            <a:off x="282550" y="2423225"/>
            <a:ext cx="4459800" cy="175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400">
              <a:latin typeface="Helvetica Neue"/>
              <a:ea typeface="Helvetica Neue"/>
              <a:cs typeface="Helvetica Neue"/>
              <a:sym typeface="Helvetica Neue"/>
            </a:endParaRPr>
          </a:p>
          <a:p>
            <a:pPr indent="0" lvl="0" marL="0" rtl="0" algn="l">
              <a:spcBef>
                <a:spcPts val="0"/>
              </a:spcBef>
              <a:spcAft>
                <a:spcPts val="0"/>
              </a:spcAft>
              <a:buNone/>
            </a:pPr>
            <a:r>
              <a:rPr lang="en">
                <a:solidFill>
                  <a:srgbClr val="1339A0"/>
                </a:solidFill>
                <a:latin typeface="Helvetica Neue"/>
                <a:ea typeface="Helvetica Neue"/>
                <a:cs typeface="Helvetica Neue"/>
                <a:sym typeface="Helvetica Neue"/>
              </a:rPr>
              <a:t>Tech Tools 2:</a:t>
            </a:r>
            <a:endParaRPr>
              <a:solidFill>
                <a:srgbClr val="1339A0"/>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Management, Finance</a:t>
            </a:r>
            <a:endParaRPr>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latin typeface="Helvetica Neue"/>
              <a:ea typeface="Helvetica Neue"/>
              <a:cs typeface="Helvetica Neue"/>
              <a:sym typeface="Helvetica Neue"/>
            </a:endParaRPr>
          </a:p>
        </p:txBody>
      </p:sp>
      <p:pic>
        <p:nvPicPr>
          <p:cNvPr id="387" name="Google Shape;387;p66"/>
          <p:cNvPicPr preferRelativeResize="0"/>
          <p:nvPr/>
        </p:nvPicPr>
        <p:blipFill>
          <a:blip r:embed="rId3">
            <a:alphaModFix/>
          </a:blip>
          <a:stretch>
            <a:fillRect/>
          </a:stretch>
        </p:blipFill>
        <p:spPr>
          <a:xfrm>
            <a:off x="6121421" y="1878092"/>
            <a:ext cx="2084400" cy="9379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23" name="Shape 223"/>
        <p:cNvGrpSpPr/>
        <p:nvPr/>
      </p:nvGrpSpPr>
      <p:grpSpPr>
        <a:xfrm>
          <a:off x="0" y="0"/>
          <a:ext cx="0" cy="0"/>
          <a:chOff x="0" y="0"/>
          <a:chExt cx="0" cy="0"/>
        </a:xfrm>
      </p:grpSpPr>
      <p:sp>
        <p:nvSpPr>
          <p:cNvPr id="224" name="Google Shape;224;p4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5" name="Google Shape;225;p46"/>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226" name="Google Shape;226;p46"/>
          <p:cNvSpPr txBox="1"/>
          <p:nvPr/>
        </p:nvSpPr>
        <p:spPr>
          <a:xfrm>
            <a:off x="186700" y="1763600"/>
            <a:ext cx="3848100" cy="16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6"/>
          <p:cNvSpPr txBox="1"/>
          <p:nvPr/>
        </p:nvSpPr>
        <p:spPr>
          <a:xfrm>
            <a:off x="275175" y="1662475"/>
            <a:ext cx="36396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Helvetica Neue"/>
                <a:ea typeface="Helvetica Neue"/>
                <a:cs typeface="Helvetica Neue"/>
                <a:sym typeface="Helvetica Neue"/>
              </a:rPr>
              <a:t>Organisation &amp; Operations</a:t>
            </a:r>
            <a:endParaRPr sz="36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31" name="Shape 231"/>
        <p:cNvGrpSpPr/>
        <p:nvPr/>
      </p:nvGrpSpPr>
      <p:grpSpPr>
        <a:xfrm>
          <a:off x="0" y="0"/>
          <a:ext cx="0" cy="0"/>
          <a:chOff x="0" y="0"/>
          <a:chExt cx="0" cy="0"/>
        </a:xfrm>
      </p:grpSpPr>
      <p:sp>
        <p:nvSpPr>
          <p:cNvPr id="232" name="Google Shape;232;p4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3" name="Google Shape;233;p47"/>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34" name="Google Shape;234;p47"/>
          <p:cNvPicPr preferRelativeResize="0"/>
          <p:nvPr/>
        </p:nvPicPr>
        <p:blipFill rotWithShape="1">
          <a:blip r:embed="rId4">
            <a:alphaModFix/>
          </a:blip>
          <a:srcRect b="0" l="8100" r="-9860" t="0"/>
          <a:stretch/>
        </p:blipFill>
        <p:spPr>
          <a:xfrm>
            <a:off x="1294625" y="1161100"/>
            <a:ext cx="4594999" cy="2478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38" name="Shape 238"/>
        <p:cNvGrpSpPr/>
        <p:nvPr/>
      </p:nvGrpSpPr>
      <p:grpSpPr>
        <a:xfrm>
          <a:off x="0" y="0"/>
          <a:ext cx="0" cy="0"/>
          <a:chOff x="0" y="0"/>
          <a:chExt cx="0" cy="0"/>
        </a:xfrm>
      </p:grpSpPr>
      <p:sp>
        <p:nvSpPr>
          <p:cNvPr id="239" name="Google Shape;239;p4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0" name="Google Shape;240;p48"/>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41" name="Google Shape;241;p48"/>
          <p:cNvPicPr preferRelativeResize="0"/>
          <p:nvPr/>
        </p:nvPicPr>
        <p:blipFill rotWithShape="1">
          <a:blip r:embed="rId4">
            <a:alphaModFix/>
          </a:blip>
          <a:srcRect b="24421" l="0" r="0" t="27964"/>
          <a:stretch/>
        </p:blipFill>
        <p:spPr>
          <a:xfrm>
            <a:off x="976825" y="732750"/>
            <a:ext cx="2729449" cy="866425"/>
          </a:xfrm>
          <a:prstGeom prst="rect">
            <a:avLst/>
          </a:prstGeom>
          <a:noFill/>
          <a:ln>
            <a:noFill/>
          </a:ln>
        </p:spPr>
      </p:pic>
      <p:sp>
        <p:nvSpPr>
          <p:cNvPr id="242" name="Google Shape;242;p48"/>
          <p:cNvSpPr txBox="1"/>
          <p:nvPr/>
        </p:nvSpPr>
        <p:spPr>
          <a:xfrm>
            <a:off x="750525" y="1798450"/>
            <a:ext cx="6448200" cy="2834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 sz="1800">
                <a:solidFill>
                  <a:schemeClr val="dk1"/>
                </a:solidFill>
                <a:latin typeface="Helvetica Neue"/>
                <a:ea typeface="Helvetica Neue"/>
                <a:cs typeface="Helvetica Neue"/>
                <a:sym typeface="Helvetica Neue"/>
              </a:rPr>
              <a:t>Anyone can create an </a:t>
            </a:r>
            <a:r>
              <a:rPr b="1" lang="en" sz="1800">
                <a:solidFill>
                  <a:srgbClr val="1339A0"/>
                </a:solidFill>
                <a:latin typeface="Helvetica Neue"/>
                <a:ea typeface="Helvetica Neue"/>
                <a:cs typeface="Helvetica Neue"/>
                <a:sym typeface="Helvetica Neue"/>
              </a:rPr>
              <a:t>@gmail.com email address for free</a:t>
            </a:r>
            <a:r>
              <a:rPr lang="en" sz="1800">
                <a:solidFill>
                  <a:schemeClr val="dk1"/>
                </a:solidFill>
                <a:latin typeface="Helvetica Neue"/>
                <a:ea typeface="Helvetica Neue"/>
                <a:cs typeface="Helvetica Neue"/>
                <a:sym typeface="Helvetica Neue"/>
              </a:rPr>
              <a:t>.</a:t>
            </a:r>
            <a:r>
              <a:rPr lang="en">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To have a </a:t>
            </a:r>
            <a:r>
              <a:rPr b="1" lang="en" sz="1800">
                <a:solidFill>
                  <a:srgbClr val="133AA1"/>
                </a:solidFill>
                <a:latin typeface="Helvetica Neue"/>
                <a:ea typeface="Helvetica Neue"/>
                <a:cs typeface="Helvetica Neue"/>
                <a:sym typeface="Helvetica Neue"/>
              </a:rPr>
              <a:t>customised business email address </a:t>
            </a:r>
            <a:r>
              <a:rPr lang="en" sz="1800">
                <a:solidFill>
                  <a:schemeClr val="dk1"/>
                </a:solidFill>
                <a:latin typeface="Helvetica Neue"/>
                <a:ea typeface="Helvetica Neue"/>
                <a:cs typeface="Helvetica Neue"/>
                <a:sym typeface="Helvetica Neue"/>
              </a:rPr>
              <a:t>for you and your team, you need to subscribe to g-suite. (From $5,40 per user per month.)</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b="1" lang="en" sz="1800">
                <a:solidFill>
                  <a:srgbClr val="133AA1"/>
                </a:solidFill>
                <a:latin typeface="Helvetica Neue"/>
                <a:ea typeface="Helvetica Neue"/>
                <a:cs typeface="Helvetica Neue"/>
                <a:sym typeface="Helvetica Neue"/>
              </a:rPr>
              <a:t>Free gmail app</a:t>
            </a:r>
            <a:r>
              <a:rPr lang="en" sz="1800">
                <a:latin typeface="Helvetica Neue"/>
                <a:ea typeface="Helvetica Neue"/>
                <a:cs typeface="Helvetica Neue"/>
                <a:sym typeface="Helvetica Neue"/>
              </a:rPr>
              <a:t> for your phone</a:t>
            </a:r>
            <a:r>
              <a:rPr lang="en">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46" name="Shape 246"/>
        <p:cNvGrpSpPr/>
        <p:nvPr/>
      </p:nvGrpSpPr>
      <p:grpSpPr>
        <a:xfrm>
          <a:off x="0" y="0"/>
          <a:ext cx="0" cy="0"/>
          <a:chOff x="0" y="0"/>
          <a:chExt cx="0" cy="0"/>
        </a:xfrm>
      </p:grpSpPr>
      <p:sp>
        <p:nvSpPr>
          <p:cNvPr id="247" name="Google Shape;247;p4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8" name="Google Shape;248;p49"/>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49" name="Google Shape;249;p49"/>
          <p:cNvPicPr preferRelativeResize="0"/>
          <p:nvPr/>
        </p:nvPicPr>
        <p:blipFill>
          <a:blip r:embed="rId4">
            <a:alphaModFix/>
          </a:blip>
          <a:stretch>
            <a:fillRect/>
          </a:stretch>
        </p:blipFill>
        <p:spPr>
          <a:xfrm>
            <a:off x="92525" y="993400"/>
            <a:ext cx="6855349" cy="2917575"/>
          </a:xfrm>
          <a:prstGeom prst="rect">
            <a:avLst/>
          </a:prstGeom>
          <a:noFill/>
          <a:ln cap="flat" cmpd="sng" w="28575">
            <a:solidFill>
              <a:srgbClr val="1339A0"/>
            </a:solidFill>
            <a:prstDash val="solid"/>
            <a:round/>
            <a:headEnd len="sm" w="sm" type="none"/>
            <a:tailEnd len="sm" w="sm" type="none"/>
          </a:ln>
        </p:spPr>
      </p:pic>
      <p:sp>
        <p:nvSpPr>
          <p:cNvPr id="250" name="Google Shape;250;p49"/>
          <p:cNvSpPr/>
          <p:nvPr/>
        </p:nvSpPr>
        <p:spPr>
          <a:xfrm>
            <a:off x="4517137" y="785253"/>
            <a:ext cx="2814100" cy="2255725"/>
          </a:xfrm>
          <a:custGeom>
            <a:rect b="b" l="l" r="r" t="t"/>
            <a:pathLst>
              <a:path extrusionOk="0" h="90229" w="112564">
                <a:moveTo>
                  <a:pt x="67361" y="5419"/>
                </a:moveTo>
                <a:cubicBezTo>
                  <a:pt x="50026" y="5419"/>
                  <a:pt x="30612" y="541"/>
                  <a:pt x="15479" y="8997"/>
                </a:cubicBezTo>
                <a:cubicBezTo>
                  <a:pt x="2755" y="16107"/>
                  <a:pt x="-3653" y="37302"/>
                  <a:pt x="2189" y="50656"/>
                </a:cubicBezTo>
                <a:cubicBezTo>
                  <a:pt x="9466" y="67289"/>
                  <a:pt x="25020" y="82557"/>
                  <a:pt x="42570" y="87204"/>
                </a:cubicBezTo>
                <a:cubicBezTo>
                  <a:pt x="52885" y="89935"/>
                  <a:pt x="64018" y="91157"/>
                  <a:pt x="74517" y="89248"/>
                </a:cubicBezTo>
                <a:cubicBezTo>
                  <a:pt x="88852" y="86641"/>
                  <a:pt x="103139" y="75743"/>
                  <a:pt x="109020" y="62413"/>
                </a:cubicBezTo>
                <a:cubicBezTo>
                  <a:pt x="114048" y="51016"/>
                  <a:pt x="113945" y="35423"/>
                  <a:pt x="106976" y="25099"/>
                </a:cubicBezTo>
                <a:cubicBezTo>
                  <a:pt x="97652" y="11286"/>
                  <a:pt x="79722" y="3488"/>
                  <a:pt x="63272" y="819"/>
                </a:cubicBezTo>
                <a:cubicBezTo>
                  <a:pt x="52847" y="-872"/>
                  <a:pt x="40380" y="-104"/>
                  <a:pt x="32091" y="6441"/>
                </a:cubicBezTo>
                <a:cubicBezTo>
                  <a:pt x="23511" y="13215"/>
                  <a:pt x="18768" y="28355"/>
                  <a:pt x="23657" y="38133"/>
                </a:cubicBezTo>
              </a:path>
            </a:pathLst>
          </a:custGeom>
          <a:noFill/>
          <a:ln cap="flat" cmpd="sng" w="28575">
            <a:solidFill>
              <a:srgbClr val="1339A0"/>
            </a:solidFill>
            <a:prstDash val="solid"/>
            <a:round/>
            <a:headEnd len="med" w="med" type="none"/>
            <a:tailEnd len="med" w="med" type="none"/>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54" name="Shape 254"/>
        <p:cNvGrpSpPr/>
        <p:nvPr/>
      </p:nvGrpSpPr>
      <p:grpSpPr>
        <a:xfrm>
          <a:off x="0" y="0"/>
          <a:ext cx="0" cy="0"/>
          <a:chOff x="0" y="0"/>
          <a:chExt cx="0" cy="0"/>
        </a:xfrm>
      </p:grpSpPr>
      <p:sp>
        <p:nvSpPr>
          <p:cNvPr id="255" name="Google Shape;255;p5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6" name="Google Shape;256;p50"/>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257" name="Google Shape;257;p50"/>
          <p:cNvSpPr txBox="1"/>
          <p:nvPr/>
        </p:nvSpPr>
        <p:spPr>
          <a:xfrm>
            <a:off x="712225" y="1902363"/>
            <a:ext cx="6379500" cy="1949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Helvetica Neue"/>
              <a:buChar char="●"/>
            </a:pPr>
            <a:r>
              <a:rPr b="1" lang="en" sz="1800">
                <a:solidFill>
                  <a:srgbClr val="1339A0"/>
                </a:solidFill>
                <a:latin typeface="Helvetica Neue"/>
                <a:ea typeface="Helvetica Neue"/>
                <a:cs typeface="Helvetica Neue"/>
                <a:sym typeface="Helvetica Neue"/>
              </a:rPr>
              <a:t>Desktop</a:t>
            </a:r>
            <a:r>
              <a:rPr lang="en" sz="1800">
                <a:solidFill>
                  <a:schemeClr val="dk1"/>
                </a:solidFill>
                <a:latin typeface="Helvetica Neue"/>
                <a:ea typeface="Helvetica Neue"/>
                <a:cs typeface="Helvetica Neue"/>
                <a:sym typeface="Helvetica Neue"/>
              </a:rPr>
              <a:t> &amp; </a:t>
            </a:r>
            <a:r>
              <a:rPr b="1" lang="en" sz="1800">
                <a:solidFill>
                  <a:srgbClr val="1339A0"/>
                </a:solidFill>
                <a:latin typeface="Helvetica Neue"/>
                <a:ea typeface="Helvetica Neue"/>
                <a:cs typeface="Helvetica Neue"/>
                <a:sym typeface="Helvetica Neue"/>
              </a:rPr>
              <a:t>Mobile</a:t>
            </a:r>
            <a:r>
              <a:rPr lang="en" sz="1800">
                <a:solidFill>
                  <a:schemeClr val="dk1"/>
                </a:solidFill>
                <a:latin typeface="Helvetica Neue"/>
                <a:ea typeface="Helvetica Neue"/>
                <a:cs typeface="Helvetica Neue"/>
                <a:sym typeface="Helvetica Neue"/>
              </a:rPr>
              <a:t> </a:t>
            </a:r>
            <a:r>
              <a:rPr b="1" lang="en" sz="1800">
                <a:solidFill>
                  <a:srgbClr val="1339A0"/>
                </a:solidFill>
                <a:latin typeface="Helvetica Neue"/>
                <a:ea typeface="Helvetica Neue"/>
                <a:cs typeface="Helvetica Neue"/>
                <a:sym typeface="Helvetica Neue"/>
              </a:rPr>
              <a:t>App</a:t>
            </a:r>
            <a:endParaRPr b="1" sz="1800">
              <a:solidFill>
                <a:srgbClr val="1339A0"/>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b="1" lang="en" sz="1800">
                <a:solidFill>
                  <a:srgbClr val="1339A0"/>
                </a:solidFill>
                <a:latin typeface="Helvetica Neue"/>
                <a:ea typeface="Helvetica Neue"/>
                <a:cs typeface="Helvetica Neue"/>
                <a:sym typeface="Helvetica Neue"/>
              </a:rPr>
              <a:t>Create calendar entries</a:t>
            </a:r>
            <a:r>
              <a:rPr lang="en">
                <a:solidFill>
                  <a:schemeClr val="dk1"/>
                </a:solidFill>
                <a:latin typeface="Helvetica Neue"/>
                <a:ea typeface="Helvetica Neue"/>
                <a:cs typeface="Helvetica Neue"/>
                <a:sym typeface="Helvetica Neue"/>
              </a:rPr>
              <a:t> for all your meetings, appointments, and also to reserve time to work on specific projects. </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rPr lang="en">
                <a:solidFill>
                  <a:schemeClr val="dk1"/>
                </a:solidFill>
                <a:latin typeface="Helvetica Neue"/>
                <a:ea typeface="Helvetica Neue"/>
                <a:cs typeface="Helvetica Neue"/>
                <a:sym typeface="Helvetica Neue"/>
              </a:rPr>
              <a:t>E.g. 2 hours every Friday to record expenses &amp; income </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b="1" lang="en" sz="1800">
                <a:solidFill>
                  <a:srgbClr val="1339A0"/>
                </a:solidFill>
                <a:latin typeface="Helvetica Neue"/>
                <a:ea typeface="Helvetica Neue"/>
                <a:cs typeface="Helvetica Neue"/>
                <a:sym typeface="Helvetica Neue"/>
              </a:rPr>
              <a:t>Share your calendar</a:t>
            </a:r>
            <a:r>
              <a:rPr lang="en">
                <a:solidFill>
                  <a:schemeClr val="dk1"/>
                </a:solidFill>
                <a:latin typeface="Helvetica Neue"/>
                <a:ea typeface="Helvetica Neue"/>
                <a:cs typeface="Helvetica Neue"/>
                <a:sym typeface="Helvetica Neue"/>
              </a:rPr>
              <a:t> </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b="1" lang="en" sz="1800">
                <a:solidFill>
                  <a:srgbClr val="133AA1"/>
                </a:solidFill>
                <a:latin typeface="Helvetica Neue"/>
                <a:ea typeface="Helvetica Neue"/>
                <a:cs typeface="Helvetica Neue"/>
                <a:sym typeface="Helvetica Neue"/>
              </a:rPr>
              <a:t>Set reminders</a:t>
            </a:r>
            <a:r>
              <a:rPr lang="en">
                <a:solidFill>
                  <a:schemeClr val="dk1"/>
                </a:solidFill>
                <a:latin typeface="Helvetica Neue"/>
                <a:ea typeface="Helvetica Neue"/>
                <a:cs typeface="Helvetica Neue"/>
                <a:sym typeface="Helvetica Neue"/>
              </a:rPr>
              <a:t> about calendar entries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p:txBody>
      </p:sp>
      <p:pic>
        <p:nvPicPr>
          <p:cNvPr id="258" name="Google Shape;258;p50"/>
          <p:cNvPicPr preferRelativeResize="0"/>
          <p:nvPr/>
        </p:nvPicPr>
        <p:blipFill rotWithShape="1">
          <a:blip r:embed="rId4">
            <a:alphaModFix/>
          </a:blip>
          <a:srcRect b="26339" l="9303" r="10977" t="27538"/>
          <a:stretch/>
        </p:blipFill>
        <p:spPr>
          <a:xfrm>
            <a:off x="712225" y="748050"/>
            <a:ext cx="4935400" cy="107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62" name="Shape 262"/>
        <p:cNvGrpSpPr/>
        <p:nvPr/>
      </p:nvGrpSpPr>
      <p:grpSpPr>
        <a:xfrm>
          <a:off x="0" y="0"/>
          <a:ext cx="0" cy="0"/>
          <a:chOff x="0" y="0"/>
          <a:chExt cx="0" cy="0"/>
        </a:xfrm>
      </p:grpSpPr>
      <p:sp>
        <p:nvSpPr>
          <p:cNvPr id="263" name="Google Shape;263;p5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4" name="Google Shape;264;p51"/>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65" name="Google Shape;265;p51"/>
          <p:cNvPicPr preferRelativeResize="0"/>
          <p:nvPr/>
        </p:nvPicPr>
        <p:blipFill>
          <a:blip r:embed="rId4">
            <a:alphaModFix/>
          </a:blip>
          <a:stretch>
            <a:fillRect/>
          </a:stretch>
        </p:blipFill>
        <p:spPr>
          <a:xfrm>
            <a:off x="120725" y="1177726"/>
            <a:ext cx="7146304" cy="3965724"/>
          </a:xfrm>
          <a:prstGeom prst="rect">
            <a:avLst/>
          </a:prstGeom>
          <a:noFill/>
          <a:ln cap="flat" cmpd="sng" w="28575">
            <a:solidFill>
              <a:srgbClr val="1339A0"/>
            </a:solidFill>
            <a:prstDash val="solid"/>
            <a:round/>
            <a:headEnd len="sm" w="sm" type="none"/>
            <a:tailEnd len="sm" w="sm" type="none"/>
          </a:ln>
        </p:spPr>
      </p:pic>
      <p:sp>
        <p:nvSpPr>
          <p:cNvPr id="266" name="Google Shape;266;p51"/>
          <p:cNvSpPr/>
          <p:nvPr/>
        </p:nvSpPr>
        <p:spPr>
          <a:xfrm>
            <a:off x="44101" y="1881441"/>
            <a:ext cx="815200" cy="789700"/>
          </a:xfrm>
          <a:custGeom>
            <a:rect b="b" l="l" r="r" t="t"/>
            <a:pathLst>
              <a:path extrusionOk="0" h="31588" w="32608">
                <a:moveTo>
                  <a:pt x="25659" y="75"/>
                </a:moveTo>
                <a:cubicBezTo>
                  <a:pt x="17198" y="75"/>
                  <a:pt x="4474" y="-1131"/>
                  <a:pt x="1142" y="6646"/>
                </a:cubicBezTo>
                <a:cubicBezTo>
                  <a:pt x="-2241" y="14541"/>
                  <a:pt x="2451" y="27643"/>
                  <a:pt x="10494" y="30658"/>
                </a:cubicBezTo>
                <a:cubicBezTo>
                  <a:pt x="17031" y="33108"/>
                  <a:pt x="27339" y="30583"/>
                  <a:pt x="30461" y="24339"/>
                </a:cubicBezTo>
                <a:cubicBezTo>
                  <a:pt x="32986" y="19290"/>
                  <a:pt x="33456" y="12340"/>
                  <a:pt x="30714" y="7405"/>
                </a:cubicBezTo>
                <a:cubicBezTo>
                  <a:pt x="28462" y="3352"/>
                  <a:pt x="22713" y="1591"/>
                  <a:pt x="18076" y="1591"/>
                </a:cubicBezTo>
              </a:path>
            </a:pathLst>
          </a:custGeom>
          <a:noFill/>
          <a:ln cap="flat" cmpd="sng" w="28575">
            <a:solidFill>
              <a:srgbClr val="133AA1"/>
            </a:solidFill>
            <a:prstDash val="solid"/>
            <a:round/>
            <a:headEnd len="med" w="med" type="none"/>
            <a:tailEnd len="med" w="med" type="none"/>
          </a:ln>
        </p:spPr>
      </p:sp>
      <p:sp>
        <p:nvSpPr>
          <p:cNvPr id="267" name="Google Shape;267;p51"/>
          <p:cNvSpPr txBox="1"/>
          <p:nvPr/>
        </p:nvSpPr>
        <p:spPr>
          <a:xfrm>
            <a:off x="194475" y="280725"/>
            <a:ext cx="5124300" cy="7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339A0"/>
                </a:solidFill>
                <a:latin typeface="Helvetica Neue"/>
                <a:ea typeface="Helvetica Neue"/>
                <a:cs typeface="Helvetica Neue"/>
                <a:sym typeface="Helvetica Neue"/>
              </a:rPr>
              <a:t>Let’s make a calendar event!</a:t>
            </a:r>
            <a:endParaRPr sz="3000">
              <a:solidFill>
                <a:srgbClr val="1339A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271" name="Shape 271"/>
        <p:cNvGrpSpPr/>
        <p:nvPr/>
      </p:nvGrpSpPr>
      <p:grpSpPr>
        <a:xfrm>
          <a:off x="0" y="0"/>
          <a:ext cx="0" cy="0"/>
          <a:chOff x="0" y="0"/>
          <a:chExt cx="0" cy="0"/>
        </a:xfrm>
      </p:grpSpPr>
      <p:sp>
        <p:nvSpPr>
          <p:cNvPr id="272" name="Google Shape;272;p5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52"/>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74" name="Google Shape;274;p52"/>
          <p:cNvPicPr preferRelativeResize="0"/>
          <p:nvPr/>
        </p:nvPicPr>
        <p:blipFill>
          <a:blip r:embed="rId4">
            <a:alphaModFix/>
          </a:blip>
          <a:stretch>
            <a:fillRect/>
          </a:stretch>
        </p:blipFill>
        <p:spPr>
          <a:xfrm>
            <a:off x="755175" y="362500"/>
            <a:ext cx="3715651" cy="1491600"/>
          </a:xfrm>
          <a:prstGeom prst="rect">
            <a:avLst/>
          </a:prstGeom>
          <a:noFill/>
          <a:ln>
            <a:noFill/>
          </a:ln>
        </p:spPr>
      </p:pic>
      <p:sp>
        <p:nvSpPr>
          <p:cNvPr id="275" name="Google Shape;275;p52"/>
          <p:cNvSpPr txBox="1"/>
          <p:nvPr/>
        </p:nvSpPr>
        <p:spPr>
          <a:xfrm>
            <a:off x="612675" y="1854100"/>
            <a:ext cx="6424800" cy="2834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Helvetica Neue"/>
              <a:buChar char="●"/>
            </a:pPr>
            <a:r>
              <a:rPr b="1" lang="en" sz="1800">
                <a:solidFill>
                  <a:srgbClr val="1339A0"/>
                </a:solidFill>
                <a:highlight>
                  <a:srgbClr val="FFFFFF"/>
                </a:highlight>
              </a:rPr>
              <a:t>Safely upload, store and share your files</a:t>
            </a:r>
            <a:r>
              <a:rPr lang="en" sz="1800">
                <a:solidFill>
                  <a:srgbClr val="1339A0"/>
                </a:solidFill>
                <a:latin typeface="Helvetica Neue"/>
                <a:ea typeface="Helvetica Neue"/>
                <a:cs typeface="Helvetica Neue"/>
                <a:sym typeface="Helvetica Neue"/>
              </a:rPr>
              <a:t>. </a:t>
            </a:r>
            <a:r>
              <a:rPr lang="en">
                <a:solidFill>
                  <a:schemeClr val="dk1"/>
                </a:solidFill>
                <a:latin typeface="Helvetica Neue"/>
                <a:ea typeface="Helvetica Neue"/>
                <a:cs typeface="Helvetica Neue"/>
                <a:sym typeface="Helvetica Neue"/>
              </a:rPr>
              <a:t>P</a:t>
            </a:r>
            <a:r>
              <a:rPr lang="en">
                <a:solidFill>
                  <a:schemeClr val="dk1"/>
                </a:solidFill>
                <a:latin typeface="Helvetica Neue"/>
                <a:ea typeface="Helvetica Neue"/>
                <a:cs typeface="Helvetica Neue"/>
                <a:sym typeface="Helvetica Neue"/>
              </a:rPr>
              <a:t>rotect against theft or computer/ phone damage</a:t>
            </a:r>
            <a:endParaRPr>
              <a:solidFill>
                <a:srgbClr val="1339A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b="1" lang="en" sz="1800">
                <a:solidFill>
                  <a:srgbClr val="1339A0"/>
                </a:solidFill>
                <a:latin typeface="Helvetica Neue"/>
                <a:ea typeface="Helvetica Neue"/>
                <a:cs typeface="Helvetica Neue"/>
                <a:sym typeface="Helvetica Neue"/>
              </a:rPr>
              <a:t>15 GB of free space</a:t>
            </a:r>
            <a:r>
              <a:rPr lang="en" sz="1800">
                <a:solidFill>
                  <a:schemeClr val="dk1"/>
                </a:solidFill>
                <a:latin typeface="Helvetica Neue"/>
                <a:ea typeface="Helvetica Neue"/>
                <a:cs typeface="Helvetica Neue"/>
                <a:sym typeface="Helvetica Neue"/>
              </a:rPr>
              <a:t> </a:t>
            </a:r>
            <a:r>
              <a:rPr lang="en">
                <a:solidFill>
                  <a:schemeClr val="dk1"/>
                </a:solidFill>
                <a:latin typeface="Helvetica Neue"/>
                <a:ea typeface="Helvetica Neue"/>
                <a:cs typeface="Helvetica Neue"/>
                <a:sym typeface="Helvetica Neue"/>
              </a:rPr>
              <a:t>for individual users, more for business subscribers (comes with business email address). You can pay for extra storage (monthly) if needed.</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b="1" lang="en" sz="1800">
                <a:solidFill>
                  <a:srgbClr val="1339A0"/>
                </a:solidFill>
                <a:latin typeface="Helvetica Neue"/>
                <a:ea typeface="Helvetica Neue"/>
                <a:cs typeface="Helvetica Neue"/>
                <a:sym typeface="Helvetica Neue"/>
              </a:rPr>
              <a:t>Online</a:t>
            </a:r>
            <a:r>
              <a:rPr lang="en" sz="1800">
                <a:solidFill>
                  <a:schemeClr val="dk1"/>
                </a:solidFill>
                <a:latin typeface="Helvetica Neue"/>
                <a:ea typeface="Helvetica Neue"/>
                <a:cs typeface="Helvetica Neue"/>
                <a:sym typeface="Helvetica Neue"/>
              </a:rPr>
              <a:t>, </a:t>
            </a:r>
            <a:r>
              <a:rPr b="1" lang="en" sz="1800">
                <a:solidFill>
                  <a:srgbClr val="1339A0"/>
                </a:solidFill>
                <a:latin typeface="Helvetica Neue"/>
                <a:ea typeface="Helvetica Neue"/>
                <a:cs typeface="Helvetica Neue"/>
                <a:sym typeface="Helvetica Neue"/>
              </a:rPr>
              <a:t>Computer App</a:t>
            </a:r>
            <a:r>
              <a:rPr lang="en" sz="1800">
                <a:solidFill>
                  <a:schemeClr val="dk1"/>
                </a:solidFill>
                <a:latin typeface="Helvetica Neue"/>
                <a:ea typeface="Helvetica Neue"/>
                <a:cs typeface="Helvetica Neue"/>
                <a:sym typeface="Helvetica Neue"/>
              </a:rPr>
              <a:t>, </a:t>
            </a:r>
            <a:r>
              <a:rPr b="1" lang="en" sz="1800">
                <a:solidFill>
                  <a:srgbClr val="1339A0"/>
                </a:solidFill>
                <a:latin typeface="Helvetica Neue"/>
                <a:ea typeface="Helvetica Neue"/>
                <a:cs typeface="Helvetica Neue"/>
                <a:sym typeface="Helvetica Neue"/>
              </a:rPr>
              <a:t>Mobile App</a:t>
            </a:r>
            <a:endParaRPr b="1" sz="1800">
              <a:solidFill>
                <a:srgbClr val="1339A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