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9" r:id="rId5"/>
    <p:sldMasterId id="2147483691"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y="5143500" cx="9144000"/>
  <p:notesSz cx="6858000" cy="9144000"/>
  <p:embeddedFontLst>
    <p:embeddedFont>
      <p:font typeface="Roboto Thin"/>
      <p:regular r:id="rId36"/>
      <p:bold r:id="rId37"/>
      <p:italic r:id="rId38"/>
      <p:boldItalic r:id="rId39"/>
    </p:embeddedFont>
    <p:embeddedFont>
      <p:font typeface="Montserrat"/>
      <p:regular r:id="rId40"/>
      <p:bold r:id="rId41"/>
      <p:italic r:id="rId42"/>
      <p:boldItalic r:id="rId43"/>
    </p:embeddedFont>
    <p:embeddedFont>
      <p:font typeface="Helvetica Neue"/>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8" roundtripDataSignature="AMtx7miK5rn7FgT5WFU6Db8LjvwE+jZk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2.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4.xml"/><Relationship Id="rId44" Type="http://schemas.openxmlformats.org/officeDocument/2006/relationships/font" Target="fonts/HelveticaNeue-regular.fntdata"/><Relationship Id="rId21" Type="http://schemas.openxmlformats.org/officeDocument/2006/relationships/slide" Target="slides/slide13.xml"/><Relationship Id="rId43" Type="http://schemas.openxmlformats.org/officeDocument/2006/relationships/font" Target="fonts/Montserrat-boldItalic.fntdata"/><Relationship Id="rId24" Type="http://schemas.openxmlformats.org/officeDocument/2006/relationships/slide" Target="slides/slide16.xml"/><Relationship Id="rId46" Type="http://schemas.openxmlformats.org/officeDocument/2006/relationships/font" Target="fonts/HelveticaNeue-italic.fntdata"/><Relationship Id="rId23" Type="http://schemas.openxmlformats.org/officeDocument/2006/relationships/slide" Target="slides/slide15.xml"/><Relationship Id="rId45" Type="http://schemas.openxmlformats.org/officeDocument/2006/relationships/font" Target="fonts/HelveticaNeue-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8" Type="http://customschemas.google.com/relationships/presentationmetadata" Target="metadata"/><Relationship Id="rId25" Type="http://schemas.openxmlformats.org/officeDocument/2006/relationships/slide" Target="slides/slide17.xml"/><Relationship Id="rId47" Type="http://schemas.openxmlformats.org/officeDocument/2006/relationships/font" Target="fonts/HelveticaNeue-boldItalic.fntdata"/><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font" Target="fonts/RobotoThin-bold.fntdata"/><Relationship Id="rId14" Type="http://schemas.openxmlformats.org/officeDocument/2006/relationships/slide" Target="slides/slide6.xml"/><Relationship Id="rId36" Type="http://schemas.openxmlformats.org/officeDocument/2006/relationships/font" Target="fonts/RobotoThin-regular.fntdata"/><Relationship Id="rId17" Type="http://schemas.openxmlformats.org/officeDocument/2006/relationships/slide" Target="slides/slide9.xml"/><Relationship Id="rId39" Type="http://schemas.openxmlformats.org/officeDocument/2006/relationships/font" Target="fonts/RobotoThin-boldItalic.fntdata"/><Relationship Id="rId16" Type="http://schemas.openxmlformats.org/officeDocument/2006/relationships/slide" Target="slides/slide8.xml"/><Relationship Id="rId38" Type="http://schemas.openxmlformats.org/officeDocument/2006/relationships/font" Target="fonts/RobotoThin-italic.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0FOB6czWY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this module, we will focus on your customers and how to reach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sz="1200">
                <a:solidFill>
                  <a:schemeClr val="dk1"/>
                </a:solidFill>
              </a:rPr>
              <a:t>{Check understanding of adoption}</a:t>
            </a:r>
            <a:endParaRPr i="1" sz="1200">
              <a:solidFill>
                <a:schemeClr val="dk1"/>
              </a:solidFill>
            </a:endParaRPr>
          </a:p>
          <a:p>
            <a:pPr indent="0" lvl="0" marL="0" rtl="0" algn="l">
              <a:lnSpc>
                <a:spcPct val="100000"/>
              </a:lnSpc>
              <a:spcBef>
                <a:spcPts val="0"/>
              </a:spcBef>
              <a:spcAft>
                <a:spcPts val="0"/>
              </a:spcAft>
              <a:buSzPts val="1100"/>
              <a:buNone/>
            </a:pPr>
            <a:r>
              <a:rPr i="1" lang="en" sz="1200">
                <a:solidFill>
                  <a:schemeClr val="dk1"/>
                </a:solidFill>
              </a:rPr>
              <a:t>Adoption is the process by which customers hear about and then start using and paying for your product or service. This can be a challenging process, especially if there are alternatives in the market or existing ways of doing things that people are very comfortable with -- in other words, you may have to convince people to change their behaviour in order to start using your product.</a:t>
            </a:r>
            <a:endParaRPr i="1" sz="1200">
              <a:solidFill>
                <a:schemeClr val="dk1"/>
              </a:solidFill>
            </a:endParaRPr>
          </a:p>
          <a:p>
            <a:pPr indent="0" lvl="0" marL="0" rtl="0" algn="l">
              <a:lnSpc>
                <a:spcPct val="100000"/>
              </a:lnSpc>
              <a:spcBef>
                <a:spcPts val="0"/>
              </a:spcBef>
              <a:spcAft>
                <a:spcPts val="0"/>
              </a:spcAft>
              <a:buSzPts val="1100"/>
              <a:buNone/>
            </a:pPr>
            <a:r>
              <a:rPr i="1" lang="en" sz="1200">
                <a:solidFill>
                  <a:schemeClr val="dk1"/>
                </a:solidFill>
              </a:rPr>
              <a:t>{Question for group  - Think of Amaizing Briquettes, turn to the person next to you and discuss why someone would/ would not start using service?} {Allow 2 minutes}</a:t>
            </a:r>
            <a:endParaRPr i="1"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The second concept we are going to look at in this module is customer validation. You will be doing some deep-dive customer validation after this bootcamp is done, and we will discuss the results in the first meetup.</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i="1" lang="en" sz="1200">
                <a:solidFill>
                  <a:schemeClr val="dk1"/>
                </a:solidFill>
              </a:rPr>
              <a:t>{Read through the quote/ definition of idea validation}</a:t>
            </a:r>
            <a:br>
              <a:rPr lang="en" sz="1200">
                <a:solidFill>
                  <a:schemeClr val="dk1"/>
                </a:solidFill>
              </a:rPr>
            </a:br>
            <a:r>
              <a:rPr lang="en" sz="1200"/>
              <a:t>Now that we understand the problem and solution... what do our potential customers think about the solution? And, do we really understand the problem or are we making assumptions.</a:t>
            </a:r>
            <a:br>
              <a:rPr lang="en" sz="1200"/>
            </a:br>
            <a:r>
              <a:rPr i="1" lang="en" sz="1200"/>
              <a:t>{Question for group -</a:t>
            </a:r>
            <a:r>
              <a:rPr i="1" lang="en" sz="1200">
                <a:solidFill>
                  <a:schemeClr val="dk1"/>
                </a:solidFill>
              </a:rPr>
              <a:t>Has anyone done some customer validation already? How did you do it?}</a:t>
            </a:r>
            <a:endParaRPr i="1"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Successful entrepreneurs are constantly speaking to their customers and finding ways to get feedback and better understand them.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need to understand how to reach your customers.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200">
                <a:solidFill>
                  <a:schemeClr val="dk1"/>
                </a:solidFill>
              </a:rPr>
              <a:t>{Check understanding of pathways - ask participants to share some of the ways they’ve discovered new products or services recently. How did you decide to use it? Did you discover it through a friend or online?}</a:t>
            </a:r>
            <a:endParaRPr i="1" sz="1200">
              <a:solidFill>
                <a:schemeClr val="dk1"/>
              </a:solidFill>
            </a:endParaRPr>
          </a:p>
          <a:p>
            <a:pPr indent="0" lvl="0" marL="0" rtl="0" algn="l">
              <a:spcBef>
                <a:spcPts val="0"/>
              </a:spcBef>
              <a:spcAft>
                <a:spcPts val="0"/>
              </a:spcAft>
              <a:buSzPts val="1100"/>
              <a:buNone/>
            </a:pPr>
            <a:r>
              <a:rPr lang="en" sz="1200">
                <a:solidFill>
                  <a:schemeClr val="dk1"/>
                </a:solidFill>
              </a:rPr>
              <a:t>If your business has users and customers (e.g. Amaizing Briquettes, the households/chefs are the users and retailers/organisations are the customers), then you must be sure that you are focussing on how to reach your customers, but you could do this through reaching your users too. E.g., a spaza shop may learn about the briquettes through customers asking if they have Amaizing Briquettes.</a:t>
            </a:r>
            <a:endParaRPr i="1"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{Go through the channels and ensure all are considered}</a:t>
            </a:r>
            <a:endParaRPr sz="1200">
              <a:solidFill>
                <a:schemeClr val="dk1"/>
              </a:solidFill>
            </a:endParaRPr>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These are also often called your marketing channels. These are the ways in which you reach your customers. You will usually use a mix of pathways. Depending on your customer profile, different channels will work better for different audiences. You can discover what pathways to use for your business during customer validation, when you start to better understand your customers. Again, you should be sure not to make assumptions about your customers. E.g. don’t assume that everyone uses Facebook or will see posters. </a:t>
            </a:r>
            <a:endParaRPr b="1"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Once you’ve reached your customers through your pathways:</a:t>
            </a:r>
            <a:endParaRPr sz="1200"/>
          </a:p>
          <a:p>
            <a:pPr indent="0" lvl="0" marL="0" rtl="0" algn="l">
              <a:lnSpc>
                <a:spcPct val="100000"/>
              </a:lnSpc>
              <a:spcBef>
                <a:spcPts val="0"/>
              </a:spcBef>
              <a:spcAft>
                <a:spcPts val="0"/>
              </a:spcAft>
              <a:buSzPts val="1100"/>
              <a:buNone/>
            </a:pPr>
            <a:r>
              <a:t/>
            </a:r>
            <a:endParaRPr sz="1200"/>
          </a:p>
          <a:p>
            <a:pPr indent="0" lvl="0" marL="0" rtl="0" algn="l">
              <a:lnSpc>
                <a:spcPct val="100000"/>
              </a:lnSpc>
              <a:spcBef>
                <a:spcPts val="0"/>
              </a:spcBef>
              <a:spcAft>
                <a:spcPts val="0"/>
              </a:spcAft>
              <a:buSzPts val="1100"/>
              <a:buNone/>
            </a:pPr>
            <a:r>
              <a:rPr lang="en" sz="1200"/>
              <a:t>Where do they get it... is it better for your customer to have it delivered to them, or would they prefer to collect? Would they collect straight to you pick up from you, or at another local business or shop that they go to? Does the customer need to download it? What is a credible way for you to send them the link and have you considered the data implications for the end user? If you’re providing services, how does a customer book your time?</a:t>
            </a:r>
            <a:endParaRPr sz="1200"/>
          </a:p>
          <a:p>
            <a:pPr indent="0" lvl="0" marL="0" rtl="0" algn="l">
              <a:lnSpc>
                <a:spcPct val="100000"/>
              </a:lnSpc>
              <a:spcBef>
                <a:spcPts val="0"/>
              </a:spcBef>
              <a:spcAft>
                <a:spcPts val="0"/>
              </a:spcAft>
              <a:buSzPts val="1100"/>
              <a:buNone/>
            </a:pPr>
            <a:r>
              <a:rPr lang="en" sz="1200"/>
              <a:t>How they pay for it... Does your customer feel comfortable or prefer to pay online? Do they use a lot of cash and prefer cash? Would they prefer to pay through a machine in-person?</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solidFill>
                  <a:schemeClr val="dk1"/>
                </a:solidFill>
              </a:rPr>
              <a:t>Which channels you choose, depends on the age/ income/ digital savviness of your customers.</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sz="1200">
                <a:solidFill>
                  <a:schemeClr val="dk1"/>
                </a:solidFill>
              </a:rPr>
              <a:t>{Question for group - which channels do you think will work best for </a:t>
            </a:r>
            <a:r>
              <a:rPr i="1" lang="en" sz="1200">
                <a:solidFill>
                  <a:schemeClr val="dk1"/>
                </a:solidFill>
              </a:rPr>
              <a:t>Amaizing Briquettes for</a:t>
            </a:r>
            <a:r>
              <a:rPr i="1" lang="en" sz="1200">
                <a:solidFill>
                  <a:schemeClr val="dk1"/>
                </a:solidFill>
              </a:rPr>
              <a:t> reaching their customers?}</a:t>
            </a:r>
            <a:endParaRPr i="1" sz="1200">
              <a:solidFill>
                <a:schemeClr val="dk1"/>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2a016f8899_0_1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g12a016f8899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3" name="Google Shape;59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through example}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We are now going to look at your target customer and also your customer pathways.</a:t>
            </a:r>
            <a:endParaRPr sz="1200"/>
          </a:p>
          <a:p>
            <a:pPr indent="0" lvl="0" marL="0" rtl="0" algn="l">
              <a:lnSpc>
                <a:spcPct val="100000"/>
              </a:lnSpc>
              <a:spcBef>
                <a:spcPts val="0"/>
              </a:spcBef>
              <a:spcAft>
                <a:spcPts val="0"/>
              </a:spcAft>
              <a:buSzPts val="1100"/>
              <a:buNone/>
            </a:pPr>
            <a:r>
              <a:rPr lang="en" sz="1200"/>
              <a:t>Please take out Module 2 exercise 1 and 2 from your pack.}</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Let’s start with your Target Customer. Please complete the worksheet, we will then discuss.</a:t>
            </a:r>
            <a:endParaRPr sz="1200"/>
          </a:p>
          <a:p>
            <a:pPr indent="0" lvl="0" marL="0" rtl="0" algn="l">
              <a:lnSpc>
                <a:spcPct val="100000"/>
              </a:lnSpc>
              <a:spcBef>
                <a:spcPts val="0"/>
              </a:spcBef>
              <a:spcAft>
                <a:spcPts val="0"/>
              </a:spcAft>
              <a:buSzPts val="1100"/>
              <a:buNone/>
            </a:pPr>
            <a:r>
              <a:rPr lang="en" sz="1200"/>
              <a:t>{20 minutes}</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Next, your Customer Pathways worksheet. Please complete the worksheet, we will then discuss.</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a:t>
            </a:r>
            <a:r>
              <a:rPr lang="en" sz="1200"/>
              <a:t>Amaizing Briquettes </a:t>
            </a:r>
            <a:r>
              <a:rPr lang="en" sz="1200"/>
              <a:t>Example}</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Once you are happy with your target customer and pathways, you can add to your canvas. </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703e1035a2_2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3703e1035a2_2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NOTE: this video uses the original Launch League business example, ABC Tutors. It is a relatable example that can still be useful to your entrepreneurs, but take extra care to explain the same concepts using the Launch League Green green economy example, Amazing Briquettes.</a:t>
            </a:r>
            <a:endParaRPr/>
          </a:p>
          <a:p>
            <a:pPr indent="0" lvl="0" marL="0" rtl="0" algn="l">
              <a:lnSpc>
                <a:spcPct val="100000"/>
              </a:lnSpc>
              <a:spcBef>
                <a:spcPts val="0"/>
              </a:spcBef>
              <a:spcAft>
                <a:spcPts val="0"/>
              </a:spcAft>
              <a:buSzPts val="1100"/>
              <a:buNone/>
            </a:pPr>
            <a:r>
              <a:rPr lang="en" u="sng">
                <a:solidFill>
                  <a:schemeClr val="hlink"/>
                </a:solidFill>
                <a:hlinkClick r:id="rId2"/>
              </a:rPr>
              <a:t>https://www.youtube.com/watch?v=H0FOB6czWYY</a:t>
            </a:r>
            <a:endParaRPr sz="1200"/>
          </a:p>
          <a:p>
            <a:pPr indent="0" lvl="0" marL="0" rtl="0" algn="l">
              <a:lnSpc>
                <a:spcPct val="100000"/>
              </a:lnSpc>
              <a:spcBef>
                <a:spcPts val="0"/>
              </a:spcBef>
              <a:spcAft>
                <a:spcPts val="0"/>
              </a:spcAft>
              <a:buSzPts val="1100"/>
              <a:buNone/>
            </a:pPr>
            <a:r>
              <a:rPr lang="en" sz="1200"/>
              <a:t>In this video, we’ll look at the market section of your canvas. At the end of this module, we will be able to fill out the customers and pathways section of your canvas.</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Your customers are your most valuable asset as a business. All your business decisions should have what is best for your customers in mind.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{Question for group -- what is the difference between a user and a customer?}</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Your customers are those who pay for your product or service. The user is the person who actually uses/ benefits from your product or service.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sz="1200">
                <a:solidFill>
                  <a:schemeClr val="dk1"/>
                </a:solidFill>
              </a:rPr>
              <a:t>Amaizing Briquettes has customers and users. Its customers are the retailers and other organisations which buy the briquettes. Its users are households and chefs who use them.</a:t>
            </a:r>
            <a:endParaRPr i="1"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00000"/>
              </a:lnSpc>
              <a:spcBef>
                <a:spcPts val="0"/>
              </a:spcBef>
              <a:spcAft>
                <a:spcPts val="0"/>
              </a:spcAft>
              <a:buSzPts val="1100"/>
              <a:buNone/>
            </a:pPr>
            <a:r>
              <a:rPr i="1" lang="en" sz="1200">
                <a:solidFill>
                  <a:schemeClr val="dk1"/>
                </a:solidFill>
              </a:rPr>
              <a:t>{Question for group -  For any of your businesses - are your customers different to your users?}</a:t>
            </a:r>
            <a:endParaRPr i="1"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When you define your target market -- this is a broad group of people. For instance, South African retailers.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you define your target customer, however, you will be much more specific. E.g., spaza shops.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{Question for group -  Can anyone describe your ideal customer currently?}</a:t>
            </a:r>
            <a:endParaRPr>
              <a:solidFill>
                <a:schemeClr val="dk1"/>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200"/>
              <a:t>{Read through characteristics with group}</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9" name="Shape 9"/>
        <p:cNvGrpSpPr/>
        <p:nvPr/>
      </p:nvGrpSpPr>
      <p:grpSpPr>
        <a:xfrm>
          <a:off x="0" y="0"/>
          <a:ext cx="0" cy="0"/>
          <a:chOff x="0" y="0"/>
          <a:chExt cx="0" cy="0"/>
        </a:xfrm>
      </p:grpSpPr>
      <p:sp>
        <p:nvSpPr>
          <p:cNvPr id="10" name="Google Shape;10;p27"/>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11" name="Google Shape;11;p27"/>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2" name="Google Shape;12;p27"/>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3" name="Google Shape;13;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3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sp>
        <p:nvSpPr>
          <p:cNvPr id="59" name="Google Shape;59;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3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1" name="Google Shape;61;p3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2" name="Google Shape;6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5" name="Google Shape;6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 name="Shape 66"/>
        <p:cNvGrpSpPr/>
        <p:nvPr/>
      </p:nvGrpSpPr>
      <p:grpSpPr>
        <a:xfrm>
          <a:off x="0" y="0"/>
          <a:ext cx="0" cy="0"/>
          <a:chOff x="0" y="0"/>
          <a:chExt cx="0" cy="0"/>
        </a:xfrm>
      </p:grpSpPr>
      <p:sp>
        <p:nvSpPr>
          <p:cNvPr id="67" name="Google Shape;67;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8" name="Google Shape;68;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9" name="Google Shape;69;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0" name="Shape 70"/>
        <p:cNvGrpSpPr/>
        <p:nvPr/>
      </p:nvGrpSpPr>
      <p:grpSpPr>
        <a:xfrm>
          <a:off x="0" y="0"/>
          <a:ext cx="0" cy="0"/>
          <a:chOff x="0" y="0"/>
          <a:chExt cx="0" cy="0"/>
        </a:xfrm>
      </p:grpSpPr>
      <p:sp>
        <p:nvSpPr>
          <p:cNvPr id="71" name="Google Shape;71;p4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2" name="Google Shape;7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4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6" name="Google Shape;76;p4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7" name="Google Shape;77;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8" name="Google Shape;78;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9" name="Shape 79"/>
        <p:cNvGrpSpPr/>
        <p:nvPr/>
      </p:nvGrpSpPr>
      <p:grpSpPr>
        <a:xfrm>
          <a:off x="0" y="0"/>
          <a:ext cx="0" cy="0"/>
          <a:chOff x="0" y="0"/>
          <a:chExt cx="0" cy="0"/>
        </a:xfrm>
      </p:grpSpPr>
      <p:sp>
        <p:nvSpPr>
          <p:cNvPr id="80" name="Google Shape;80;p4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1" name="Google Shape;81;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4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p4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85" name="Google Shape;8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bg>
      <p:bgPr>
        <a:solidFill>
          <a:srgbClr val="38761D"/>
        </a:solidFill>
      </p:bgPr>
    </p:bg>
    <p:spTree>
      <p:nvGrpSpPr>
        <p:cNvPr id="88" name="Shape 88"/>
        <p:cNvGrpSpPr/>
        <p:nvPr/>
      </p:nvGrpSpPr>
      <p:grpSpPr>
        <a:xfrm>
          <a:off x="0" y="0"/>
          <a:ext cx="0" cy="0"/>
          <a:chOff x="0" y="0"/>
          <a:chExt cx="0" cy="0"/>
        </a:xfrm>
      </p:grpSpPr>
      <p:sp>
        <p:nvSpPr>
          <p:cNvPr id="89" name="Google Shape;89;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90" name="Google Shape;90;p47"/>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91" name="Google Shape;91;p47"/>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14" name="Shape 14"/>
        <p:cNvGrpSpPr/>
        <p:nvPr/>
      </p:nvGrpSpPr>
      <p:grpSpPr>
        <a:xfrm>
          <a:off x="0" y="0"/>
          <a:ext cx="0" cy="0"/>
          <a:chOff x="0" y="0"/>
          <a:chExt cx="0" cy="0"/>
        </a:xfrm>
      </p:grpSpPr>
      <p:sp>
        <p:nvSpPr>
          <p:cNvPr id="15" name="Google Shape;15;p28"/>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16" name="Google Shape;16;p28"/>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7" name="Google Shape;17;p28"/>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18" name="Google Shape;18;p28"/>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19" name="Google Shape;19;p2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92" name="Shape 92"/>
        <p:cNvGrpSpPr/>
        <p:nvPr/>
      </p:nvGrpSpPr>
      <p:grpSpPr>
        <a:xfrm>
          <a:off x="0" y="0"/>
          <a:ext cx="0" cy="0"/>
          <a:chOff x="0" y="0"/>
          <a:chExt cx="0" cy="0"/>
        </a:xfrm>
      </p:grpSpPr>
      <p:sp>
        <p:nvSpPr>
          <p:cNvPr id="93" name="Google Shape;93;p48"/>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94" name="Google Shape;94;p48"/>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95" name="Google Shape;95;p48"/>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96" name="Google Shape;96;p48"/>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97" name="Google Shape;97;p4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2" name="Shape 102"/>
        <p:cNvGrpSpPr/>
        <p:nvPr/>
      </p:nvGrpSpPr>
      <p:grpSpPr>
        <a:xfrm>
          <a:off x="0" y="0"/>
          <a:ext cx="0" cy="0"/>
          <a:chOff x="0" y="0"/>
          <a:chExt cx="0" cy="0"/>
        </a:xfrm>
      </p:grpSpPr>
      <p:sp>
        <p:nvSpPr>
          <p:cNvPr id="103" name="Google Shape;103;g12a016f8899_0_138"/>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04" name="Google Shape;104;g12a016f8899_0_138"/>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g12a016f8899_0_138"/>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g12a016f8899_0_13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07" name="Shape 107"/>
        <p:cNvGrpSpPr/>
        <p:nvPr/>
      </p:nvGrpSpPr>
      <p:grpSpPr>
        <a:xfrm>
          <a:off x="0" y="0"/>
          <a:ext cx="0" cy="0"/>
          <a:chOff x="0" y="0"/>
          <a:chExt cx="0" cy="0"/>
        </a:xfrm>
      </p:grpSpPr>
      <p:grpSp>
        <p:nvGrpSpPr>
          <p:cNvPr id="108" name="Google Shape;108;g12a016f8899_0_130"/>
          <p:cNvGrpSpPr/>
          <p:nvPr/>
        </p:nvGrpSpPr>
        <p:grpSpPr>
          <a:xfrm>
            <a:off x="4350277" y="2855378"/>
            <a:ext cx="443589" cy="105632"/>
            <a:chOff x="4137525" y="2915950"/>
            <a:chExt cx="869100" cy="207000"/>
          </a:xfrm>
        </p:grpSpPr>
        <p:sp>
          <p:nvSpPr>
            <p:cNvPr id="109" name="Google Shape;109;g12a016f8899_0_130"/>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2a016f8899_0_130"/>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12a016f8899_0_130"/>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g12a016f8899_0_130"/>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13" name="Google Shape;113;g12a016f8899_0_130"/>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4" name="Google Shape;114;g12a016f8899_0_13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bg>
      <p:bgPr>
        <a:solidFill>
          <a:schemeClr val="lt2"/>
        </a:solidFill>
      </p:bgPr>
    </p:bg>
    <p:spTree>
      <p:nvGrpSpPr>
        <p:cNvPr id="115" name="Shape 115"/>
        <p:cNvGrpSpPr/>
        <p:nvPr/>
      </p:nvGrpSpPr>
      <p:grpSpPr>
        <a:xfrm>
          <a:off x="0" y="0"/>
          <a:ext cx="0" cy="0"/>
          <a:chOff x="0" y="0"/>
          <a:chExt cx="0" cy="0"/>
        </a:xfrm>
      </p:grpSpPr>
      <p:sp>
        <p:nvSpPr>
          <p:cNvPr id="116" name="Google Shape;116;g12a016f8899_0_143"/>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17" name="Google Shape;117;g12a016f8899_0_143"/>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18" name="Google Shape;118;g12a016f8899_0_143"/>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119" name="Google Shape;119;g12a016f8899_0_143"/>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0" name="Google Shape;120;g12a016f8899_0_143"/>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bg>
      <p:bgPr>
        <a:solidFill>
          <a:schemeClr val="accent3"/>
        </a:solidFill>
      </p:bgPr>
    </p:bg>
    <p:spTree>
      <p:nvGrpSpPr>
        <p:cNvPr id="121" name="Shape 121"/>
        <p:cNvGrpSpPr/>
        <p:nvPr/>
      </p:nvGrpSpPr>
      <p:grpSpPr>
        <a:xfrm>
          <a:off x="0" y="0"/>
          <a:ext cx="0" cy="0"/>
          <a:chOff x="0" y="0"/>
          <a:chExt cx="0" cy="0"/>
        </a:xfrm>
      </p:grpSpPr>
      <p:sp>
        <p:nvSpPr>
          <p:cNvPr id="122" name="Google Shape;122;g12a016f8899_0_149"/>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bg>
      <p:bgPr>
        <a:solidFill>
          <a:schemeClr val="lt1"/>
        </a:solidFill>
      </p:bgPr>
    </p:bg>
    <p:spTree>
      <p:nvGrpSpPr>
        <p:cNvPr id="123" name="Shape 12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124" name="Shape 124"/>
        <p:cNvGrpSpPr/>
        <p:nvPr/>
      </p:nvGrpSpPr>
      <p:grpSpPr>
        <a:xfrm>
          <a:off x="0" y="0"/>
          <a:ext cx="0" cy="0"/>
          <a:chOff x="0" y="0"/>
          <a:chExt cx="0" cy="0"/>
        </a:xfrm>
      </p:grpSpPr>
      <p:sp>
        <p:nvSpPr>
          <p:cNvPr id="125" name="Google Shape;125;g12a016f8899_0_152"/>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26" name="Google Shape;126;g12a016f8899_0_152"/>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127" name="Shape 127"/>
        <p:cNvGrpSpPr/>
        <p:nvPr/>
      </p:nvGrpSpPr>
      <p:grpSpPr>
        <a:xfrm>
          <a:off x="0" y="0"/>
          <a:ext cx="0" cy="0"/>
          <a:chOff x="0" y="0"/>
          <a:chExt cx="0" cy="0"/>
        </a:xfrm>
      </p:grpSpPr>
      <p:sp>
        <p:nvSpPr>
          <p:cNvPr id="128" name="Google Shape;128;g12a016f8899_0_15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129" name="Shape 129"/>
        <p:cNvGrpSpPr/>
        <p:nvPr/>
      </p:nvGrpSpPr>
      <p:grpSpPr>
        <a:xfrm>
          <a:off x="0" y="0"/>
          <a:ext cx="0" cy="0"/>
          <a:chOff x="0" y="0"/>
          <a:chExt cx="0" cy="0"/>
        </a:xfrm>
      </p:grpSpPr>
      <p:sp>
        <p:nvSpPr>
          <p:cNvPr id="130" name="Google Shape;130;g12a016f8899_0_157"/>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g12a016f8899_0_157"/>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32" name="Google Shape;132;g12a016f8899_0_15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3" name="Google Shape;133;g12a016f8899_0_157"/>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134" name="Shape 134"/>
        <p:cNvGrpSpPr/>
        <p:nvPr/>
      </p:nvGrpSpPr>
      <p:grpSpPr>
        <a:xfrm>
          <a:off x="0" y="0"/>
          <a:ext cx="0" cy="0"/>
          <a:chOff x="0" y="0"/>
          <a:chExt cx="0" cy="0"/>
        </a:xfrm>
      </p:grpSpPr>
      <p:sp>
        <p:nvSpPr>
          <p:cNvPr id="135" name="Google Shape;135;g12a016f8899_0_162"/>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6" name="Google Shape;136;g12a016f8899_0_162"/>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137" name="Google Shape;137;g12a016f8899_0_162"/>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38" name="Google Shape;138;g12a016f8899_0_162"/>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9" name="Google Shape;139;g12a016f8899_0_162"/>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40" name="Google Shape;140;g12a016f8899_0_162"/>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20" name="Shape 20"/>
        <p:cNvGrpSpPr/>
        <p:nvPr/>
      </p:nvGrpSpPr>
      <p:grpSpPr>
        <a:xfrm>
          <a:off x="0" y="0"/>
          <a:ext cx="0" cy="0"/>
          <a:chOff x="0" y="0"/>
          <a:chExt cx="0" cy="0"/>
        </a:xfrm>
      </p:grpSpPr>
      <p:sp>
        <p:nvSpPr>
          <p:cNvPr id="21" name="Google Shape;21;p29"/>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2" name="Google Shape;22;p29"/>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3" name="Google Shape;23;p29"/>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4" name="Google Shape;24;p29"/>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
        <p:nvSpPr>
          <p:cNvPr id="25" name="Google Shape;25;p2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141" name="Shape 141"/>
        <p:cNvGrpSpPr/>
        <p:nvPr/>
      </p:nvGrpSpPr>
      <p:grpSpPr>
        <a:xfrm>
          <a:off x="0" y="0"/>
          <a:ext cx="0" cy="0"/>
          <a:chOff x="0" y="0"/>
          <a:chExt cx="0" cy="0"/>
        </a:xfrm>
      </p:grpSpPr>
      <p:sp>
        <p:nvSpPr>
          <p:cNvPr id="142" name="Google Shape;142;g12a016f8899_0_169"/>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143" name="Google Shape;143;g12a016f8899_0_169"/>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144" name="Google Shape;144;g12a016f8899_0_169"/>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5" name="Google Shape;145;g12a016f8899_0_169"/>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146" name="Google Shape;146;g12a016f8899_0_16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147" name="Shape 147"/>
        <p:cNvGrpSpPr/>
        <p:nvPr/>
      </p:nvGrpSpPr>
      <p:grpSpPr>
        <a:xfrm>
          <a:off x="0" y="0"/>
          <a:ext cx="0" cy="0"/>
          <a:chOff x="0" y="0"/>
          <a:chExt cx="0" cy="0"/>
        </a:xfrm>
      </p:grpSpPr>
      <p:sp>
        <p:nvSpPr>
          <p:cNvPr id="148" name="Google Shape;148;g12a016f8899_0_175"/>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g12a016f8899_0_175"/>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0" name="Google Shape;150;g12a016f8899_0_17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1" name="Google Shape;151;g12a016f8899_0_17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152" name="Shape 152"/>
        <p:cNvGrpSpPr/>
        <p:nvPr/>
      </p:nvGrpSpPr>
      <p:grpSpPr>
        <a:xfrm>
          <a:off x="0" y="0"/>
          <a:ext cx="0" cy="0"/>
          <a:chOff x="0" y="0"/>
          <a:chExt cx="0" cy="0"/>
        </a:xfrm>
      </p:grpSpPr>
      <p:sp>
        <p:nvSpPr>
          <p:cNvPr id="153" name="Google Shape;153;g12a016f8899_0_180"/>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g12a016f8899_0_180"/>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155" name="Google Shape;155;g12a016f8899_0_180"/>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6" name="Google Shape;156;g12a016f8899_0_180"/>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57" name="Google Shape;157;g12a016f8899_0_180"/>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8" name="Google Shape;158;g12a016f8899_0_180"/>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159" name="Shape 159"/>
        <p:cNvGrpSpPr/>
        <p:nvPr/>
      </p:nvGrpSpPr>
      <p:grpSpPr>
        <a:xfrm>
          <a:off x="0" y="0"/>
          <a:ext cx="0" cy="0"/>
          <a:chOff x="0" y="0"/>
          <a:chExt cx="0" cy="0"/>
        </a:xfrm>
      </p:grpSpPr>
      <p:sp>
        <p:nvSpPr>
          <p:cNvPr id="160" name="Google Shape;160;g12a016f8899_0_187"/>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1" name="Google Shape;161;g12a016f8899_0_187"/>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2" name="Google Shape;162;g12a016f8899_0_18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63" name="Google Shape;163;g12a016f8899_0_187"/>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164" name="Shape 164"/>
        <p:cNvGrpSpPr/>
        <p:nvPr/>
      </p:nvGrpSpPr>
      <p:grpSpPr>
        <a:xfrm>
          <a:off x="0" y="0"/>
          <a:ext cx="0" cy="0"/>
          <a:chOff x="0" y="0"/>
          <a:chExt cx="0" cy="0"/>
        </a:xfrm>
      </p:grpSpPr>
      <p:sp>
        <p:nvSpPr>
          <p:cNvPr id="165" name="Google Shape;165;g12a016f8899_0_192"/>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g12a016f8899_0_192"/>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167" name="Google Shape;167;g12a016f8899_0_192"/>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68" name="Google Shape;168;g12a016f8899_0_192"/>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9" name="Google Shape;169;g12a016f8899_0_192"/>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70" name="Google Shape;170;g12a016f8899_0_192"/>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171" name="Shape 171"/>
        <p:cNvGrpSpPr/>
        <p:nvPr/>
      </p:nvGrpSpPr>
      <p:grpSpPr>
        <a:xfrm>
          <a:off x="0" y="0"/>
          <a:ext cx="0" cy="0"/>
          <a:chOff x="0" y="0"/>
          <a:chExt cx="0" cy="0"/>
        </a:xfrm>
      </p:grpSpPr>
      <p:sp>
        <p:nvSpPr>
          <p:cNvPr id="172" name="Google Shape;172;g12a016f8899_0_199"/>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2a016f8899_0_199"/>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74" name="Google Shape;174;g12a016f8899_0_199"/>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5" name="Google Shape;175;g12a016f8899_0_199"/>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g12a016f8899_0_199"/>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177" name="Google Shape;177;g12a016f8899_0_199"/>
          <p:cNvSpPr/>
          <p:nvPr>
            <p:ph idx="2" type="pic"/>
          </p:nvPr>
        </p:nvSpPr>
        <p:spPr>
          <a:xfrm>
            <a:off x="6996550" y="438550"/>
            <a:ext cx="1618200" cy="961500"/>
          </a:xfrm>
          <a:prstGeom prst="rect">
            <a:avLst/>
          </a:prstGeom>
          <a:noFill/>
          <a:ln>
            <a:noFill/>
          </a:ln>
        </p:spPr>
      </p:sp>
      <p:sp>
        <p:nvSpPr>
          <p:cNvPr id="178" name="Google Shape;178;g12a016f8899_0_199"/>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79" name="Google Shape;179;g12a016f8899_0_199"/>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180" name="Shape 180"/>
        <p:cNvGrpSpPr/>
        <p:nvPr/>
      </p:nvGrpSpPr>
      <p:grpSpPr>
        <a:xfrm>
          <a:off x="0" y="0"/>
          <a:ext cx="0" cy="0"/>
          <a:chOff x="0" y="0"/>
          <a:chExt cx="0" cy="0"/>
        </a:xfrm>
      </p:grpSpPr>
      <p:sp>
        <p:nvSpPr>
          <p:cNvPr id="181" name="Google Shape;181;g12a016f8899_0_208"/>
          <p:cNvSpPr/>
          <p:nvPr>
            <p:ph idx="2" type="pic"/>
          </p:nvPr>
        </p:nvSpPr>
        <p:spPr>
          <a:xfrm>
            <a:off x="0" y="0"/>
            <a:ext cx="9144000" cy="51435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182" name="Shape 182"/>
        <p:cNvGrpSpPr/>
        <p:nvPr/>
      </p:nvGrpSpPr>
      <p:grpSpPr>
        <a:xfrm>
          <a:off x="0" y="0"/>
          <a:ext cx="0" cy="0"/>
          <a:chOff x="0" y="0"/>
          <a:chExt cx="0" cy="0"/>
        </a:xfrm>
      </p:grpSpPr>
      <p:sp>
        <p:nvSpPr>
          <p:cNvPr id="183" name="Google Shape;183;g12a016f8899_0_210"/>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4" name="Google Shape;184;g12a016f8899_0_210"/>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185" name="Google Shape;185;g12a016f8899_0_210"/>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86" name="Google Shape;186;g12a016f8899_0_210"/>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187" name="Shape 187"/>
        <p:cNvGrpSpPr/>
        <p:nvPr/>
      </p:nvGrpSpPr>
      <p:grpSpPr>
        <a:xfrm>
          <a:off x="0" y="0"/>
          <a:ext cx="0" cy="0"/>
          <a:chOff x="0" y="0"/>
          <a:chExt cx="0" cy="0"/>
        </a:xfrm>
      </p:grpSpPr>
      <p:sp>
        <p:nvSpPr>
          <p:cNvPr id="188" name="Google Shape;188;g12a016f8899_0_215"/>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12a016f8899_0_215"/>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90" name="Google Shape;190;g12a016f8899_0_215"/>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191" name="Google Shape;191;g12a016f8899_0_215"/>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192" name="Google Shape;192;g12a016f8899_0_215"/>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3" name="Google Shape;193;g12a016f8899_0_215"/>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94" name="Shape 194"/>
        <p:cNvGrpSpPr/>
        <p:nvPr/>
      </p:nvGrpSpPr>
      <p:grpSpPr>
        <a:xfrm>
          <a:off x="0" y="0"/>
          <a:ext cx="0" cy="0"/>
          <a:chOff x="0" y="0"/>
          <a:chExt cx="0" cy="0"/>
        </a:xfrm>
      </p:grpSpPr>
      <p:sp>
        <p:nvSpPr>
          <p:cNvPr id="195" name="Google Shape;195;g12a016f8899_0_222"/>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196" name="Google Shape;196;g12a016f8899_0_222"/>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97" name="Google Shape;197;g12a016f8899_0_222"/>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8" name="Google Shape;198;g12a016f8899_0_222"/>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9" name="Google Shape;199;g12a016f8899_0_222"/>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0" name="Google Shape;200;g12a016f8899_0_2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6" name="Shape 26"/>
        <p:cNvGrpSpPr/>
        <p:nvPr/>
      </p:nvGrpSpPr>
      <p:grpSpPr>
        <a:xfrm>
          <a:off x="0" y="0"/>
          <a:ext cx="0" cy="0"/>
          <a:chOff x="0" y="0"/>
          <a:chExt cx="0" cy="0"/>
        </a:xfrm>
      </p:grpSpPr>
      <p:sp>
        <p:nvSpPr>
          <p:cNvPr id="27" name="Google Shape;27;p30"/>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8" name="Google Shape;28;p30"/>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9" name="Google Shape;29;p30"/>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0"/>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1" name="Google Shape;31;p30"/>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2" name="Google Shape;32;p30"/>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33" name="Google Shape;33;p3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201" name="Shape 201"/>
        <p:cNvGrpSpPr/>
        <p:nvPr/>
      </p:nvGrpSpPr>
      <p:grpSpPr>
        <a:xfrm>
          <a:off x="0" y="0"/>
          <a:ext cx="0" cy="0"/>
          <a:chOff x="0" y="0"/>
          <a:chExt cx="0" cy="0"/>
        </a:xfrm>
      </p:grpSpPr>
      <p:sp>
        <p:nvSpPr>
          <p:cNvPr id="202" name="Google Shape;202;g12a016f8899_0_2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g12a016f8899_0_231"/>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205" name="Google Shape;205;g12a016f8899_0_231"/>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06" name="Google Shape;206;g12a016f8899_0_231"/>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7" name="Google Shape;207;g12a016f8899_0_23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2" name="Shape 212"/>
        <p:cNvGrpSpPr/>
        <p:nvPr/>
      </p:nvGrpSpPr>
      <p:grpSpPr>
        <a:xfrm>
          <a:off x="0" y="0"/>
          <a:ext cx="0" cy="0"/>
          <a:chOff x="0" y="0"/>
          <a:chExt cx="0" cy="0"/>
        </a:xfrm>
      </p:grpSpPr>
      <p:sp>
        <p:nvSpPr>
          <p:cNvPr id="213" name="Google Shape;213;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4" name="Google Shape;214;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5" name="Google Shape;21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6" name="Shape 216"/>
        <p:cNvGrpSpPr/>
        <p:nvPr/>
      </p:nvGrpSpPr>
      <p:grpSpPr>
        <a:xfrm>
          <a:off x="0" y="0"/>
          <a:ext cx="0" cy="0"/>
          <a:chOff x="0" y="0"/>
          <a:chExt cx="0" cy="0"/>
        </a:xfrm>
      </p:grpSpPr>
      <p:sp>
        <p:nvSpPr>
          <p:cNvPr id="217" name="Google Shape;217;p4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8" name="Google Shape;218;p4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9" name="Google Shape;219;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0" name="Shape 220"/>
        <p:cNvGrpSpPr/>
        <p:nvPr/>
      </p:nvGrpSpPr>
      <p:grpSpPr>
        <a:xfrm>
          <a:off x="0" y="0"/>
          <a:ext cx="0" cy="0"/>
          <a:chOff x="0" y="0"/>
          <a:chExt cx="0" cy="0"/>
        </a:xfrm>
      </p:grpSpPr>
      <p:sp>
        <p:nvSpPr>
          <p:cNvPr id="221" name="Google Shape;221;p5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2" name="Google Shape;222;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3" name="Shape 223"/>
        <p:cNvGrpSpPr/>
        <p:nvPr/>
      </p:nvGrpSpPr>
      <p:grpSpPr>
        <a:xfrm>
          <a:off x="0" y="0"/>
          <a:ext cx="0" cy="0"/>
          <a:chOff x="0" y="0"/>
          <a:chExt cx="0" cy="0"/>
        </a:xfrm>
      </p:grpSpPr>
      <p:sp>
        <p:nvSpPr>
          <p:cNvPr id="224" name="Google Shape;224;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5" name="Google Shape;225;p5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6" name="Google Shape;226;p5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7" name="Google Shape;22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8" name="Shape 228"/>
        <p:cNvGrpSpPr/>
        <p:nvPr/>
      </p:nvGrpSpPr>
      <p:grpSpPr>
        <a:xfrm>
          <a:off x="0" y="0"/>
          <a:ext cx="0" cy="0"/>
          <a:chOff x="0" y="0"/>
          <a:chExt cx="0" cy="0"/>
        </a:xfrm>
      </p:grpSpPr>
      <p:sp>
        <p:nvSpPr>
          <p:cNvPr id="229" name="Google Shape;229;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0" name="Google Shape;23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1" name="Shape 231"/>
        <p:cNvGrpSpPr/>
        <p:nvPr/>
      </p:nvGrpSpPr>
      <p:grpSpPr>
        <a:xfrm>
          <a:off x="0" y="0"/>
          <a:ext cx="0" cy="0"/>
          <a:chOff x="0" y="0"/>
          <a:chExt cx="0" cy="0"/>
        </a:xfrm>
      </p:grpSpPr>
      <p:sp>
        <p:nvSpPr>
          <p:cNvPr id="232" name="Google Shape;232;p5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3" name="Google Shape;233;p5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4" name="Google Shape;23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5" name="Shape 235"/>
        <p:cNvGrpSpPr/>
        <p:nvPr/>
      </p:nvGrpSpPr>
      <p:grpSpPr>
        <a:xfrm>
          <a:off x="0" y="0"/>
          <a:ext cx="0" cy="0"/>
          <a:chOff x="0" y="0"/>
          <a:chExt cx="0" cy="0"/>
        </a:xfrm>
      </p:grpSpPr>
      <p:sp>
        <p:nvSpPr>
          <p:cNvPr id="236" name="Google Shape;236;p5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7" name="Google Shape;237;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8" name="Shape 238"/>
        <p:cNvGrpSpPr/>
        <p:nvPr/>
      </p:nvGrpSpPr>
      <p:grpSpPr>
        <a:xfrm>
          <a:off x="0" y="0"/>
          <a:ext cx="0" cy="0"/>
          <a:chOff x="0" y="0"/>
          <a:chExt cx="0" cy="0"/>
        </a:xfrm>
      </p:grpSpPr>
      <p:sp>
        <p:nvSpPr>
          <p:cNvPr id="239" name="Google Shape;239;p5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5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41" name="Google Shape;241;p5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2" name="Google Shape;242;p5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3" name="Google Shape;24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34" name="Shape 34"/>
        <p:cNvGrpSpPr/>
        <p:nvPr/>
      </p:nvGrpSpPr>
      <p:grpSpPr>
        <a:xfrm>
          <a:off x="0" y="0"/>
          <a:ext cx="0" cy="0"/>
          <a:chOff x="0" y="0"/>
          <a:chExt cx="0" cy="0"/>
        </a:xfrm>
      </p:grpSpPr>
      <p:sp>
        <p:nvSpPr>
          <p:cNvPr id="35" name="Google Shape;35;p31"/>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36" name="Google Shape;36;p31"/>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37" name="Google Shape;37;p31"/>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p31"/>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9" name="Google Shape;39;p3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4" name="Shape 244"/>
        <p:cNvGrpSpPr/>
        <p:nvPr/>
      </p:nvGrpSpPr>
      <p:grpSpPr>
        <a:xfrm>
          <a:off x="0" y="0"/>
          <a:ext cx="0" cy="0"/>
          <a:chOff x="0" y="0"/>
          <a:chExt cx="0" cy="0"/>
        </a:xfrm>
      </p:grpSpPr>
      <p:sp>
        <p:nvSpPr>
          <p:cNvPr id="245" name="Google Shape;245;p5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46" name="Google Shape;24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47" name="Shape 247"/>
        <p:cNvGrpSpPr/>
        <p:nvPr/>
      </p:nvGrpSpPr>
      <p:grpSpPr>
        <a:xfrm>
          <a:off x="0" y="0"/>
          <a:ext cx="0" cy="0"/>
          <a:chOff x="0" y="0"/>
          <a:chExt cx="0" cy="0"/>
        </a:xfrm>
      </p:grpSpPr>
      <p:sp>
        <p:nvSpPr>
          <p:cNvPr id="248" name="Google Shape;248;p5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49" name="Google Shape;249;p5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250" name="Google Shape;25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1" name="Shape 251"/>
        <p:cNvGrpSpPr/>
        <p:nvPr/>
      </p:nvGrpSpPr>
      <p:grpSpPr>
        <a:xfrm>
          <a:off x="0" y="0"/>
          <a:ext cx="0" cy="0"/>
          <a:chOff x="0" y="0"/>
          <a:chExt cx="0" cy="0"/>
        </a:xfrm>
      </p:grpSpPr>
      <p:sp>
        <p:nvSpPr>
          <p:cNvPr id="252" name="Google Shape;252;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253" name="Shape 253"/>
        <p:cNvGrpSpPr/>
        <p:nvPr/>
      </p:nvGrpSpPr>
      <p:grpSpPr>
        <a:xfrm>
          <a:off x="0" y="0"/>
          <a:ext cx="0" cy="0"/>
          <a:chOff x="0" y="0"/>
          <a:chExt cx="0" cy="0"/>
        </a:xfrm>
      </p:grpSpPr>
      <p:sp>
        <p:nvSpPr>
          <p:cNvPr id="254" name="Google Shape;254;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cxnSp>
        <p:nvCxnSpPr>
          <p:cNvPr id="255" name="Google Shape;255;p59"/>
          <p:cNvCxnSpPr/>
          <p:nvPr/>
        </p:nvCxnSpPr>
        <p:spPr>
          <a:xfrm flipH="1" rot="10800000">
            <a:off x="285608" y="4663217"/>
            <a:ext cx="8461200" cy="7800"/>
          </a:xfrm>
          <a:prstGeom prst="straightConnector1">
            <a:avLst/>
          </a:prstGeom>
          <a:noFill/>
          <a:ln cap="flat" cmpd="sng" w="19050">
            <a:solidFill>
              <a:srgbClr val="999999"/>
            </a:solidFill>
            <a:prstDash val="solid"/>
            <a:round/>
            <a:headEnd len="sm" w="sm" type="none"/>
            <a:tailEnd len="sm" w="sm" type="none"/>
          </a:ln>
        </p:spPr>
      </p:cxnSp>
      <p:sp>
        <p:nvSpPr>
          <p:cNvPr id="256" name="Google Shape;256;p59"/>
          <p:cNvSpPr txBox="1"/>
          <p:nvPr/>
        </p:nvSpPr>
        <p:spPr>
          <a:xfrm>
            <a:off x="500925" y="4729450"/>
            <a:ext cx="8245800" cy="200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Roboto Thin"/>
                <a:ea typeface="Roboto Thin"/>
                <a:cs typeface="Roboto Thin"/>
                <a:sym typeface="Roboto Thin"/>
              </a:rPr>
              <a:t>How to invest into startups in Africa - Sep 2019</a:t>
            </a:r>
            <a:endParaRPr b="0" i="0" sz="1000" u="none" cap="none" strike="noStrike">
              <a:solidFill>
                <a:srgbClr val="FFFFFF"/>
              </a:solidFill>
              <a:latin typeface="Roboto Thin"/>
              <a:ea typeface="Roboto Thin"/>
              <a:cs typeface="Roboto Thin"/>
              <a:sym typeface="Roboto Thin"/>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Roboto Thin"/>
              <a:ea typeface="Roboto Thin"/>
              <a:cs typeface="Roboto Thin"/>
              <a:sym typeface="Roboto Thin"/>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257" name="Shape 257"/>
        <p:cNvGrpSpPr/>
        <p:nvPr/>
      </p:nvGrpSpPr>
      <p:grpSpPr>
        <a:xfrm>
          <a:off x="0" y="0"/>
          <a:ext cx="0" cy="0"/>
          <a:chOff x="0" y="0"/>
          <a:chExt cx="0" cy="0"/>
        </a:xfrm>
      </p:grpSpPr>
      <p:sp>
        <p:nvSpPr>
          <p:cNvPr id="258" name="Google Shape;258;p60"/>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59" name="Google Shape;259;p60"/>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60" name="Google Shape;260;p60"/>
          <p:cNvSpPr txBox="1"/>
          <p:nvPr>
            <p:ph type="ctrTitle"/>
          </p:nvPr>
        </p:nvSpPr>
        <p:spPr>
          <a:xfrm>
            <a:off x="648300" y="3175950"/>
            <a:ext cx="3530700" cy="118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261" name="Shape 261"/>
        <p:cNvGrpSpPr/>
        <p:nvPr/>
      </p:nvGrpSpPr>
      <p:grpSpPr>
        <a:xfrm>
          <a:off x="0" y="0"/>
          <a:ext cx="0" cy="0"/>
          <a:chOff x="0" y="0"/>
          <a:chExt cx="0" cy="0"/>
        </a:xfrm>
      </p:grpSpPr>
      <p:sp>
        <p:nvSpPr>
          <p:cNvPr id="262" name="Google Shape;262;p61"/>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63" name="Google Shape;263;p61"/>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64" name="Google Shape;264;p61"/>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265" name="Google Shape;265;p61"/>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1600"/>
              </a:spcBef>
              <a:spcAft>
                <a:spcPts val="0"/>
              </a:spcAft>
              <a:buClr>
                <a:schemeClr val="lt1"/>
              </a:buClr>
              <a:buSzPts val="1800"/>
              <a:buNone/>
              <a:defRPr sz="1800">
                <a:solidFill>
                  <a:schemeClr val="lt1"/>
                </a:solidFill>
              </a:defRPr>
            </a:lvl2pPr>
            <a:lvl3pPr lvl="2" algn="r">
              <a:lnSpc>
                <a:spcPct val="115000"/>
              </a:lnSpc>
              <a:spcBef>
                <a:spcPts val="1600"/>
              </a:spcBef>
              <a:spcAft>
                <a:spcPts val="0"/>
              </a:spcAft>
              <a:buClr>
                <a:schemeClr val="lt1"/>
              </a:buClr>
              <a:buSzPts val="1800"/>
              <a:buNone/>
              <a:defRPr sz="1800">
                <a:solidFill>
                  <a:schemeClr val="lt1"/>
                </a:solidFill>
              </a:defRPr>
            </a:lvl3pPr>
            <a:lvl4pPr lvl="3" algn="r">
              <a:lnSpc>
                <a:spcPct val="115000"/>
              </a:lnSpc>
              <a:spcBef>
                <a:spcPts val="1600"/>
              </a:spcBef>
              <a:spcAft>
                <a:spcPts val="0"/>
              </a:spcAft>
              <a:buClr>
                <a:schemeClr val="lt1"/>
              </a:buClr>
              <a:buSzPts val="1800"/>
              <a:buNone/>
              <a:defRPr sz="1800">
                <a:solidFill>
                  <a:schemeClr val="lt1"/>
                </a:solidFill>
              </a:defRPr>
            </a:lvl4pPr>
            <a:lvl5pPr lvl="4" algn="r">
              <a:lnSpc>
                <a:spcPct val="115000"/>
              </a:lnSpc>
              <a:spcBef>
                <a:spcPts val="1600"/>
              </a:spcBef>
              <a:spcAft>
                <a:spcPts val="0"/>
              </a:spcAft>
              <a:buClr>
                <a:schemeClr val="lt1"/>
              </a:buClr>
              <a:buSzPts val="1800"/>
              <a:buNone/>
              <a:defRPr sz="1800">
                <a:solidFill>
                  <a:schemeClr val="lt1"/>
                </a:solidFill>
              </a:defRPr>
            </a:lvl5pPr>
            <a:lvl6pPr lvl="5" algn="r">
              <a:lnSpc>
                <a:spcPct val="115000"/>
              </a:lnSpc>
              <a:spcBef>
                <a:spcPts val="1600"/>
              </a:spcBef>
              <a:spcAft>
                <a:spcPts val="0"/>
              </a:spcAft>
              <a:buClr>
                <a:schemeClr val="lt1"/>
              </a:buClr>
              <a:buSzPts val="1800"/>
              <a:buNone/>
              <a:defRPr sz="1800">
                <a:solidFill>
                  <a:schemeClr val="lt1"/>
                </a:solidFill>
              </a:defRPr>
            </a:lvl6pPr>
            <a:lvl7pPr lvl="6" algn="r">
              <a:lnSpc>
                <a:spcPct val="115000"/>
              </a:lnSpc>
              <a:spcBef>
                <a:spcPts val="1600"/>
              </a:spcBef>
              <a:spcAft>
                <a:spcPts val="0"/>
              </a:spcAft>
              <a:buClr>
                <a:schemeClr val="lt1"/>
              </a:buClr>
              <a:buSzPts val="1800"/>
              <a:buNone/>
              <a:defRPr sz="1800">
                <a:solidFill>
                  <a:schemeClr val="lt1"/>
                </a:solidFill>
              </a:defRPr>
            </a:lvl7pPr>
            <a:lvl8pPr lvl="7" algn="r">
              <a:lnSpc>
                <a:spcPct val="115000"/>
              </a:lnSpc>
              <a:spcBef>
                <a:spcPts val="1600"/>
              </a:spcBef>
              <a:spcAft>
                <a:spcPts val="0"/>
              </a:spcAft>
              <a:buClr>
                <a:schemeClr val="lt1"/>
              </a:buClr>
              <a:buSzPts val="1800"/>
              <a:buNone/>
              <a:defRPr sz="1800">
                <a:solidFill>
                  <a:schemeClr val="lt1"/>
                </a:solidFill>
              </a:defRPr>
            </a:lvl8pPr>
            <a:lvl9pPr lvl="8" algn="r">
              <a:lnSpc>
                <a:spcPct val="115000"/>
              </a:lnSpc>
              <a:spcBef>
                <a:spcPts val="1600"/>
              </a:spcBef>
              <a:spcAft>
                <a:spcPts val="1600"/>
              </a:spcAft>
              <a:buClr>
                <a:schemeClr val="lt1"/>
              </a:buClr>
              <a:buSzPts val="1800"/>
              <a:buNone/>
              <a:defRPr sz="1800">
                <a:solidFill>
                  <a:schemeClr val="l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_1">
    <p:spTree>
      <p:nvGrpSpPr>
        <p:cNvPr id="266" name="Shape 266"/>
        <p:cNvGrpSpPr/>
        <p:nvPr/>
      </p:nvGrpSpPr>
      <p:grpSpPr>
        <a:xfrm>
          <a:off x="0" y="0"/>
          <a:ext cx="0" cy="0"/>
          <a:chOff x="0" y="0"/>
          <a:chExt cx="0" cy="0"/>
        </a:xfrm>
      </p:grpSpPr>
      <p:sp>
        <p:nvSpPr>
          <p:cNvPr id="267" name="Google Shape;267;p62"/>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68" name="Google Shape;268;p62"/>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69" name="Google Shape;269;p62"/>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270" name="Google Shape;270;p62"/>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271" name="Google Shape;271;p6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72" name="Shape 272"/>
        <p:cNvGrpSpPr/>
        <p:nvPr/>
      </p:nvGrpSpPr>
      <p:grpSpPr>
        <a:xfrm>
          <a:off x="0" y="0"/>
          <a:ext cx="0" cy="0"/>
          <a:chOff x="0" y="0"/>
          <a:chExt cx="0" cy="0"/>
        </a:xfrm>
      </p:grpSpPr>
      <p:sp>
        <p:nvSpPr>
          <p:cNvPr id="273" name="Google Shape;273;p63"/>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74" name="Google Shape;274;p63"/>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75" name="Google Shape;275;p63"/>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6" name="Google Shape;276;p63"/>
          <p:cNvSpPr txBox="1"/>
          <p:nvPr>
            <p:ph idx="1" type="body"/>
          </p:nvPr>
        </p:nvSpPr>
        <p:spPr>
          <a:xfrm>
            <a:off x="841000"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77" name="Google Shape;277;p63"/>
          <p:cNvSpPr txBox="1"/>
          <p:nvPr>
            <p:ph idx="2" type="body"/>
          </p:nvPr>
        </p:nvSpPr>
        <p:spPr>
          <a:xfrm>
            <a:off x="3043281"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78" name="Google Shape;278;p63"/>
          <p:cNvSpPr txBox="1"/>
          <p:nvPr>
            <p:ph idx="3" type="body"/>
          </p:nvPr>
        </p:nvSpPr>
        <p:spPr>
          <a:xfrm>
            <a:off x="5245562" y="1600975"/>
            <a:ext cx="2094900" cy="24105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1600"/>
              </a:spcBef>
              <a:spcAft>
                <a:spcPts val="0"/>
              </a:spcAft>
              <a:buSzPts val="1600"/>
              <a:buChar char="○"/>
              <a:defRPr sz="1600"/>
            </a:lvl2pPr>
            <a:lvl3pPr indent="-330200" lvl="2" marL="1371600" algn="l">
              <a:lnSpc>
                <a:spcPct val="115000"/>
              </a:lnSpc>
              <a:spcBef>
                <a:spcPts val="1600"/>
              </a:spcBef>
              <a:spcAft>
                <a:spcPts val="0"/>
              </a:spcAft>
              <a:buSzPts val="1600"/>
              <a:buChar char="■"/>
              <a:defRPr sz="1600"/>
            </a:lvl3pPr>
            <a:lvl4pPr indent="-330200" lvl="3" marL="1828800" algn="l">
              <a:lnSpc>
                <a:spcPct val="115000"/>
              </a:lnSpc>
              <a:spcBef>
                <a:spcPts val="1600"/>
              </a:spcBef>
              <a:spcAft>
                <a:spcPts val="0"/>
              </a:spcAft>
              <a:buSzPts val="1600"/>
              <a:buChar char="●"/>
              <a:defRPr sz="1600"/>
            </a:lvl4pPr>
            <a:lvl5pPr indent="-330200" lvl="4" marL="2286000" algn="l">
              <a:lnSpc>
                <a:spcPct val="115000"/>
              </a:lnSpc>
              <a:spcBef>
                <a:spcPts val="1600"/>
              </a:spcBef>
              <a:spcAft>
                <a:spcPts val="0"/>
              </a:spcAft>
              <a:buSzPts val="1600"/>
              <a:buChar char="○"/>
              <a:defRPr sz="1600"/>
            </a:lvl5pPr>
            <a:lvl6pPr indent="-330200" lvl="5" marL="2743200" algn="l">
              <a:lnSpc>
                <a:spcPct val="115000"/>
              </a:lnSpc>
              <a:spcBef>
                <a:spcPts val="1600"/>
              </a:spcBef>
              <a:spcAft>
                <a:spcPts val="0"/>
              </a:spcAft>
              <a:buSzPts val="1600"/>
              <a:buChar char="■"/>
              <a:defRPr sz="1600"/>
            </a:lvl6pPr>
            <a:lvl7pPr indent="-330200" lvl="6" marL="3200400" algn="l">
              <a:lnSpc>
                <a:spcPct val="115000"/>
              </a:lnSpc>
              <a:spcBef>
                <a:spcPts val="1600"/>
              </a:spcBef>
              <a:spcAft>
                <a:spcPts val="0"/>
              </a:spcAft>
              <a:buSzPts val="1600"/>
              <a:buChar char="●"/>
              <a:defRPr sz="1600"/>
            </a:lvl7pPr>
            <a:lvl8pPr indent="-330200" lvl="7" marL="3657600" algn="l">
              <a:lnSpc>
                <a:spcPct val="115000"/>
              </a:lnSpc>
              <a:spcBef>
                <a:spcPts val="1600"/>
              </a:spcBef>
              <a:spcAft>
                <a:spcPts val="0"/>
              </a:spcAft>
              <a:buSzPts val="1600"/>
              <a:buChar char="○"/>
              <a:defRPr sz="1600"/>
            </a:lvl8pPr>
            <a:lvl9pPr indent="-330200" lvl="8" marL="4114800" algn="l">
              <a:lnSpc>
                <a:spcPct val="115000"/>
              </a:lnSpc>
              <a:spcBef>
                <a:spcPts val="1600"/>
              </a:spcBef>
              <a:spcAft>
                <a:spcPts val="1600"/>
              </a:spcAft>
              <a:buSzPts val="1600"/>
              <a:buChar char="■"/>
              <a:defRPr sz="1600"/>
            </a:lvl9pPr>
          </a:lstStyle>
          <a:p/>
        </p:txBody>
      </p:sp>
      <p:sp>
        <p:nvSpPr>
          <p:cNvPr id="279" name="Google Shape;279;p6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1_2">
    <p:spTree>
      <p:nvGrpSpPr>
        <p:cNvPr id="280" name="Shape 280"/>
        <p:cNvGrpSpPr/>
        <p:nvPr/>
      </p:nvGrpSpPr>
      <p:grpSpPr>
        <a:xfrm>
          <a:off x="0" y="0"/>
          <a:ext cx="0" cy="0"/>
          <a:chOff x="0" y="0"/>
          <a:chExt cx="0" cy="0"/>
        </a:xfrm>
      </p:grpSpPr>
      <p:sp>
        <p:nvSpPr>
          <p:cNvPr id="281" name="Google Shape;281;p64"/>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6666"/>
            </a:srgbClr>
          </a:solidFill>
          <a:ln>
            <a:noFill/>
          </a:ln>
        </p:spPr>
      </p:sp>
      <p:sp>
        <p:nvSpPr>
          <p:cNvPr id="282" name="Google Shape;282;p64"/>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283" name="Google Shape;283;p64"/>
          <p:cNvSpPr txBox="1"/>
          <p:nvPr>
            <p:ph type="title"/>
          </p:nvPr>
        </p:nvSpPr>
        <p:spPr>
          <a:xfrm>
            <a:off x="838309" y="1807900"/>
            <a:ext cx="3148200" cy="48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4" name="Google Shape;284;p64"/>
          <p:cNvSpPr txBox="1"/>
          <p:nvPr>
            <p:ph idx="1" type="body"/>
          </p:nvPr>
        </p:nvSpPr>
        <p:spPr>
          <a:xfrm>
            <a:off x="838250" y="2419350"/>
            <a:ext cx="3148200" cy="2255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85" name="Google Shape;285;p6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286" name="Shape 286"/>
        <p:cNvGrpSpPr/>
        <p:nvPr/>
      </p:nvGrpSpPr>
      <p:grpSpPr>
        <a:xfrm>
          <a:off x="0" y="0"/>
          <a:ext cx="0" cy="0"/>
          <a:chOff x="0" y="0"/>
          <a:chExt cx="0" cy="0"/>
        </a:xfrm>
      </p:grpSpPr>
      <p:sp>
        <p:nvSpPr>
          <p:cNvPr id="287" name="Google Shape;287;p65"/>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6"/>
            </a:srgbClr>
          </a:solidFill>
          <a:ln>
            <a:noFill/>
          </a:ln>
        </p:spPr>
      </p:sp>
      <p:sp>
        <p:nvSpPr>
          <p:cNvPr id="288" name="Google Shape;288;p65"/>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289" name="Google Shape;289;p65"/>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0" name="Google Shape;290;p6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ig image">
  <p:cSld name="TITLE_1_2_1">
    <p:spTree>
      <p:nvGrpSpPr>
        <p:cNvPr id="40" name="Shape 40"/>
        <p:cNvGrpSpPr/>
        <p:nvPr/>
      </p:nvGrpSpPr>
      <p:grpSpPr>
        <a:xfrm>
          <a:off x="0" y="0"/>
          <a:ext cx="0" cy="0"/>
          <a:chOff x="0" y="0"/>
          <a:chExt cx="0" cy="0"/>
        </a:xfrm>
      </p:grpSpPr>
      <p:sp>
        <p:nvSpPr>
          <p:cNvPr id="41" name="Google Shape;41;p32"/>
          <p:cNvSpPr/>
          <p:nvPr/>
        </p:nvSpPr>
        <p:spPr>
          <a:xfrm>
            <a:off x="2092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000000">
              <a:alpha val="6666"/>
            </a:srgbClr>
          </a:solidFill>
          <a:ln>
            <a:noFill/>
          </a:ln>
        </p:spPr>
      </p:sp>
      <p:sp>
        <p:nvSpPr>
          <p:cNvPr id="42" name="Google Shape;42;p32"/>
          <p:cNvSpPr/>
          <p:nvPr/>
        </p:nvSpPr>
        <p:spPr>
          <a:xfrm>
            <a:off x="-19350" y="-9675"/>
            <a:ext cx="3076750" cy="5167075"/>
          </a:xfrm>
          <a:custGeom>
            <a:rect b="b" l="l" r="r" t="t"/>
            <a:pathLst>
              <a:path extrusionOk="0" h="206683" w="123070">
                <a:moveTo>
                  <a:pt x="0" y="0"/>
                </a:moveTo>
                <a:lnTo>
                  <a:pt x="0" y="206683"/>
                </a:lnTo>
                <a:lnTo>
                  <a:pt x="123070" y="206545"/>
                </a:lnTo>
                <a:lnTo>
                  <a:pt x="67807" y="301"/>
                </a:lnTo>
                <a:close/>
              </a:path>
            </a:pathLst>
          </a:custGeom>
          <a:solidFill>
            <a:srgbClr val="FFFFFF"/>
          </a:solidFill>
          <a:ln>
            <a:noFill/>
          </a:ln>
        </p:spPr>
      </p:sp>
      <p:sp>
        <p:nvSpPr>
          <p:cNvPr id="43" name="Google Shape;43;p32"/>
          <p:cNvSpPr txBox="1"/>
          <p:nvPr>
            <p:ph type="title"/>
          </p:nvPr>
        </p:nvSpPr>
        <p:spPr>
          <a:xfrm>
            <a:off x="609704" y="4116875"/>
            <a:ext cx="1609800" cy="48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3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291" name="Shape 291"/>
        <p:cNvGrpSpPr/>
        <p:nvPr/>
      </p:nvGrpSpPr>
      <p:grpSpPr>
        <a:xfrm>
          <a:off x="0" y="0"/>
          <a:ext cx="0" cy="0"/>
          <a:chOff x="0" y="0"/>
          <a:chExt cx="0" cy="0"/>
        </a:xfrm>
      </p:grpSpPr>
      <p:sp>
        <p:nvSpPr>
          <p:cNvPr id="292" name="Google Shape;292;p6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TITLE_1_1_2">
    <p:spTree>
      <p:nvGrpSpPr>
        <p:cNvPr id="293" name="Shape 293"/>
        <p:cNvGrpSpPr/>
        <p:nvPr/>
      </p:nvGrpSpPr>
      <p:grpSpPr>
        <a:xfrm>
          <a:off x="0" y="0"/>
          <a:ext cx="0" cy="0"/>
          <a:chOff x="0" y="0"/>
          <a:chExt cx="0" cy="0"/>
        </a:xfrm>
      </p:grpSpPr>
      <p:sp>
        <p:nvSpPr>
          <p:cNvPr id="294" name="Google Shape;294;p6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6666"/>
            </a:srgbClr>
          </a:solidFill>
          <a:ln>
            <a:noFill/>
          </a:ln>
        </p:spPr>
      </p:sp>
      <p:sp>
        <p:nvSpPr>
          <p:cNvPr id="295" name="Google Shape;295;p6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296" name="Google Shape;296;p67"/>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297" name="Google Shape;297;p67"/>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2pPr>
            <a:lvl3pPr indent="-381000" lvl="2" marL="1371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3pPr>
            <a:lvl4pPr indent="-381000" lvl="3" marL="18288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4pPr>
            <a:lvl5pPr indent="-381000" lvl="4" marL="22860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5pPr>
            <a:lvl6pPr indent="-381000" lvl="5" marL="27432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6pPr>
            <a:lvl7pPr indent="-381000" lvl="6" marL="32004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7pPr>
            <a:lvl8pPr indent="-381000" lvl="7" marL="3657600" algn="l">
              <a:lnSpc>
                <a:spcPct val="115000"/>
              </a:lnSpc>
              <a:spcBef>
                <a:spcPts val="1600"/>
              </a:spcBef>
              <a:spcAft>
                <a:spcPts val="0"/>
              </a:spcAft>
              <a:buSzPts val="2400"/>
              <a:buFont typeface="Montserrat"/>
              <a:buChar char="○"/>
              <a:defRPr sz="2400">
                <a:latin typeface="Montserrat"/>
                <a:ea typeface="Montserrat"/>
                <a:cs typeface="Montserrat"/>
                <a:sym typeface="Montserrat"/>
              </a:defRPr>
            </a:lvl8pPr>
            <a:lvl9pPr indent="-381000" lvl="8" marL="4114800" algn="l">
              <a:lnSpc>
                <a:spcPct val="115000"/>
              </a:lnSpc>
              <a:spcBef>
                <a:spcPts val="1600"/>
              </a:spcBef>
              <a:spcAft>
                <a:spcPts val="1600"/>
              </a:spcAft>
              <a:buSzPts val="2400"/>
              <a:buFont typeface="Montserrat"/>
              <a:buChar char="■"/>
              <a:defRPr sz="2400">
                <a:latin typeface="Montserrat"/>
                <a:ea typeface="Montserrat"/>
                <a:cs typeface="Montserrat"/>
                <a:sym typeface="Montserrat"/>
              </a:defRPr>
            </a:lvl9pPr>
          </a:lstStyle>
          <a:p/>
        </p:txBody>
      </p:sp>
      <p:sp>
        <p:nvSpPr>
          <p:cNvPr id="298" name="Google Shape;298;p6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3" name="Shape 303"/>
        <p:cNvGrpSpPr/>
        <p:nvPr/>
      </p:nvGrpSpPr>
      <p:grpSpPr>
        <a:xfrm>
          <a:off x="0" y="0"/>
          <a:ext cx="0" cy="0"/>
          <a:chOff x="0" y="0"/>
          <a:chExt cx="0" cy="0"/>
        </a:xfrm>
      </p:grpSpPr>
      <p:sp>
        <p:nvSpPr>
          <p:cNvPr id="304" name="Google Shape;304;g3703e1035a2_2_4"/>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05" name="Google Shape;305;g3703e1035a2_2_4"/>
          <p:cNvSpPr txBox="1"/>
          <p:nvPr>
            <p:ph type="title"/>
          </p:nvPr>
        </p:nvSpPr>
        <p:spPr>
          <a:xfrm>
            <a:off x="838350" y="893500"/>
            <a:ext cx="5324100" cy="485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6" name="Google Shape;306;g3703e1035a2_2_4"/>
          <p:cNvSpPr txBox="1"/>
          <p:nvPr>
            <p:ph idx="1" type="body"/>
          </p:nvPr>
        </p:nvSpPr>
        <p:spPr>
          <a:xfrm>
            <a:off x="838250" y="1504950"/>
            <a:ext cx="5324100" cy="225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7" name="Google Shape;307;g3703e1035a2_2_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308" name="Shape 308"/>
        <p:cNvGrpSpPr/>
        <p:nvPr/>
      </p:nvGrpSpPr>
      <p:grpSpPr>
        <a:xfrm>
          <a:off x="0" y="0"/>
          <a:ext cx="0" cy="0"/>
          <a:chOff x="0" y="0"/>
          <a:chExt cx="0" cy="0"/>
        </a:xfrm>
      </p:grpSpPr>
      <p:grpSp>
        <p:nvGrpSpPr>
          <p:cNvPr id="309" name="Google Shape;309;g3703e1035a2_2_9"/>
          <p:cNvGrpSpPr/>
          <p:nvPr/>
        </p:nvGrpSpPr>
        <p:grpSpPr>
          <a:xfrm>
            <a:off x="4350277" y="2855378"/>
            <a:ext cx="443589" cy="105632"/>
            <a:chOff x="4137525" y="2915950"/>
            <a:chExt cx="869100" cy="207000"/>
          </a:xfrm>
        </p:grpSpPr>
        <p:sp>
          <p:nvSpPr>
            <p:cNvPr id="310" name="Google Shape;310;g3703e1035a2_2_9"/>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3703e1035a2_2_9"/>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3703e1035a2_2_9"/>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3" name="Google Shape;313;g3703e1035a2_2_9"/>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14" name="Google Shape;314;g3703e1035a2_2_9"/>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5" name="Google Shape;315;g3703e1035a2_2_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ages">
  <p:cSld name="CAPTION_ONLY">
    <p:spTree>
      <p:nvGrpSpPr>
        <p:cNvPr id="316" name="Shape 316"/>
        <p:cNvGrpSpPr/>
        <p:nvPr/>
      </p:nvGrpSpPr>
      <p:grpSpPr>
        <a:xfrm>
          <a:off x="0" y="0"/>
          <a:ext cx="0" cy="0"/>
          <a:chOff x="0" y="0"/>
          <a:chExt cx="0" cy="0"/>
        </a:xfrm>
      </p:grpSpPr>
      <p:sp>
        <p:nvSpPr>
          <p:cNvPr id="317" name="Google Shape;317;g3703e1035a2_2_17"/>
          <p:cNvSpPr txBox="1"/>
          <p:nvPr>
            <p:ph type="title"/>
          </p:nvPr>
        </p:nvSpPr>
        <p:spPr>
          <a:xfrm>
            <a:off x="700275" y="268525"/>
            <a:ext cx="7628400" cy="8319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18" name="Google Shape;318;g3703e1035a2_2_17"/>
          <p:cNvSpPr txBox="1"/>
          <p:nvPr>
            <p:ph idx="1" type="subTitle"/>
          </p:nvPr>
        </p:nvSpPr>
        <p:spPr>
          <a:xfrm>
            <a:off x="700275" y="955050"/>
            <a:ext cx="6286500" cy="475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319" name="Google Shape;319;g3703e1035a2_2_17"/>
          <p:cNvSpPr txBox="1"/>
          <p:nvPr>
            <p:ph idx="2" type="body"/>
          </p:nvPr>
        </p:nvSpPr>
        <p:spPr>
          <a:xfrm>
            <a:off x="700275" y="1942925"/>
            <a:ext cx="7628400" cy="25509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stStyle>
          <a:p/>
        </p:txBody>
      </p:sp>
      <p:sp>
        <p:nvSpPr>
          <p:cNvPr id="320" name="Google Shape;320;g3703e1035a2_2_17"/>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21" name="Google Shape;321;g3703e1035a2_2_17"/>
          <p:cNvSpPr txBox="1"/>
          <p:nvPr>
            <p:ph idx="3"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quote" type="blank">
  <p:cSld name="BLANK">
    <p:spTree>
      <p:nvGrpSpPr>
        <p:cNvPr id="322" name="Shape 322"/>
        <p:cNvGrpSpPr/>
        <p:nvPr/>
      </p:nvGrpSpPr>
      <p:grpSpPr>
        <a:xfrm>
          <a:off x="0" y="0"/>
          <a:ext cx="0" cy="0"/>
          <a:chOff x="0" y="0"/>
          <a:chExt cx="0" cy="0"/>
        </a:xfrm>
      </p:grpSpPr>
      <p:sp>
        <p:nvSpPr>
          <p:cNvPr id="323" name="Google Shape;323;g3703e1035a2_2_23"/>
          <p:cNvSpPr txBox="1"/>
          <p:nvPr/>
        </p:nvSpPr>
        <p:spPr>
          <a:xfrm>
            <a:off x="978600" y="598050"/>
            <a:ext cx="7186800" cy="3947400"/>
          </a:xfrm>
          <a:prstGeom prst="rect">
            <a:avLst/>
          </a:prstGeom>
          <a:noFill/>
          <a:ln cap="flat" cmpd="dbl" w="38100">
            <a:solidFill>
              <a:schemeClr val="lt1"/>
            </a:solidFill>
            <a:prstDash val="solid"/>
            <a:round/>
            <a:headEnd len="sm" w="sm" type="none"/>
            <a:tailEnd len="sm" w="sm" type="none"/>
          </a:ln>
        </p:spPr>
        <p:txBody>
          <a:bodyPr anchorCtr="0" anchor="ctr" bIns="548625" lIns="548625" spcFirstLastPara="1" rIns="548625" wrap="square" tIns="548625">
            <a:normAutofit lnSpcReduction="20000"/>
          </a:bodyPr>
          <a:lstStyle/>
          <a:p>
            <a:pPr indent="0" lvl="0" marL="0" marR="0" rtl="0" algn="l">
              <a:lnSpc>
                <a:spcPct val="100000"/>
              </a:lnSpc>
              <a:spcBef>
                <a:spcPts val="0"/>
              </a:spcBef>
              <a:spcAft>
                <a:spcPts val="0"/>
              </a:spcAft>
              <a:buClr>
                <a:srgbClr val="000000"/>
              </a:buClr>
              <a:buSzPts val="3500"/>
              <a:buFont typeface="Arial"/>
              <a:buNone/>
            </a:pPr>
            <a:r>
              <a:rPr b="1" i="0" lang="en" sz="3500" u="none" cap="none" strike="noStrike">
                <a:solidFill>
                  <a:schemeClr val="lt1"/>
                </a:solidFill>
                <a:latin typeface="Helvetica Neue"/>
                <a:ea typeface="Helvetica Neue"/>
                <a:cs typeface="Helvetica Neue"/>
                <a:sym typeface="Helvetica Neue"/>
              </a:rPr>
              <a:t>“The things you need to do to get ready for finance are the things you need to do to make your business sustainable.”</a:t>
            </a:r>
            <a:endParaRPr b="1" i="0" sz="3500" u="none" cap="none" strike="noStrike">
              <a:solidFill>
                <a:schemeClr val="lt1"/>
              </a:solidFill>
              <a:latin typeface="Helvetica Neue"/>
              <a:ea typeface="Helvetica Neue"/>
              <a:cs typeface="Helvetica Neue"/>
              <a:sym typeface="Helvetica Neue"/>
            </a:endParaRPr>
          </a:p>
          <a:p>
            <a:pPr indent="-450850" lvl="1" marL="914400" marR="0" rtl="0" algn="r">
              <a:lnSpc>
                <a:spcPct val="100000"/>
              </a:lnSpc>
              <a:spcBef>
                <a:spcPts val="0"/>
              </a:spcBef>
              <a:spcAft>
                <a:spcPts val="0"/>
              </a:spcAft>
              <a:buClr>
                <a:schemeClr val="lt1"/>
              </a:buClr>
              <a:buSzPts val="3500"/>
              <a:buFont typeface="Helvetica Neue"/>
              <a:buChar char="-"/>
            </a:pPr>
            <a:r>
              <a:rPr b="1" i="0" lang="en" sz="3500" u="none" cap="none" strike="noStrike">
                <a:solidFill>
                  <a:schemeClr val="lt1"/>
                </a:solidFill>
                <a:latin typeface="Helvetica Neue"/>
                <a:ea typeface="Helvetica Neue"/>
                <a:cs typeface="Helvetica Neue"/>
                <a:sym typeface="Helvetica Neue"/>
              </a:rPr>
              <a:t>Ian Calvert</a:t>
            </a:r>
            <a:endParaRPr b="1" i="0" sz="35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1">
  <p:cSld name="BLANK_1_1">
    <p:spTree>
      <p:nvGrpSpPr>
        <p:cNvPr id="324" name="Shape 324"/>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with footer">
  <p:cSld name="SECTION_TITLE_AND_DESCRIPTION_1_4_1_1">
    <p:spTree>
      <p:nvGrpSpPr>
        <p:cNvPr id="325" name="Shape 325"/>
        <p:cNvGrpSpPr/>
        <p:nvPr/>
      </p:nvGrpSpPr>
      <p:grpSpPr>
        <a:xfrm>
          <a:off x="0" y="0"/>
          <a:ext cx="0" cy="0"/>
          <a:chOff x="0" y="0"/>
          <a:chExt cx="0" cy="0"/>
        </a:xfrm>
      </p:grpSpPr>
      <p:sp>
        <p:nvSpPr>
          <p:cNvPr id="326" name="Google Shape;326;g3703e1035a2_2_26"/>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27" name="Google Shape;327;g3703e1035a2_2_26"/>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2">
  <p:cSld name="BLANK_1_3">
    <p:spTree>
      <p:nvGrpSpPr>
        <p:cNvPr id="328" name="Shape 328"/>
        <p:cNvGrpSpPr/>
        <p:nvPr/>
      </p:nvGrpSpPr>
      <p:grpSpPr>
        <a:xfrm>
          <a:off x="0" y="0"/>
          <a:ext cx="0" cy="0"/>
          <a:chOff x="0" y="0"/>
          <a:chExt cx="0" cy="0"/>
        </a:xfrm>
      </p:grpSpPr>
      <p:sp>
        <p:nvSpPr>
          <p:cNvPr id="329" name="Google Shape;329;g3703e1035a2_2_2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_blank">
  <p:cSld name="SECTION_TITLE_AND_DESCRIPTION_1_2_2">
    <p:spTree>
      <p:nvGrpSpPr>
        <p:cNvPr id="330" name="Shape 330"/>
        <p:cNvGrpSpPr/>
        <p:nvPr/>
      </p:nvGrpSpPr>
      <p:grpSpPr>
        <a:xfrm>
          <a:off x="0" y="0"/>
          <a:ext cx="0" cy="0"/>
          <a:chOff x="0" y="0"/>
          <a:chExt cx="0" cy="0"/>
        </a:xfrm>
      </p:grpSpPr>
      <p:sp>
        <p:nvSpPr>
          <p:cNvPr id="331" name="Google Shape;331;g3703e1035a2_2_31"/>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g3703e1035a2_2_31"/>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333" name="Google Shape;333;g3703e1035a2_2_3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34" name="Google Shape;334;g3703e1035a2_2_3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
    <p:spTree>
      <p:nvGrpSpPr>
        <p:cNvPr id="45" name="Shape 45"/>
        <p:cNvGrpSpPr/>
        <p:nvPr/>
      </p:nvGrpSpPr>
      <p:grpSpPr>
        <a:xfrm>
          <a:off x="0" y="0"/>
          <a:ext cx="0" cy="0"/>
          <a:chOff x="0" y="0"/>
          <a:chExt cx="0" cy="0"/>
        </a:xfrm>
      </p:grpSpPr>
      <p:sp>
        <p:nvSpPr>
          <p:cNvPr id="46" name="Google Shape;46;p3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siness Model">
  <p:cSld name="SECTION_TITLE_AND_DESCRIPTION_1_2_1">
    <p:spTree>
      <p:nvGrpSpPr>
        <p:cNvPr id="335" name="Shape 335"/>
        <p:cNvGrpSpPr/>
        <p:nvPr/>
      </p:nvGrpSpPr>
      <p:grpSpPr>
        <a:xfrm>
          <a:off x="0" y="0"/>
          <a:ext cx="0" cy="0"/>
          <a:chOff x="0" y="0"/>
          <a:chExt cx="0" cy="0"/>
        </a:xfrm>
      </p:grpSpPr>
      <p:sp>
        <p:nvSpPr>
          <p:cNvPr id="336" name="Google Shape;336;g3703e1035a2_2_36"/>
          <p:cNvSpPr/>
          <p:nvPr/>
        </p:nvSpPr>
        <p:spPr>
          <a:xfrm>
            <a:off x="0" y="-125"/>
            <a:ext cx="3675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7" name="Google Shape;337;g3703e1035a2_2_36"/>
          <p:cNvPicPr preferRelativeResize="0"/>
          <p:nvPr/>
        </p:nvPicPr>
        <p:blipFill rotWithShape="1">
          <a:blip r:embed="rId2">
            <a:alphaModFix/>
          </a:blip>
          <a:srcRect b="3183" l="0" r="0" t="3173"/>
          <a:stretch/>
        </p:blipFill>
        <p:spPr>
          <a:xfrm>
            <a:off x="8640075" y="0"/>
            <a:ext cx="367500" cy="5143499"/>
          </a:xfrm>
          <a:prstGeom prst="rect">
            <a:avLst/>
          </a:prstGeom>
          <a:noFill/>
          <a:ln>
            <a:noFill/>
          </a:ln>
        </p:spPr>
      </p:pic>
      <p:sp>
        <p:nvSpPr>
          <p:cNvPr id="338" name="Google Shape;338;g3703e1035a2_2_3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39" name="Google Shape;339;g3703e1035a2_2_3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40" name="Google Shape;340;g3703e1035a2_2_3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41" name="Google Shape;341;g3703e1035a2_2_3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1_1">
    <p:spTree>
      <p:nvGrpSpPr>
        <p:cNvPr id="342" name="Shape 342"/>
        <p:cNvGrpSpPr/>
        <p:nvPr/>
      </p:nvGrpSpPr>
      <p:grpSpPr>
        <a:xfrm>
          <a:off x="0" y="0"/>
          <a:ext cx="0" cy="0"/>
          <a:chOff x="0" y="0"/>
          <a:chExt cx="0" cy="0"/>
        </a:xfrm>
      </p:grpSpPr>
      <p:sp>
        <p:nvSpPr>
          <p:cNvPr id="343" name="Google Shape;343;g3703e1035a2_2_43"/>
          <p:cNvSpPr/>
          <p:nvPr/>
        </p:nvSpPr>
        <p:spPr>
          <a:xfrm>
            <a:off x="21892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000000">
              <a:alpha val="7058"/>
            </a:srgbClr>
          </a:solidFill>
          <a:ln>
            <a:noFill/>
          </a:ln>
        </p:spPr>
      </p:sp>
      <p:sp>
        <p:nvSpPr>
          <p:cNvPr id="344" name="Google Shape;344;g3703e1035a2_2_43"/>
          <p:cNvSpPr/>
          <p:nvPr/>
        </p:nvSpPr>
        <p:spPr>
          <a:xfrm>
            <a:off x="-9675" y="-9675"/>
            <a:ext cx="5276875" cy="5167075"/>
          </a:xfrm>
          <a:custGeom>
            <a:rect b="b" l="l" r="r" t="t"/>
            <a:pathLst>
              <a:path extrusionOk="0" h="206683" w="211075">
                <a:moveTo>
                  <a:pt x="387" y="0"/>
                </a:moveTo>
                <a:lnTo>
                  <a:pt x="0" y="206683"/>
                </a:lnTo>
                <a:lnTo>
                  <a:pt x="211075" y="206545"/>
                </a:lnTo>
                <a:lnTo>
                  <a:pt x="155812" y="301"/>
                </a:lnTo>
                <a:close/>
              </a:path>
            </a:pathLst>
          </a:custGeom>
          <a:solidFill>
            <a:srgbClr val="FFFFFF"/>
          </a:solidFill>
          <a:ln>
            <a:noFill/>
          </a:ln>
        </p:spPr>
      </p:sp>
      <p:sp>
        <p:nvSpPr>
          <p:cNvPr id="345" name="Google Shape;345;g3703e1035a2_2_43"/>
          <p:cNvSpPr txBox="1"/>
          <p:nvPr>
            <p:ph type="ctrTitle"/>
          </p:nvPr>
        </p:nvSpPr>
        <p:spPr>
          <a:xfrm>
            <a:off x="648300" y="1354750"/>
            <a:ext cx="3522300" cy="2989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46" name="Google Shape;346;g3703e1035a2_2_43"/>
          <p:cNvSpPr txBox="1"/>
          <p:nvPr>
            <p:ph idx="1" type="subTitle"/>
          </p:nvPr>
        </p:nvSpPr>
        <p:spPr>
          <a:xfrm>
            <a:off x="6724950" y="3265700"/>
            <a:ext cx="1906200" cy="1031700"/>
          </a:xfrm>
          <a:prstGeom prst="rect">
            <a:avLst/>
          </a:prstGeom>
          <a:noFill/>
          <a:ln>
            <a:noFill/>
          </a:ln>
        </p:spPr>
        <p:txBody>
          <a:bodyPr anchorCtr="0" anchor="b" bIns="91425" lIns="91425" spcFirstLastPara="1" rIns="91425" wrap="square" tIns="91425">
            <a:normAutofit/>
          </a:bodyPr>
          <a:lstStyle>
            <a:lvl1pPr lvl="0" algn="r">
              <a:lnSpc>
                <a:spcPct val="115000"/>
              </a:lnSpc>
              <a:spcBef>
                <a:spcPts val="0"/>
              </a:spcBef>
              <a:spcAft>
                <a:spcPts val="0"/>
              </a:spcAft>
              <a:buClr>
                <a:schemeClr val="lt1"/>
              </a:buClr>
              <a:buSzPts val="1800"/>
              <a:buNone/>
              <a:defRPr sz="1800">
                <a:solidFill>
                  <a:schemeClr val="lt1"/>
                </a:solidFill>
              </a:defRPr>
            </a:lvl1pPr>
            <a:lvl2pPr lvl="1" algn="r">
              <a:lnSpc>
                <a:spcPct val="115000"/>
              </a:lnSpc>
              <a:spcBef>
                <a:spcPts val="0"/>
              </a:spcBef>
              <a:spcAft>
                <a:spcPts val="0"/>
              </a:spcAft>
              <a:buClr>
                <a:schemeClr val="lt1"/>
              </a:buClr>
              <a:buSzPts val="1800"/>
              <a:buNone/>
              <a:defRPr sz="1800">
                <a:solidFill>
                  <a:schemeClr val="lt1"/>
                </a:solidFill>
              </a:defRPr>
            </a:lvl2pPr>
            <a:lvl3pPr lvl="2" algn="r">
              <a:lnSpc>
                <a:spcPct val="115000"/>
              </a:lnSpc>
              <a:spcBef>
                <a:spcPts val="0"/>
              </a:spcBef>
              <a:spcAft>
                <a:spcPts val="0"/>
              </a:spcAft>
              <a:buClr>
                <a:schemeClr val="lt1"/>
              </a:buClr>
              <a:buSzPts val="1800"/>
              <a:buNone/>
              <a:defRPr sz="1800">
                <a:solidFill>
                  <a:schemeClr val="lt1"/>
                </a:solidFill>
              </a:defRPr>
            </a:lvl3pPr>
            <a:lvl4pPr lvl="3" algn="r">
              <a:lnSpc>
                <a:spcPct val="115000"/>
              </a:lnSpc>
              <a:spcBef>
                <a:spcPts val="0"/>
              </a:spcBef>
              <a:spcAft>
                <a:spcPts val="0"/>
              </a:spcAft>
              <a:buClr>
                <a:schemeClr val="lt1"/>
              </a:buClr>
              <a:buSzPts val="1800"/>
              <a:buNone/>
              <a:defRPr sz="1800">
                <a:solidFill>
                  <a:schemeClr val="lt1"/>
                </a:solidFill>
              </a:defRPr>
            </a:lvl4pPr>
            <a:lvl5pPr lvl="4" algn="r">
              <a:lnSpc>
                <a:spcPct val="115000"/>
              </a:lnSpc>
              <a:spcBef>
                <a:spcPts val="0"/>
              </a:spcBef>
              <a:spcAft>
                <a:spcPts val="0"/>
              </a:spcAft>
              <a:buClr>
                <a:schemeClr val="lt1"/>
              </a:buClr>
              <a:buSzPts val="1800"/>
              <a:buNone/>
              <a:defRPr sz="1800">
                <a:solidFill>
                  <a:schemeClr val="lt1"/>
                </a:solidFill>
              </a:defRPr>
            </a:lvl5pPr>
            <a:lvl6pPr lvl="5" algn="r">
              <a:lnSpc>
                <a:spcPct val="115000"/>
              </a:lnSpc>
              <a:spcBef>
                <a:spcPts val="0"/>
              </a:spcBef>
              <a:spcAft>
                <a:spcPts val="0"/>
              </a:spcAft>
              <a:buClr>
                <a:schemeClr val="lt1"/>
              </a:buClr>
              <a:buSzPts val="1800"/>
              <a:buNone/>
              <a:defRPr sz="1800">
                <a:solidFill>
                  <a:schemeClr val="lt1"/>
                </a:solidFill>
              </a:defRPr>
            </a:lvl6pPr>
            <a:lvl7pPr lvl="6" algn="r">
              <a:lnSpc>
                <a:spcPct val="115000"/>
              </a:lnSpc>
              <a:spcBef>
                <a:spcPts val="0"/>
              </a:spcBef>
              <a:spcAft>
                <a:spcPts val="0"/>
              </a:spcAft>
              <a:buClr>
                <a:schemeClr val="lt1"/>
              </a:buClr>
              <a:buSzPts val="1800"/>
              <a:buNone/>
              <a:defRPr sz="1800">
                <a:solidFill>
                  <a:schemeClr val="lt1"/>
                </a:solidFill>
              </a:defRPr>
            </a:lvl7pPr>
            <a:lvl8pPr lvl="7" algn="r">
              <a:lnSpc>
                <a:spcPct val="115000"/>
              </a:lnSpc>
              <a:spcBef>
                <a:spcPts val="0"/>
              </a:spcBef>
              <a:spcAft>
                <a:spcPts val="0"/>
              </a:spcAft>
              <a:buClr>
                <a:schemeClr val="lt1"/>
              </a:buClr>
              <a:buSzPts val="1800"/>
              <a:buNone/>
              <a:defRPr sz="1800">
                <a:solidFill>
                  <a:schemeClr val="lt1"/>
                </a:solidFill>
              </a:defRPr>
            </a:lvl8pPr>
            <a:lvl9pPr lvl="8" algn="r">
              <a:lnSpc>
                <a:spcPct val="115000"/>
              </a:lnSpc>
              <a:spcBef>
                <a:spcPts val="0"/>
              </a:spcBef>
              <a:spcAft>
                <a:spcPts val="0"/>
              </a:spcAft>
              <a:buClr>
                <a:schemeClr val="lt1"/>
              </a:buClr>
              <a:buSzPts val="1800"/>
              <a:buNone/>
              <a:defRPr sz="1800">
                <a:solidFill>
                  <a:schemeClr val="lt1"/>
                </a:solidFill>
              </a:defRPr>
            </a:lvl9pPr>
          </a:lstStyle>
          <a:p/>
        </p:txBody>
      </p:sp>
      <p:sp>
        <p:nvSpPr>
          <p:cNvPr id="347" name="Google Shape;347;g3703e1035a2_2_4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1">
  <p:cSld name="SECTION_TITLE_AND_DESCRIPTION_1_3_1">
    <p:spTree>
      <p:nvGrpSpPr>
        <p:cNvPr id="348" name="Shape 348"/>
        <p:cNvGrpSpPr/>
        <p:nvPr/>
      </p:nvGrpSpPr>
      <p:grpSpPr>
        <a:xfrm>
          <a:off x="0" y="0"/>
          <a:ext cx="0" cy="0"/>
          <a:chOff x="0" y="0"/>
          <a:chExt cx="0" cy="0"/>
        </a:xfrm>
      </p:grpSpPr>
      <p:sp>
        <p:nvSpPr>
          <p:cNvPr id="349" name="Google Shape;349;g3703e1035a2_2_49"/>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0" name="Google Shape;350;g3703e1035a2_2_49"/>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351" name="Google Shape;351;g3703e1035a2_2_4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52" name="Google Shape;352;g3703e1035a2_2_4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sets and Risks">
  <p:cSld name="SECTION_TITLE_AND_DESCRIPTION_1_3">
    <p:spTree>
      <p:nvGrpSpPr>
        <p:cNvPr id="353" name="Shape 353"/>
        <p:cNvGrpSpPr/>
        <p:nvPr/>
      </p:nvGrpSpPr>
      <p:grpSpPr>
        <a:xfrm>
          <a:off x="0" y="0"/>
          <a:ext cx="0" cy="0"/>
          <a:chOff x="0" y="0"/>
          <a:chExt cx="0" cy="0"/>
        </a:xfrm>
      </p:grpSpPr>
      <p:sp>
        <p:nvSpPr>
          <p:cNvPr id="354" name="Google Shape;354;g3703e1035a2_2_54"/>
          <p:cNvSpPr/>
          <p:nvPr/>
        </p:nvSpPr>
        <p:spPr>
          <a:xfrm>
            <a:off x="0" y="-125"/>
            <a:ext cx="3675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5" name="Google Shape;355;g3703e1035a2_2_54"/>
          <p:cNvPicPr preferRelativeResize="0"/>
          <p:nvPr/>
        </p:nvPicPr>
        <p:blipFill rotWithShape="1">
          <a:blip r:embed="rId2">
            <a:alphaModFix/>
          </a:blip>
          <a:srcRect b="0" l="0" r="0" t="0"/>
          <a:stretch/>
        </p:blipFill>
        <p:spPr>
          <a:xfrm>
            <a:off x="8640075" y="0"/>
            <a:ext cx="367500" cy="5143499"/>
          </a:xfrm>
          <a:prstGeom prst="rect">
            <a:avLst/>
          </a:prstGeom>
          <a:noFill/>
          <a:ln>
            <a:noFill/>
          </a:ln>
        </p:spPr>
      </p:pic>
      <p:sp>
        <p:nvSpPr>
          <p:cNvPr id="356" name="Google Shape;356;g3703e1035a2_2_54"/>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57" name="Google Shape;357;g3703e1035a2_2_54"/>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358" name="Google Shape;358;g3703e1035a2_2_54"/>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59" name="Google Shape;359;g3703e1035a2_2_54"/>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1">
  <p:cSld name="SECTION_TITLE_AND_DESCRIPTION_1_1_1">
    <p:spTree>
      <p:nvGrpSpPr>
        <p:cNvPr id="360" name="Shape 360"/>
        <p:cNvGrpSpPr/>
        <p:nvPr/>
      </p:nvGrpSpPr>
      <p:grpSpPr>
        <a:xfrm>
          <a:off x="0" y="0"/>
          <a:ext cx="0" cy="0"/>
          <a:chOff x="0" y="0"/>
          <a:chExt cx="0" cy="0"/>
        </a:xfrm>
      </p:grpSpPr>
      <p:sp>
        <p:nvSpPr>
          <p:cNvPr id="361" name="Google Shape;361;g3703e1035a2_2_61"/>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2" name="Google Shape;362;g3703e1035a2_2_61"/>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363" name="Google Shape;363;g3703e1035a2_2_61"/>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64" name="Google Shape;364;g3703e1035a2_2_61"/>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owth Plans">
  <p:cSld name="SECTION_TITLE_AND_DESCRIPTION_1_1">
    <p:spTree>
      <p:nvGrpSpPr>
        <p:cNvPr id="365" name="Shape 365"/>
        <p:cNvGrpSpPr/>
        <p:nvPr/>
      </p:nvGrpSpPr>
      <p:grpSpPr>
        <a:xfrm>
          <a:off x="0" y="0"/>
          <a:ext cx="0" cy="0"/>
          <a:chOff x="0" y="0"/>
          <a:chExt cx="0" cy="0"/>
        </a:xfrm>
      </p:grpSpPr>
      <p:sp>
        <p:nvSpPr>
          <p:cNvPr id="366" name="Google Shape;366;g3703e1035a2_2_66"/>
          <p:cNvSpPr/>
          <p:nvPr/>
        </p:nvSpPr>
        <p:spPr>
          <a:xfrm>
            <a:off x="0" y="-125"/>
            <a:ext cx="3675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7" name="Google Shape;367;g3703e1035a2_2_66"/>
          <p:cNvPicPr preferRelativeResize="0"/>
          <p:nvPr/>
        </p:nvPicPr>
        <p:blipFill rotWithShape="1">
          <a:blip r:embed="rId2">
            <a:alphaModFix/>
          </a:blip>
          <a:srcRect b="3908" l="0" r="0" t="3899"/>
          <a:stretch/>
        </p:blipFill>
        <p:spPr>
          <a:xfrm>
            <a:off x="8640075" y="0"/>
            <a:ext cx="367500" cy="5143499"/>
          </a:xfrm>
          <a:prstGeom prst="rect">
            <a:avLst/>
          </a:prstGeom>
          <a:noFill/>
          <a:ln>
            <a:noFill/>
          </a:ln>
        </p:spPr>
      </p:pic>
      <p:sp>
        <p:nvSpPr>
          <p:cNvPr id="368" name="Google Shape;368;g3703e1035a2_2_66"/>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9" name="Google Shape;369;g3703e1035a2_2_66"/>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0" name="Google Shape;370;g3703e1035a2_2_66"/>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71" name="Google Shape;371;g3703e1035a2_2_66"/>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SECTION_TITLE_AND_DESCRIPTION_1">
    <p:spTree>
      <p:nvGrpSpPr>
        <p:cNvPr id="372" name="Shape 372"/>
        <p:cNvGrpSpPr/>
        <p:nvPr/>
      </p:nvGrpSpPr>
      <p:grpSpPr>
        <a:xfrm>
          <a:off x="0" y="0"/>
          <a:ext cx="0" cy="0"/>
          <a:chOff x="0" y="0"/>
          <a:chExt cx="0" cy="0"/>
        </a:xfrm>
      </p:grpSpPr>
      <p:sp>
        <p:nvSpPr>
          <p:cNvPr id="373" name="Google Shape;373;g3703e1035a2_2_73"/>
          <p:cNvSpPr/>
          <p:nvPr/>
        </p:nvSpPr>
        <p:spPr>
          <a:xfrm>
            <a:off x="0" y="-125"/>
            <a:ext cx="7518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3703e1035a2_2_73"/>
          <p:cNvSpPr txBox="1"/>
          <p:nvPr>
            <p:ph type="title"/>
          </p:nvPr>
        </p:nvSpPr>
        <p:spPr>
          <a:xfrm>
            <a:off x="1020225" y="301750"/>
            <a:ext cx="4951800" cy="6630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700"/>
              <a:buNone/>
              <a:defRPr b="1" sz="27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75" name="Google Shape;375;g3703e1035a2_2_73"/>
          <p:cNvSpPr txBox="1"/>
          <p:nvPr>
            <p:ph idx="1" type="subTitle"/>
          </p:nvPr>
        </p:nvSpPr>
        <p:spPr>
          <a:xfrm>
            <a:off x="1054475" y="1023200"/>
            <a:ext cx="5435100" cy="72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i="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6" name="Google Shape;376;g3703e1035a2_2_73"/>
          <p:cNvSpPr txBox="1"/>
          <p:nvPr>
            <p:ph idx="12" type="sldNum"/>
          </p:nvPr>
        </p:nvSpPr>
        <p:spPr>
          <a:xfrm>
            <a:off x="84716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77" name="Google Shape;377;g3703e1035a2_2_73"/>
          <p:cNvSpPr txBox="1"/>
          <p:nvPr/>
        </p:nvSpPr>
        <p:spPr>
          <a:xfrm rot="-5400000">
            <a:off x="-897300" y="2256150"/>
            <a:ext cx="2546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 sz="2900" u="none" cap="none" strike="noStrike">
                <a:solidFill>
                  <a:schemeClr val="lt1"/>
                </a:solidFill>
                <a:latin typeface="Helvetica Neue"/>
                <a:ea typeface="Helvetica Neue"/>
                <a:cs typeface="Helvetica Neue"/>
                <a:sym typeface="Helvetica Neue"/>
              </a:rPr>
              <a:t>CASE STUDY</a:t>
            </a:r>
            <a:endParaRPr b="1" i="0" sz="2900" u="none" cap="none" strike="noStrike">
              <a:solidFill>
                <a:schemeClr val="lt1"/>
              </a:solidFill>
              <a:latin typeface="Helvetica Neue"/>
              <a:ea typeface="Helvetica Neue"/>
              <a:cs typeface="Helvetica Neue"/>
              <a:sym typeface="Helvetica Neue"/>
            </a:endParaRPr>
          </a:p>
        </p:txBody>
      </p:sp>
      <p:sp>
        <p:nvSpPr>
          <p:cNvPr id="378" name="Google Shape;378;g3703e1035a2_2_73"/>
          <p:cNvSpPr/>
          <p:nvPr>
            <p:ph idx="2" type="pic"/>
          </p:nvPr>
        </p:nvSpPr>
        <p:spPr>
          <a:xfrm>
            <a:off x="6996550" y="438550"/>
            <a:ext cx="1618200" cy="961500"/>
          </a:xfrm>
          <a:prstGeom prst="rect">
            <a:avLst/>
          </a:prstGeom>
          <a:noFill/>
          <a:ln>
            <a:noFill/>
          </a:ln>
        </p:spPr>
      </p:sp>
      <p:sp>
        <p:nvSpPr>
          <p:cNvPr id="379" name="Google Shape;379;g3703e1035a2_2_73"/>
          <p:cNvSpPr txBox="1"/>
          <p:nvPr>
            <p:ph idx="3" type="body"/>
          </p:nvPr>
        </p:nvSpPr>
        <p:spPr>
          <a:xfrm>
            <a:off x="1074500" y="1752800"/>
            <a:ext cx="7303200" cy="2986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80" name="Google Shape;380;g3703e1035a2_2_73"/>
          <p:cNvSpPr txBox="1"/>
          <p:nvPr/>
        </p:nvSpPr>
        <p:spPr>
          <a:xfrm>
            <a:off x="6296950" y="4653100"/>
            <a:ext cx="23178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Helvetica Neue"/>
                <a:ea typeface="Helvetica Neue"/>
                <a:cs typeface="Helvetica Neue"/>
                <a:sym typeface="Helvetica Neue"/>
              </a:rPr>
              <a:t>Launch League | Let’s Talk Financing!</a:t>
            </a:r>
            <a:endParaRPr b="0" i="0" sz="1000" u="none" cap="none" strike="noStrike">
              <a:solidFill>
                <a:schemeClr val="dk2"/>
              </a:solidFill>
              <a:latin typeface="Helvetica Neue"/>
              <a:ea typeface="Helvetica Neue"/>
              <a:cs typeface="Helvetica Neue"/>
              <a:sym typeface="Helvetica Neue"/>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SECTION_TITLE_AND_DESCRIPTION_1_4">
    <p:spTree>
      <p:nvGrpSpPr>
        <p:cNvPr id="381" name="Shape 381"/>
        <p:cNvGrpSpPr/>
        <p:nvPr/>
      </p:nvGrpSpPr>
      <p:grpSpPr>
        <a:xfrm>
          <a:off x="0" y="0"/>
          <a:ext cx="0" cy="0"/>
          <a:chOff x="0" y="0"/>
          <a:chExt cx="0" cy="0"/>
        </a:xfrm>
      </p:grpSpPr>
      <p:sp>
        <p:nvSpPr>
          <p:cNvPr id="382" name="Google Shape;382;g3703e1035a2_2_82"/>
          <p:cNvSpPr/>
          <p:nvPr>
            <p:ph idx="2" type="pic"/>
          </p:nvPr>
        </p:nvSpPr>
        <p:spPr>
          <a:xfrm>
            <a:off x="0" y="0"/>
            <a:ext cx="9144000" cy="5143500"/>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header and footer">
  <p:cSld name="SECTION_TITLE_AND_DESCRIPTION_1_4_1">
    <p:spTree>
      <p:nvGrpSpPr>
        <p:cNvPr id="383" name="Shape 383"/>
        <p:cNvGrpSpPr/>
        <p:nvPr/>
      </p:nvGrpSpPr>
      <p:grpSpPr>
        <a:xfrm>
          <a:off x="0" y="0"/>
          <a:ext cx="0" cy="0"/>
          <a:chOff x="0" y="0"/>
          <a:chExt cx="0" cy="0"/>
        </a:xfrm>
      </p:grpSpPr>
      <p:sp>
        <p:nvSpPr>
          <p:cNvPr id="384" name="Google Shape;384;g3703e1035a2_2_84"/>
          <p:cNvSpPr txBox="1"/>
          <p:nvPr>
            <p:ph idx="12" type="sldNum"/>
          </p:nvPr>
        </p:nvSpPr>
        <p:spPr>
          <a:xfrm>
            <a:off x="42708" y="462564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85" name="Google Shape;385;g3703e1035a2_2_84"/>
          <p:cNvSpPr txBox="1"/>
          <p:nvPr>
            <p:ph idx="2" type="sldNum"/>
          </p:nvPr>
        </p:nvSpPr>
        <p:spPr>
          <a:xfrm>
            <a:off x="484354" y="462565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
        <p:nvSpPr>
          <p:cNvPr id="386" name="Google Shape;386;g3703e1035a2_2_84"/>
          <p:cNvSpPr txBox="1"/>
          <p:nvPr>
            <p:ph type="title"/>
          </p:nvPr>
        </p:nvSpPr>
        <p:spPr>
          <a:xfrm>
            <a:off x="700275" y="268525"/>
            <a:ext cx="8139000" cy="56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b="1" sz="26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87" name="Google Shape;387;g3703e1035a2_2_84"/>
          <p:cNvSpPr txBox="1"/>
          <p:nvPr>
            <p:ph idx="1" type="subTitle"/>
          </p:nvPr>
        </p:nvSpPr>
        <p:spPr>
          <a:xfrm>
            <a:off x="685800" y="898500"/>
            <a:ext cx="8001000" cy="549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ge of Business">
  <p:cSld name="SECTION_TITLE_AND_DESCRIPTION_1_2">
    <p:spTree>
      <p:nvGrpSpPr>
        <p:cNvPr id="388" name="Shape 388"/>
        <p:cNvGrpSpPr/>
        <p:nvPr/>
      </p:nvGrpSpPr>
      <p:grpSpPr>
        <a:xfrm>
          <a:off x="0" y="0"/>
          <a:ext cx="0" cy="0"/>
          <a:chOff x="0" y="0"/>
          <a:chExt cx="0" cy="0"/>
        </a:xfrm>
      </p:grpSpPr>
      <p:sp>
        <p:nvSpPr>
          <p:cNvPr id="389" name="Google Shape;389;g3703e1035a2_2_89"/>
          <p:cNvSpPr/>
          <p:nvPr/>
        </p:nvSpPr>
        <p:spPr>
          <a:xfrm>
            <a:off x="0" y="-125"/>
            <a:ext cx="3675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3703e1035a2_2_89"/>
          <p:cNvSpPr txBox="1"/>
          <p:nvPr>
            <p:ph type="title"/>
          </p:nvPr>
        </p:nvSpPr>
        <p:spPr>
          <a:xfrm>
            <a:off x="700275" y="268525"/>
            <a:ext cx="6386400" cy="722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91" name="Google Shape;391;g3703e1035a2_2_89"/>
          <p:cNvSpPr txBox="1"/>
          <p:nvPr>
            <p:ph idx="1" type="subTitle"/>
          </p:nvPr>
        </p:nvSpPr>
        <p:spPr>
          <a:xfrm>
            <a:off x="700275" y="762000"/>
            <a:ext cx="7321800" cy="53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pic>
        <p:nvPicPr>
          <p:cNvPr id="392" name="Google Shape;392;g3703e1035a2_2_89"/>
          <p:cNvPicPr preferRelativeResize="0"/>
          <p:nvPr/>
        </p:nvPicPr>
        <p:blipFill rotWithShape="1">
          <a:blip r:embed="rId2">
            <a:alphaModFix/>
          </a:blip>
          <a:srcRect b="3539" l="0" r="0" t="3540"/>
          <a:stretch/>
        </p:blipFill>
        <p:spPr>
          <a:xfrm>
            <a:off x="8640075" y="0"/>
            <a:ext cx="367500" cy="5143499"/>
          </a:xfrm>
          <a:prstGeom prst="rect">
            <a:avLst/>
          </a:prstGeom>
          <a:noFill/>
          <a:ln>
            <a:noFill/>
          </a:ln>
        </p:spPr>
      </p:pic>
      <p:sp>
        <p:nvSpPr>
          <p:cNvPr id="393" name="Google Shape;393;g3703e1035a2_2_89"/>
          <p:cNvSpPr txBox="1"/>
          <p:nvPr>
            <p:ph idx="12" type="sldNum"/>
          </p:nvPr>
        </p:nvSpPr>
        <p:spPr>
          <a:xfrm>
            <a:off x="42708" y="4787992"/>
            <a:ext cx="5487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94" name="Google Shape;394;g3703e1035a2_2_89"/>
          <p:cNvSpPr txBox="1"/>
          <p:nvPr>
            <p:ph idx="2" type="sldNum"/>
          </p:nvPr>
        </p:nvSpPr>
        <p:spPr>
          <a:xfrm>
            <a:off x="484354" y="4788000"/>
            <a:ext cx="2504100" cy="393600"/>
          </a:xfrm>
          <a:prstGeom prst="rect">
            <a:avLst/>
          </a:prstGeom>
          <a:noFill/>
          <a:ln>
            <a:noFill/>
          </a:ln>
        </p:spPr>
        <p:txBody>
          <a:bodyPr anchorCtr="0" anchor="ctr" bIns="91425" lIns="91425" spcFirstLastPara="1" rIns="91425" wrap="square" tIns="91425">
            <a:norm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r>
              <a:rPr lang="en"/>
              <a:t>Launch League | Let’s Talk Financing!</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 name="Shape 47"/>
        <p:cNvGrpSpPr/>
        <p:nvPr/>
      </p:nvGrpSpPr>
      <p:grpSpPr>
        <a:xfrm>
          <a:off x="0" y="0"/>
          <a:ext cx="0" cy="0"/>
          <a:chOff x="0" y="0"/>
          <a:chExt cx="0" cy="0"/>
        </a:xfrm>
      </p:grpSpPr>
      <p:sp>
        <p:nvSpPr>
          <p:cNvPr id="48" name="Google Shape;48;p3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9" name="Google Shape;49;p3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0" name="Google Shape;5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95" name="Shape 395"/>
        <p:cNvGrpSpPr/>
        <p:nvPr/>
      </p:nvGrpSpPr>
      <p:grpSpPr>
        <a:xfrm>
          <a:off x="0" y="0"/>
          <a:ext cx="0" cy="0"/>
          <a:chOff x="0" y="0"/>
          <a:chExt cx="0" cy="0"/>
        </a:xfrm>
      </p:grpSpPr>
      <p:sp>
        <p:nvSpPr>
          <p:cNvPr id="396" name="Google Shape;396;g3703e1035a2_2_96"/>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397" name="Google Shape;397;g3703e1035a2_2_96"/>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398" name="Google Shape;398;g3703e1035a2_2_96"/>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9" name="Google Shape;399;g3703e1035a2_2_96"/>
          <p:cNvSpPr txBox="1"/>
          <p:nvPr>
            <p:ph idx="1" type="body"/>
          </p:nvPr>
        </p:nvSpPr>
        <p:spPr>
          <a:xfrm>
            <a:off x="841001"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0" name="Google Shape;400;g3703e1035a2_2_96"/>
          <p:cNvSpPr txBox="1"/>
          <p:nvPr>
            <p:ph idx="2" type="body"/>
          </p:nvPr>
        </p:nvSpPr>
        <p:spPr>
          <a:xfrm>
            <a:off x="3673842" y="1578025"/>
            <a:ext cx="2671800" cy="24333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1" name="Google Shape;401;g3703e1035a2_2_9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BLANK_1_2">
    <p:spTree>
      <p:nvGrpSpPr>
        <p:cNvPr id="402" name="Shape 402"/>
        <p:cNvGrpSpPr/>
        <p:nvPr/>
      </p:nvGrpSpPr>
      <p:grpSpPr>
        <a:xfrm>
          <a:off x="0" y="0"/>
          <a:ext cx="0" cy="0"/>
          <a:chOff x="0" y="0"/>
          <a:chExt cx="0" cy="0"/>
        </a:xfrm>
      </p:grpSpPr>
      <p:sp>
        <p:nvSpPr>
          <p:cNvPr id="403" name="Google Shape;403;g3703e1035a2_2_10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4" name="Shape 404"/>
        <p:cNvGrpSpPr/>
        <p:nvPr/>
      </p:nvGrpSpPr>
      <p:grpSpPr>
        <a:xfrm>
          <a:off x="0" y="0"/>
          <a:ext cx="0" cy="0"/>
          <a:chOff x="0" y="0"/>
          <a:chExt cx="0" cy="0"/>
        </a:xfrm>
      </p:grpSpPr>
      <p:sp>
        <p:nvSpPr>
          <p:cNvPr id="405" name="Google Shape;405;g3703e1035a2_2_105"/>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58"/>
            </a:srgbClr>
          </a:solidFill>
          <a:ln>
            <a:noFill/>
          </a:ln>
        </p:spPr>
      </p:sp>
      <p:sp>
        <p:nvSpPr>
          <p:cNvPr id="406" name="Google Shape;406;g3703e1035a2_2_105"/>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407" name="Google Shape;407;g3703e1035a2_2_105"/>
          <p:cNvSpPr txBox="1"/>
          <p:nvPr>
            <p:ph type="title"/>
          </p:nvPr>
        </p:nvSpPr>
        <p:spPr>
          <a:xfrm>
            <a:off x="841000" y="969700"/>
            <a:ext cx="4801500" cy="409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8" name="Google Shape;408;g3703e1035a2_2_10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3" name="Google Shape;5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11" Type="http://schemas.openxmlformats.org/officeDocument/2006/relationships/slideLayout" Target="../slideLayouts/slideLayout31.xml"/><Relationship Id="rId22" Type="http://schemas.openxmlformats.org/officeDocument/2006/relationships/theme" Target="../theme/theme1.xml"/><Relationship Id="rId10" Type="http://schemas.openxmlformats.org/officeDocument/2006/relationships/slideLayout" Target="../slideLayouts/slideLayout30.xml"/><Relationship Id="rId21" Type="http://schemas.openxmlformats.org/officeDocument/2006/relationships/slideLayout" Target="../slideLayouts/slideLayout41.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5" Type="http://schemas.openxmlformats.org/officeDocument/2006/relationships/slideLayout" Target="../slideLayouts/slideLayout25.xml"/><Relationship Id="rId19" Type="http://schemas.openxmlformats.org/officeDocument/2006/relationships/slideLayout" Target="../slideLayouts/slideLayout39.xml"/><Relationship Id="rId6" Type="http://schemas.openxmlformats.org/officeDocument/2006/relationships/slideLayout" Target="../slideLayouts/slideLayout26.xml"/><Relationship Id="rId18" Type="http://schemas.openxmlformats.org/officeDocument/2006/relationships/slideLayout" Target="../slideLayouts/slideLayout38.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1.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21" Type="http://schemas.openxmlformats.org/officeDocument/2006/relationships/theme" Target="../theme/theme2.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5" Type="http://schemas.openxmlformats.org/officeDocument/2006/relationships/slideLayout" Target="../slideLayouts/slideLayout46.xml"/><Relationship Id="rId19" Type="http://schemas.openxmlformats.org/officeDocument/2006/relationships/slideLayout" Target="../slideLayouts/slideLayout60.xml"/><Relationship Id="rId6" Type="http://schemas.openxmlformats.org/officeDocument/2006/relationships/slideLayout" Target="../slideLayouts/slideLayout47.xml"/><Relationship Id="rId18" Type="http://schemas.openxmlformats.org/officeDocument/2006/relationships/slideLayout" Target="../slideLayouts/slideLayout59.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1.xml"/><Relationship Id="rId11" Type="http://schemas.openxmlformats.org/officeDocument/2006/relationships/slideLayout" Target="../slideLayouts/slideLayout72.xml"/><Relationship Id="rId22" Type="http://schemas.openxmlformats.org/officeDocument/2006/relationships/theme" Target="../theme/theme5.xml"/><Relationship Id="rId10" Type="http://schemas.openxmlformats.org/officeDocument/2006/relationships/slideLayout" Target="../slideLayouts/slideLayout71.xml"/><Relationship Id="rId21" Type="http://schemas.openxmlformats.org/officeDocument/2006/relationships/slideLayout" Target="../slideLayouts/slideLayout82.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slideLayout" Target="../slideLayouts/slideLayout78.xml"/><Relationship Id="rId16" Type="http://schemas.openxmlformats.org/officeDocument/2006/relationships/slideLayout" Target="../slideLayouts/slideLayout77.xml"/><Relationship Id="rId5" Type="http://schemas.openxmlformats.org/officeDocument/2006/relationships/slideLayout" Target="../slideLayouts/slideLayout66.xml"/><Relationship Id="rId19" Type="http://schemas.openxmlformats.org/officeDocument/2006/relationships/slideLayout" Target="../slideLayouts/slideLayout80.xml"/><Relationship Id="rId6" Type="http://schemas.openxmlformats.org/officeDocument/2006/relationships/slideLayout" Target="../slideLayouts/slideLayout67.xml"/><Relationship Id="rId18" Type="http://schemas.openxmlformats.org/officeDocument/2006/relationships/slideLayout" Target="../slideLayouts/slideLayout79.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8" name="Shape 98"/>
        <p:cNvGrpSpPr/>
        <p:nvPr/>
      </p:nvGrpSpPr>
      <p:grpSpPr>
        <a:xfrm>
          <a:off x="0" y="0"/>
          <a:ext cx="0" cy="0"/>
          <a:chOff x="0" y="0"/>
          <a:chExt cx="0" cy="0"/>
        </a:xfrm>
      </p:grpSpPr>
      <p:sp>
        <p:nvSpPr>
          <p:cNvPr id="99" name="Google Shape;99;g12a016f8899_0_1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0" name="Google Shape;100;g12a016f8899_0_1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101" name="Google Shape;101;g12a016f8899_0_1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33AA1"/>
        </a:solidFill>
      </p:bgPr>
    </p:bg>
    <p:spTree>
      <p:nvGrpSpPr>
        <p:cNvPr id="208" name="Shape 208"/>
        <p:cNvGrpSpPr/>
        <p:nvPr/>
      </p:nvGrpSpPr>
      <p:grpSpPr>
        <a:xfrm>
          <a:off x="0" y="0"/>
          <a:ext cx="0" cy="0"/>
          <a:chOff x="0" y="0"/>
          <a:chExt cx="0" cy="0"/>
        </a:xfrm>
      </p:grpSpPr>
      <p:sp>
        <p:nvSpPr>
          <p:cNvPr id="209" name="Google Shape;20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10" name="Google Shape;210;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11" name="Google Shape;21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7E45"/>
        </a:solidFill>
      </p:bgPr>
    </p:bg>
    <p:spTree>
      <p:nvGrpSpPr>
        <p:cNvPr id="299" name="Shape 299"/>
        <p:cNvGrpSpPr/>
        <p:nvPr/>
      </p:nvGrpSpPr>
      <p:grpSpPr>
        <a:xfrm>
          <a:off x="0" y="0"/>
          <a:ext cx="0" cy="0"/>
          <a:chOff x="0" y="0"/>
          <a:chExt cx="0" cy="0"/>
        </a:xfrm>
      </p:grpSpPr>
      <p:sp>
        <p:nvSpPr>
          <p:cNvPr id="300" name="Google Shape;300;g3703e1035a2_2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Helvetica Neue"/>
              <a:buNone/>
              <a:defRPr b="1" i="0" sz="28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01" name="Google Shape;301;g3703e1035a2_2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7500" lvl="0" marL="457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1pPr>
            <a:lvl2pPr indent="-317500" lvl="1" marL="914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2pPr>
            <a:lvl3pPr indent="-317500" lvl="2" marL="1371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3pPr>
            <a:lvl4pPr indent="-317500" lvl="3" marL="1828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4pPr>
            <a:lvl5pPr indent="-317500" lvl="4" marL="22860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5pPr>
            <a:lvl6pPr indent="-317500" lvl="5" marL="27432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6pPr>
            <a:lvl7pPr indent="-317500" lvl="6" marL="32004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7pPr>
            <a:lvl8pPr indent="-317500" lvl="7" marL="36576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8pPr>
            <a:lvl9pPr indent="-317500" lvl="8" marL="4114800" marR="0" rtl="0" algn="l">
              <a:lnSpc>
                <a:spcPct val="115000"/>
              </a:lnSpc>
              <a:spcBef>
                <a:spcPts val="0"/>
              </a:spcBef>
              <a:spcAft>
                <a:spcPts val="0"/>
              </a:spcAft>
              <a:buClr>
                <a:schemeClr val="dk2"/>
              </a:buClr>
              <a:buSzPts val="1400"/>
              <a:buFont typeface="Helvetica Neue"/>
              <a:buChar char="■"/>
              <a:defRPr b="0" i="0" sz="1400" u="none" cap="none" strike="noStrike">
                <a:solidFill>
                  <a:schemeClr val="dk2"/>
                </a:solidFill>
                <a:latin typeface="Helvetica Neue"/>
                <a:ea typeface="Helvetica Neue"/>
                <a:cs typeface="Helvetica Neue"/>
                <a:sym typeface="Helvetica Neue"/>
              </a:defRPr>
            </a:lvl9pPr>
          </a:lstStyle>
          <a:p/>
        </p:txBody>
      </p:sp>
      <p:sp>
        <p:nvSpPr>
          <p:cNvPr id="302" name="Google Shape;302;g3703e1035a2_2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3.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H0FOB6czWYY" TargetMode="External"/><Relationship Id="rId4" Type="http://schemas.openxmlformats.org/officeDocument/2006/relationships/image" Target="../media/image16.jp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12" name="Shape 412"/>
        <p:cNvGrpSpPr/>
        <p:nvPr/>
      </p:nvGrpSpPr>
      <p:grpSpPr>
        <a:xfrm>
          <a:off x="0" y="0"/>
          <a:ext cx="0" cy="0"/>
          <a:chOff x="0" y="0"/>
          <a:chExt cx="0" cy="0"/>
        </a:xfrm>
      </p:grpSpPr>
      <p:sp>
        <p:nvSpPr>
          <p:cNvPr id="413" name="Google Shape;413;p1"/>
          <p:cNvSpPr txBox="1"/>
          <p:nvPr>
            <p:ph type="ctrTitle"/>
          </p:nvPr>
        </p:nvSpPr>
        <p:spPr>
          <a:xfrm>
            <a:off x="605350" y="1670725"/>
            <a:ext cx="3917100" cy="224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t/>
            </a:r>
            <a:endParaRPr sz="3000">
              <a:solidFill>
                <a:srgbClr val="F8CA2A"/>
              </a:solidFill>
              <a:latin typeface="Helvetica Neue"/>
              <a:ea typeface="Helvetica Neue"/>
              <a:cs typeface="Helvetica Neue"/>
              <a:sym typeface="Helvetica Neue"/>
            </a:endParaRPr>
          </a:p>
          <a:p>
            <a:pPr indent="0" lvl="0" marL="0" rtl="0" algn="l">
              <a:lnSpc>
                <a:spcPct val="100000"/>
              </a:lnSpc>
              <a:spcBef>
                <a:spcPts val="0"/>
              </a:spcBef>
              <a:spcAft>
                <a:spcPts val="0"/>
              </a:spcAft>
              <a:buSzPts val="3600"/>
              <a:buNone/>
            </a:pPr>
            <a:r>
              <a:rPr lang="en" sz="3000">
                <a:latin typeface="Helvetica Neue"/>
                <a:ea typeface="Helvetica Neue"/>
                <a:cs typeface="Helvetica Neue"/>
                <a:sym typeface="Helvetica Neue"/>
              </a:rPr>
              <a:t>MODULE 2:</a:t>
            </a:r>
            <a:endParaRPr sz="3000">
              <a:latin typeface="Helvetica Neue"/>
              <a:ea typeface="Helvetica Neue"/>
              <a:cs typeface="Helvetica Neue"/>
              <a:sym typeface="Helvetica Neue"/>
            </a:endParaRPr>
          </a:p>
          <a:p>
            <a:pPr indent="0" lvl="0" marL="0" rtl="0" algn="l">
              <a:lnSpc>
                <a:spcPct val="100000"/>
              </a:lnSpc>
              <a:spcBef>
                <a:spcPts val="0"/>
              </a:spcBef>
              <a:spcAft>
                <a:spcPts val="0"/>
              </a:spcAft>
              <a:buSzPts val="3600"/>
              <a:buNone/>
            </a:pPr>
            <a:r>
              <a:rPr lang="en" sz="3000">
                <a:solidFill>
                  <a:srgbClr val="007E45"/>
                </a:solidFill>
                <a:latin typeface="Helvetica Neue"/>
                <a:ea typeface="Helvetica Neue"/>
                <a:cs typeface="Helvetica Neue"/>
                <a:sym typeface="Helvetica Neue"/>
              </a:rPr>
              <a:t>Who</a:t>
            </a:r>
            <a:r>
              <a:rPr lang="en" sz="3000">
                <a:solidFill>
                  <a:srgbClr val="000000"/>
                </a:solidFill>
                <a:latin typeface="Helvetica Neue"/>
                <a:ea typeface="Helvetica Neue"/>
                <a:cs typeface="Helvetica Neue"/>
                <a:sym typeface="Helvetica Neue"/>
              </a:rPr>
              <a:t> are my customers and </a:t>
            </a:r>
            <a:r>
              <a:rPr lang="en" sz="3000">
                <a:solidFill>
                  <a:srgbClr val="007E45"/>
                </a:solidFill>
                <a:latin typeface="Helvetica Neue"/>
                <a:ea typeface="Helvetica Neue"/>
                <a:cs typeface="Helvetica Neue"/>
                <a:sym typeface="Helvetica Neue"/>
              </a:rPr>
              <a:t>how do I reach them</a:t>
            </a:r>
            <a:r>
              <a:rPr lang="en" sz="3000">
                <a:solidFill>
                  <a:srgbClr val="000000"/>
                </a:solidFill>
                <a:latin typeface="Helvetica Neue"/>
                <a:ea typeface="Helvetica Neue"/>
                <a:cs typeface="Helvetica Neue"/>
                <a:sym typeface="Helvetica Neue"/>
              </a:rPr>
              <a:t>?</a:t>
            </a:r>
            <a:endParaRPr sz="3000">
              <a:solidFill>
                <a:srgbClr val="000000"/>
              </a:solidFill>
              <a:latin typeface="Helvetica Neue"/>
              <a:ea typeface="Helvetica Neue"/>
              <a:cs typeface="Helvetica Neue"/>
              <a:sym typeface="Helvetica Neue"/>
            </a:endParaRPr>
          </a:p>
        </p:txBody>
      </p:sp>
      <p:sp>
        <p:nvSpPr>
          <p:cNvPr id="414" name="Google Shape;414;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415" name="Google Shape;415;p1" title="Untitled design (12).png"/>
          <p:cNvPicPr preferRelativeResize="0"/>
          <p:nvPr/>
        </p:nvPicPr>
        <p:blipFill>
          <a:blip r:embed="rId3">
            <a:alphaModFix/>
          </a:blip>
          <a:stretch>
            <a:fillRect/>
          </a:stretch>
        </p:blipFill>
        <p:spPr>
          <a:xfrm flipH="1">
            <a:off x="4694899" y="492700"/>
            <a:ext cx="3405726" cy="4257151"/>
          </a:xfrm>
          <a:prstGeom prst="rect">
            <a:avLst/>
          </a:prstGeom>
          <a:noFill/>
          <a:ln>
            <a:noFill/>
          </a:ln>
        </p:spPr>
      </p:pic>
      <p:pic>
        <p:nvPicPr>
          <p:cNvPr id="416" name="Google Shape;416;p1" title="Launch League Green Mailchimp banner (4).png"/>
          <p:cNvPicPr preferRelativeResize="0"/>
          <p:nvPr/>
        </p:nvPicPr>
        <p:blipFill rotWithShape="1">
          <a:blip r:embed="rId4">
            <a:alphaModFix/>
          </a:blip>
          <a:srcRect b="17384" l="10089" r="46287" t="21099"/>
          <a:stretch/>
        </p:blipFill>
        <p:spPr>
          <a:xfrm>
            <a:off x="719200" y="910600"/>
            <a:ext cx="2107700" cy="99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99" name="Shape 499"/>
        <p:cNvGrpSpPr/>
        <p:nvPr/>
      </p:nvGrpSpPr>
      <p:grpSpPr>
        <a:xfrm>
          <a:off x="0" y="0"/>
          <a:ext cx="0" cy="0"/>
          <a:chOff x="0" y="0"/>
          <a:chExt cx="0" cy="0"/>
        </a:xfrm>
      </p:grpSpPr>
      <p:sp>
        <p:nvSpPr>
          <p:cNvPr id="500" name="Google Shape;500;p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01" name="Google Shape;501;p8"/>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Adoption</a:t>
            </a:r>
            <a:endParaRPr sz="3600">
              <a:solidFill>
                <a:srgbClr val="000000"/>
              </a:solidFill>
              <a:latin typeface="Helvetica Neue"/>
              <a:ea typeface="Helvetica Neue"/>
              <a:cs typeface="Helvetica Neue"/>
              <a:sym typeface="Helvetica Neue"/>
            </a:endParaRPr>
          </a:p>
        </p:txBody>
      </p:sp>
      <p:sp>
        <p:nvSpPr>
          <p:cNvPr id="502" name="Google Shape;502;p8"/>
          <p:cNvSpPr txBox="1"/>
          <p:nvPr>
            <p:ph idx="1" type="body"/>
          </p:nvPr>
        </p:nvSpPr>
        <p:spPr>
          <a:xfrm>
            <a:off x="841000" y="1664375"/>
            <a:ext cx="64419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800">
                <a:solidFill>
                  <a:schemeClr val="dk1"/>
                </a:solidFill>
                <a:latin typeface="Helvetica Neue"/>
                <a:ea typeface="Helvetica Neue"/>
                <a:cs typeface="Helvetica Neue"/>
                <a:sym typeface="Helvetica Neue"/>
              </a:rPr>
              <a:t>Why would someone </a:t>
            </a:r>
            <a:r>
              <a:rPr b="1" lang="en" sz="1800">
                <a:solidFill>
                  <a:srgbClr val="CD1E18"/>
                </a:solidFill>
                <a:latin typeface="Helvetica Neue"/>
                <a:ea typeface="Helvetica Neue"/>
                <a:cs typeface="Helvetica Neue"/>
                <a:sym typeface="Helvetica Neue"/>
              </a:rPr>
              <a:t>buy or use</a:t>
            </a:r>
            <a:r>
              <a:rPr lang="en" sz="1800">
                <a:solidFill>
                  <a:schemeClr val="dk1"/>
                </a:solidFill>
                <a:latin typeface="Helvetica Neue"/>
                <a:ea typeface="Helvetica Neue"/>
                <a:cs typeface="Helvetica Neue"/>
                <a:sym typeface="Helvetica Neue"/>
              </a:rPr>
              <a:t> your product or service?</a:t>
            </a:r>
            <a:endParaRPr sz="18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Clr>
                <a:schemeClr val="dk1"/>
              </a:buClr>
              <a:buSzPts val="1100"/>
              <a:buFont typeface="Arial"/>
              <a:buNone/>
            </a:pPr>
            <a:r>
              <a:rPr lang="en" sz="1800">
                <a:solidFill>
                  <a:schemeClr val="dk1"/>
                </a:solidFill>
                <a:latin typeface="Helvetica Neue"/>
                <a:ea typeface="Helvetica Neue"/>
                <a:cs typeface="Helvetica Neue"/>
                <a:sym typeface="Helvetica Neue"/>
              </a:rPr>
              <a:t>Why would someone </a:t>
            </a:r>
            <a:r>
              <a:rPr b="1" lang="en" sz="1800">
                <a:solidFill>
                  <a:srgbClr val="CD1E18"/>
                </a:solidFill>
                <a:latin typeface="Helvetica Neue"/>
                <a:ea typeface="Helvetica Neue"/>
                <a:cs typeface="Helvetica Neue"/>
                <a:sym typeface="Helvetica Neue"/>
              </a:rPr>
              <a:t>not buy or use</a:t>
            </a:r>
            <a:r>
              <a:rPr lang="en" sz="1800">
                <a:solidFill>
                  <a:schemeClr val="dk1"/>
                </a:solidFill>
                <a:latin typeface="Helvetica Neue"/>
                <a:ea typeface="Helvetica Neue"/>
                <a:cs typeface="Helvetica Neue"/>
                <a:sym typeface="Helvetica Neue"/>
              </a:rPr>
              <a:t> your product or service?</a:t>
            </a:r>
            <a:endParaRPr sz="14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200">
              <a:latin typeface="Helvetica Neue"/>
              <a:ea typeface="Helvetica Neue"/>
              <a:cs typeface="Helvetica Neue"/>
              <a:sym typeface="Helvetica Neue"/>
            </a:endParaRPr>
          </a:p>
        </p:txBody>
      </p:sp>
      <p:pic>
        <p:nvPicPr>
          <p:cNvPr id="503" name="Google Shape;503;p8"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04" name="Google Shape;504;p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5" name="Google Shape;505;p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09" name="Shape 509"/>
        <p:cNvGrpSpPr/>
        <p:nvPr/>
      </p:nvGrpSpPr>
      <p:grpSpPr>
        <a:xfrm>
          <a:off x="0" y="0"/>
          <a:ext cx="0" cy="0"/>
          <a:chOff x="0" y="0"/>
          <a:chExt cx="0" cy="0"/>
        </a:xfrm>
      </p:grpSpPr>
      <p:sp>
        <p:nvSpPr>
          <p:cNvPr id="510" name="Google Shape;510;p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11" name="Google Shape;511;p9"/>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latin typeface="Helvetica Neue"/>
                <a:ea typeface="Helvetica Neue"/>
                <a:cs typeface="Helvetica Neue"/>
                <a:sym typeface="Helvetica Neue"/>
              </a:rPr>
              <a:t>Example: Amaizing Briquettes </a:t>
            </a:r>
            <a:endParaRPr sz="3000">
              <a:latin typeface="Helvetica Neue"/>
              <a:ea typeface="Helvetica Neue"/>
              <a:cs typeface="Helvetica Neue"/>
              <a:sym typeface="Helvetica Neue"/>
            </a:endParaRPr>
          </a:p>
          <a:p>
            <a:pPr indent="0" lvl="0" marL="0" rtl="0" algn="l">
              <a:lnSpc>
                <a:spcPct val="100000"/>
              </a:lnSpc>
              <a:spcBef>
                <a:spcPts val="1600"/>
              </a:spcBef>
              <a:spcAft>
                <a:spcPts val="0"/>
              </a:spcAft>
              <a:buSzPts val="2800"/>
              <a:buNone/>
            </a:pPr>
            <a:r>
              <a:t/>
            </a:r>
            <a:endParaRPr sz="3600">
              <a:solidFill>
                <a:srgbClr val="000000"/>
              </a:solidFill>
              <a:latin typeface="Helvetica Neue"/>
              <a:ea typeface="Helvetica Neue"/>
              <a:cs typeface="Helvetica Neue"/>
              <a:sym typeface="Helvetica Neue"/>
            </a:endParaRPr>
          </a:p>
        </p:txBody>
      </p:sp>
      <p:sp>
        <p:nvSpPr>
          <p:cNvPr id="512" name="Google Shape;512;p9"/>
          <p:cNvSpPr txBox="1"/>
          <p:nvPr>
            <p:ph idx="1" type="body"/>
          </p:nvPr>
        </p:nvSpPr>
        <p:spPr>
          <a:xfrm>
            <a:off x="841000" y="1664375"/>
            <a:ext cx="6441900" cy="2433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60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Retailers can be given some free briquettes to test for themselves at their home.</a:t>
            </a:r>
            <a:endParaRPr sz="1400">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extLst>
                  <a:ext uri="http://customooxmlschemas.google.com/">
                    <go:slidesCustomData xmlns:go="http://customooxmlschemas.google.com/" textRoundtripDataId="0"/>
                  </a:ext>
                </a:extLst>
              </a:rPr>
              <a:t>Retailers may hear about Amaizing Briquettes if their customers ask about them.</a:t>
            </a:r>
            <a:r>
              <a:rPr lang="en" sz="1400">
                <a:solidFill>
                  <a:schemeClr val="dk1"/>
                </a:solidFill>
                <a:latin typeface="Helvetica Neue"/>
                <a:ea typeface="Helvetica Neue"/>
                <a:cs typeface="Helvetica Neue"/>
                <a:sym typeface="Helvetica Neue"/>
              </a:rPr>
              <a:t> (This is called “word of mouth” and works if customers have already had a good experience using the briquettes.)</a:t>
            </a:r>
            <a:endParaRPr sz="1400">
              <a:solidFill>
                <a:schemeClr val="dk1"/>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1"/>
              </a:buClr>
              <a:buSzPts val="1400"/>
              <a:buFont typeface="Helvetica Neue"/>
              <a:buChar char="●"/>
            </a:pPr>
            <a:r>
              <a:rPr lang="en" sz="1400">
                <a:solidFill>
                  <a:schemeClr val="dk1"/>
                </a:solidFill>
                <a:latin typeface="Helvetica Neue"/>
                <a:ea typeface="Helvetica Neue"/>
                <a:cs typeface="Helvetica Neue"/>
                <a:sym typeface="Helvetica Neue"/>
              </a:rPr>
              <a:t>Retailers may come across online or offline marketing of Amaizing Briquettes, such as Facebook accounts or posters in and around taxis.</a:t>
            </a:r>
            <a:endParaRPr sz="14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400">
              <a:solidFill>
                <a:schemeClr val="dk1"/>
              </a:solidFill>
              <a:latin typeface="Helvetica Neue"/>
              <a:ea typeface="Helvetica Neue"/>
              <a:cs typeface="Helvetica Neue"/>
              <a:sym typeface="Helvetica Neue"/>
            </a:endParaRPr>
          </a:p>
        </p:txBody>
      </p:sp>
      <p:pic>
        <p:nvPicPr>
          <p:cNvPr id="513" name="Google Shape;513;p9"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14" name="Google Shape;514;p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9" name="Shape 519"/>
        <p:cNvGrpSpPr/>
        <p:nvPr/>
      </p:nvGrpSpPr>
      <p:grpSpPr>
        <a:xfrm>
          <a:off x="0" y="0"/>
          <a:ext cx="0" cy="0"/>
          <a:chOff x="0" y="0"/>
          <a:chExt cx="0" cy="0"/>
        </a:xfrm>
      </p:grpSpPr>
      <p:sp>
        <p:nvSpPr>
          <p:cNvPr id="520" name="Google Shape;520;p1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21" name="Google Shape;521;p10"/>
          <p:cNvSpPr txBox="1"/>
          <p:nvPr>
            <p:ph type="title"/>
          </p:nvPr>
        </p:nvSpPr>
        <p:spPr>
          <a:xfrm>
            <a:off x="402100" y="1618925"/>
            <a:ext cx="3979500" cy="204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7200">
                <a:solidFill>
                  <a:srgbClr val="F8CA2A"/>
                </a:solidFill>
                <a:latin typeface="Helvetica Neue"/>
                <a:ea typeface="Helvetica Neue"/>
                <a:cs typeface="Helvetica Neue"/>
                <a:sym typeface="Helvetica Neue"/>
              </a:rPr>
              <a:t>2.</a:t>
            </a:r>
            <a:endParaRPr sz="7200">
              <a:solidFill>
                <a:srgbClr val="F8CA2A"/>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Customer Validation</a:t>
            </a:r>
            <a:endParaRPr sz="3600">
              <a:solidFill>
                <a:srgbClr val="000000"/>
              </a:solidFill>
              <a:latin typeface="Helvetica Neue"/>
              <a:ea typeface="Helvetica Neue"/>
              <a:cs typeface="Helvetica Neue"/>
              <a:sym typeface="Helvetica Neue"/>
            </a:endParaRPr>
          </a:p>
        </p:txBody>
      </p:sp>
      <p:pic>
        <p:nvPicPr>
          <p:cNvPr id="522" name="Google Shape;522;p10" title="Launch League Green WhatsApp group photo (7).png"/>
          <p:cNvPicPr preferRelativeResize="0"/>
          <p:nvPr/>
        </p:nvPicPr>
        <p:blipFill>
          <a:blip r:embed="rId4">
            <a:alphaModFix/>
          </a:blip>
          <a:stretch>
            <a:fillRect/>
          </a:stretch>
        </p:blipFill>
        <p:spPr>
          <a:xfrm>
            <a:off x="68850" y="-142974"/>
            <a:ext cx="1981201" cy="1981201"/>
          </a:xfrm>
          <a:prstGeom prst="rect">
            <a:avLst/>
          </a:prstGeom>
          <a:noFill/>
          <a:ln>
            <a:noFill/>
          </a:ln>
        </p:spPr>
      </p:pic>
      <p:sp>
        <p:nvSpPr>
          <p:cNvPr id="523" name="Google Shape;523;p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4" name="Google Shape;524;p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28" name="Shape 528"/>
        <p:cNvGrpSpPr/>
        <p:nvPr/>
      </p:nvGrpSpPr>
      <p:grpSpPr>
        <a:xfrm>
          <a:off x="0" y="0"/>
          <a:ext cx="0" cy="0"/>
          <a:chOff x="0" y="0"/>
          <a:chExt cx="0" cy="0"/>
        </a:xfrm>
      </p:grpSpPr>
      <p:sp>
        <p:nvSpPr>
          <p:cNvPr id="529" name="Google Shape;529;p11"/>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2400"/>
              <a:buNone/>
            </a:pPr>
            <a:r>
              <a:rPr b="1" lang="en">
                <a:solidFill>
                  <a:srgbClr val="F8CA2A"/>
                </a:solidFill>
                <a:latin typeface="Helvetica Neue"/>
                <a:ea typeface="Helvetica Neue"/>
                <a:cs typeface="Helvetica Neue"/>
                <a:sym typeface="Helvetica Neue"/>
              </a:rPr>
              <a:t>Customer validation</a:t>
            </a:r>
            <a:r>
              <a:rPr lang="en">
                <a:solidFill>
                  <a:srgbClr val="000000"/>
                </a:solidFill>
                <a:latin typeface="Helvetica Neue"/>
                <a:ea typeface="Helvetica Neue"/>
                <a:cs typeface="Helvetica Neue"/>
                <a:sym typeface="Helvetica Neue"/>
              </a:rPr>
              <a:t> is a process where you gather information and feedback from your customers and the market about their problems as well as your proposed solution.</a:t>
            </a:r>
            <a:endParaRPr>
              <a:solidFill>
                <a:srgbClr val="000000"/>
              </a:solidFill>
              <a:latin typeface="Helvetica Neue"/>
              <a:ea typeface="Helvetica Neue"/>
              <a:cs typeface="Helvetica Neue"/>
              <a:sym typeface="Helvetica Neue"/>
            </a:endParaRPr>
          </a:p>
          <a:p>
            <a:pPr indent="0" lvl="0" marL="0" marR="0" rtl="0" algn="l">
              <a:lnSpc>
                <a:spcPct val="100000"/>
              </a:lnSpc>
              <a:spcBef>
                <a:spcPts val="1600"/>
              </a:spcBef>
              <a:spcAft>
                <a:spcPts val="1600"/>
              </a:spcAft>
              <a:buSzPts val="2400"/>
              <a:buNone/>
            </a:pPr>
            <a:r>
              <a:t/>
            </a:r>
            <a:endParaRPr>
              <a:solidFill>
                <a:srgbClr val="000000"/>
              </a:solidFill>
              <a:latin typeface="Arial"/>
              <a:ea typeface="Arial"/>
              <a:cs typeface="Arial"/>
              <a:sym typeface="Arial"/>
            </a:endParaRPr>
          </a:p>
        </p:txBody>
      </p:sp>
      <p:sp>
        <p:nvSpPr>
          <p:cNvPr id="530" name="Google Shape;530;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531" name="Google Shape;531;p11"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32" name="Google Shape;532;p1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3" name="Google Shape;533;p1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37" name="Shape 537"/>
        <p:cNvGrpSpPr/>
        <p:nvPr/>
      </p:nvGrpSpPr>
      <p:grpSpPr>
        <a:xfrm>
          <a:off x="0" y="0"/>
          <a:ext cx="0" cy="0"/>
          <a:chOff x="0" y="0"/>
          <a:chExt cx="0" cy="0"/>
        </a:xfrm>
      </p:grpSpPr>
      <p:sp>
        <p:nvSpPr>
          <p:cNvPr id="538" name="Google Shape;538;p1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39" name="Google Shape;539;p12"/>
          <p:cNvSpPr txBox="1"/>
          <p:nvPr>
            <p:ph idx="1" type="body"/>
          </p:nvPr>
        </p:nvSpPr>
        <p:spPr>
          <a:xfrm>
            <a:off x="568925" y="942375"/>
            <a:ext cx="61551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2400">
                <a:solidFill>
                  <a:srgbClr val="000000"/>
                </a:solidFill>
                <a:latin typeface="Helvetica Neue"/>
                <a:ea typeface="Helvetica Neue"/>
                <a:cs typeface="Helvetica Neue"/>
                <a:sym typeface="Helvetica Neue"/>
              </a:rPr>
              <a:t>Good customer validation allows you to:</a:t>
            </a:r>
            <a:endParaRPr b="1" sz="2400">
              <a:solidFill>
                <a:srgbClr val="000000"/>
              </a:solidFill>
              <a:latin typeface="Helvetica Neue"/>
              <a:ea typeface="Helvetica Neue"/>
              <a:cs typeface="Helvetica Neue"/>
              <a:sym typeface="Helvetica Neue"/>
            </a:endParaRPr>
          </a:p>
          <a:p>
            <a:pPr indent="-342900" lvl="0" marL="457200" rtl="0" algn="l">
              <a:lnSpc>
                <a:spcPct val="150000"/>
              </a:lnSpc>
              <a:spcBef>
                <a:spcPts val="160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Really understand your customer’s need</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Confirm or disprove your assumptions about them, their problem and how they currently solve it</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Understand what they might pay for your solution</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Build a better business or move on to your next idea</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Char char="●"/>
            </a:pPr>
            <a:r>
              <a:rPr lang="en" sz="1800">
                <a:solidFill>
                  <a:srgbClr val="000000"/>
                </a:solidFill>
                <a:latin typeface="Helvetica Neue"/>
                <a:ea typeface="Helvetica Neue"/>
                <a:cs typeface="Helvetica Neue"/>
                <a:sym typeface="Helvetica Neue"/>
              </a:rPr>
              <a:t>Stops you from making unnecessary mistakes, wasting time and resources and money!</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400"/>
          </a:p>
        </p:txBody>
      </p:sp>
      <p:pic>
        <p:nvPicPr>
          <p:cNvPr id="540" name="Google Shape;540;p12"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41" name="Google Shape;541;p12"/>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2" name="Google Shape;542;p12"/>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6" name="Shape 546"/>
        <p:cNvGrpSpPr/>
        <p:nvPr/>
      </p:nvGrpSpPr>
      <p:grpSpPr>
        <a:xfrm>
          <a:off x="0" y="0"/>
          <a:ext cx="0" cy="0"/>
          <a:chOff x="0" y="0"/>
          <a:chExt cx="0" cy="0"/>
        </a:xfrm>
      </p:grpSpPr>
      <p:sp>
        <p:nvSpPr>
          <p:cNvPr id="547" name="Google Shape;547;p13"/>
          <p:cNvSpPr txBox="1"/>
          <p:nvPr>
            <p:ph type="ctrTitle"/>
          </p:nvPr>
        </p:nvSpPr>
        <p:spPr>
          <a:xfrm>
            <a:off x="648300" y="999750"/>
            <a:ext cx="3522300" cy="298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F8CA2A"/>
                </a:solidFill>
                <a:latin typeface="Helvetica Neue"/>
                <a:ea typeface="Helvetica Neue"/>
                <a:cs typeface="Helvetica Neue"/>
                <a:sym typeface="Helvetica Neue"/>
              </a:rPr>
              <a:t>3.</a:t>
            </a:r>
            <a:endParaRPr sz="7200">
              <a:solidFill>
                <a:srgbClr val="F8CA2A"/>
              </a:solidFill>
              <a:latin typeface="Helvetica Neue"/>
              <a:ea typeface="Helvetica Neue"/>
              <a:cs typeface="Helvetica Neue"/>
              <a:sym typeface="Helvetica Neue"/>
            </a:endParaRPr>
          </a:p>
          <a:p>
            <a:pPr indent="0" lvl="0" marL="0" rtl="0" algn="l">
              <a:lnSpc>
                <a:spcPct val="100000"/>
              </a:lnSpc>
              <a:spcBef>
                <a:spcPts val="0"/>
              </a:spcBef>
              <a:spcAft>
                <a:spcPts val="0"/>
              </a:spcAft>
              <a:buSzPts val="3000"/>
              <a:buNone/>
            </a:pPr>
            <a:r>
              <a:rPr lang="en" sz="3600">
                <a:solidFill>
                  <a:srgbClr val="000000"/>
                </a:solidFill>
                <a:latin typeface="Helvetica Neue"/>
                <a:ea typeface="Helvetica Neue"/>
                <a:cs typeface="Helvetica Neue"/>
                <a:sym typeface="Helvetica Neue"/>
              </a:rPr>
              <a:t>Pathways to your customers</a:t>
            </a:r>
            <a:endParaRPr sz="3600">
              <a:solidFill>
                <a:srgbClr val="000000"/>
              </a:solidFill>
              <a:latin typeface="Helvetica Neue"/>
              <a:ea typeface="Helvetica Neue"/>
              <a:cs typeface="Helvetica Neue"/>
              <a:sym typeface="Helvetica Neue"/>
            </a:endParaRPr>
          </a:p>
        </p:txBody>
      </p:sp>
      <p:sp>
        <p:nvSpPr>
          <p:cNvPr id="548" name="Google Shape;548;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549" name="Google Shape;549;p13" title="Launch League Green WhatsApp group photo (7).png"/>
          <p:cNvPicPr preferRelativeResize="0"/>
          <p:nvPr/>
        </p:nvPicPr>
        <p:blipFill>
          <a:blip r:embed="rId4">
            <a:alphaModFix/>
          </a:blip>
          <a:stretch>
            <a:fillRect/>
          </a:stretch>
        </p:blipFill>
        <p:spPr>
          <a:xfrm>
            <a:off x="171075" y="-253074"/>
            <a:ext cx="1981201" cy="1981201"/>
          </a:xfrm>
          <a:prstGeom prst="rect">
            <a:avLst/>
          </a:prstGeom>
          <a:noFill/>
          <a:ln>
            <a:noFill/>
          </a:ln>
        </p:spPr>
      </p:pic>
      <p:sp>
        <p:nvSpPr>
          <p:cNvPr id="550" name="Google Shape;550;p1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1" name="Google Shape;551;p1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55" name="Shape 555"/>
        <p:cNvGrpSpPr/>
        <p:nvPr/>
      </p:nvGrpSpPr>
      <p:grpSpPr>
        <a:xfrm>
          <a:off x="0" y="0"/>
          <a:ext cx="0" cy="0"/>
          <a:chOff x="0" y="0"/>
          <a:chExt cx="0" cy="0"/>
        </a:xfrm>
      </p:grpSpPr>
      <p:sp>
        <p:nvSpPr>
          <p:cNvPr id="556" name="Google Shape;556;p1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57" name="Google Shape;557;p14"/>
          <p:cNvSpPr txBox="1"/>
          <p:nvPr>
            <p:ph type="title"/>
          </p:nvPr>
        </p:nvSpPr>
        <p:spPr>
          <a:xfrm>
            <a:off x="648125" y="701175"/>
            <a:ext cx="62499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Pathways to your customers</a:t>
            </a:r>
            <a:endParaRPr sz="3600">
              <a:solidFill>
                <a:srgbClr val="000000"/>
              </a:solidFill>
              <a:latin typeface="Helvetica Neue"/>
              <a:ea typeface="Helvetica Neue"/>
              <a:cs typeface="Helvetica Neue"/>
              <a:sym typeface="Helvetica Neue"/>
            </a:endParaRPr>
          </a:p>
        </p:txBody>
      </p:sp>
      <p:sp>
        <p:nvSpPr>
          <p:cNvPr id="558" name="Google Shape;558;p14"/>
          <p:cNvSpPr txBox="1"/>
          <p:nvPr>
            <p:ph idx="1" type="body"/>
          </p:nvPr>
        </p:nvSpPr>
        <p:spPr>
          <a:xfrm>
            <a:off x="772275" y="1641475"/>
            <a:ext cx="64419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800">
                <a:solidFill>
                  <a:srgbClr val="000000"/>
                </a:solidFill>
                <a:latin typeface="Helvetica Neue"/>
                <a:ea typeface="Helvetica Neue"/>
                <a:cs typeface="Helvetica Neue"/>
                <a:sym typeface="Helvetica Neue"/>
              </a:rPr>
              <a:t>There are many different ways to reach your customers and tell them about your product. These are your </a:t>
            </a:r>
            <a:r>
              <a:rPr i="1" lang="en" sz="1800">
                <a:solidFill>
                  <a:srgbClr val="000000"/>
                </a:solidFill>
                <a:latin typeface="Helvetica Neue"/>
                <a:ea typeface="Helvetica Neue"/>
                <a:cs typeface="Helvetica Neue"/>
                <a:sym typeface="Helvetica Neue"/>
              </a:rPr>
              <a:t>marketing channels </a:t>
            </a:r>
            <a:r>
              <a:rPr lang="en" sz="1800">
                <a:solidFill>
                  <a:srgbClr val="000000"/>
                </a:solidFill>
                <a:latin typeface="Helvetica Neue"/>
                <a:ea typeface="Helvetica Neue"/>
                <a:cs typeface="Helvetica Neue"/>
                <a:sym typeface="Helvetica Neue"/>
              </a:rPr>
              <a:t>or</a:t>
            </a:r>
            <a:r>
              <a:rPr i="1" lang="en" sz="1800">
                <a:solidFill>
                  <a:srgbClr val="000000"/>
                </a:solidFill>
                <a:latin typeface="Helvetica Neue"/>
                <a:ea typeface="Helvetica Neue"/>
                <a:cs typeface="Helvetica Neue"/>
                <a:sym typeface="Helvetica Neue"/>
              </a:rPr>
              <a:t> pathways to customers</a:t>
            </a:r>
            <a:r>
              <a:rPr lang="en" sz="1800">
                <a:solidFill>
                  <a:srgbClr val="000000"/>
                </a:solidFill>
                <a:latin typeface="Helvetica Neue"/>
                <a:ea typeface="Helvetica Neue"/>
                <a:cs typeface="Helvetica Neue"/>
                <a:sym typeface="Helvetica Neue"/>
              </a:rPr>
              <a:t>.</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lang="en" sz="1800">
                <a:solidFill>
                  <a:srgbClr val="CD1E18"/>
                </a:solidFill>
                <a:latin typeface="Helvetica Neue"/>
                <a:ea typeface="Helvetica Neue"/>
                <a:cs typeface="Helvetica Neue"/>
                <a:sym typeface="Helvetica Neue"/>
              </a:rPr>
              <a:t>Think about the many ways in which you learn about new businesses or products...</a:t>
            </a:r>
            <a:endParaRPr sz="14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200">
              <a:solidFill>
                <a:srgbClr val="000000"/>
              </a:solidFill>
              <a:latin typeface="Helvetica Neue"/>
              <a:ea typeface="Helvetica Neue"/>
              <a:cs typeface="Helvetica Neue"/>
              <a:sym typeface="Helvetica Neue"/>
            </a:endParaRPr>
          </a:p>
        </p:txBody>
      </p:sp>
      <p:pic>
        <p:nvPicPr>
          <p:cNvPr id="559" name="Google Shape;559;p14"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60" name="Google Shape;560;p1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1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65" name="Shape 565"/>
        <p:cNvGrpSpPr/>
        <p:nvPr/>
      </p:nvGrpSpPr>
      <p:grpSpPr>
        <a:xfrm>
          <a:off x="0" y="0"/>
          <a:ext cx="0" cy="0"/>
          <a:chOff x="0" y="0"/>
          <a:chExt cx="0" cy="0"/>
        </a:xfrm>
      </p:grpSpPr>
      <p:sp>
        <p:nvSpPr>
          <p:cNvPr id="566" name="Google Shape;566;p1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67" name="Google Shape;567;p15"/>
          <p:cNvSpPr txBox="1"/>
          <p:nvPr>
            <p:ph type="title"/>
          </p:nvPr>
        </p:nvSpPr>
        <p:spPr>
          <a:xfrm>
            <a:off x="692100" y="327625"/>
            <a:ext cx="63072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What are some of these pathways? </a:t>
            </a:r>
            <a:endParaRPr sz="3600">
              <a:solidFill>
                <a:srgbClr val="000000"/>
              </a:solidFill>
              <a:latin typeface="Helvetica Neue"/>
              <a:ea typeface="Helvetica Neue"/>
              <a:cs typeface="Helvetica Neue"/>
              <a:sym typeface="Helvetica Neue"/>
            </a:endParaRPr>
          </a:p>
        </p:txBody>
      </p:sp>
      <p:sp>
        <p:nvSpPr>
          <p:cNvPr id="568" name="Google Shape;568;p15"/>
          <p:cNvSpPr txBox="1"/>
          <p:nvPr>
            <p:ph idx="1" type="body"/>
          </p:nvPr>
        </p:nvSpPr>
        <p:spPr>
          <a:xfrm>
            <a:off x="797625" y="1640125"/>
            <a:ext cx="5367600" cy="2433300"/>
          </a:xfrm>
          <a:prstGeom prst="rect">
            <a:avLst/>
          </a:prstGeom>
          <a:noFill/>
          <a:ln>
            <a:noFill/>
          </a:ln>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Social Media: Twitter, FaceBook, Instagram, Whatsapp etc.</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Word of mouth or referrals</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Direct sales</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Through a partner business / organisation</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Traditional media: TV, Newspaper, Radio</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Online advertising (FB or Google ads)</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Newsletters &amp; email marketing</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Billboards, posters &amp; flyers</a:t>
            </a:r>
            <a:endParaRPr sz="1300">
              <a:solidFill>
                <a:srgbClr val="000000"/>
              </a:solidFill>
              <a:latin typeface="Helvetica Neue"/>
              <a:ea typeface="Helvetica Neue"/>
              <a:cs typeface="Helvetica Neue"/>
              <a:sym typeface="Helvetica Neue"/>
            </a:endParaRPr>
          </a:p>
          <a:p>
            <a:pPr indent="-311150" lvl="0" marL="457200" rtl="0" algn="l">
              <a:lnSpc>
                <a:spcPct val="150000"/>
              </a:lnSpc>
              <a:spcBef>
                <a:spcPts val="0"/>
              </a:spcBef>
              <a:spcAft>
                <a:spcPts val="0"/>
              </a:spcAft>
              <a:buClr>
                <a:srgbClr val="000000"/>
              </a:buClr>
              <a:buSzPts val="1300"/>
              <a:buFont typeface="Helvetica Neue"/>
              <a:buChar char="●"/>
            </a:pPr>
            <a:r>
              <a:rPr lang="en" sz="1300">
                <a:solidFill>
                  <a:srgbClr val="000000"/>
                </a:solidFill>
                <a:latin typeface="Helvetica Neue"/>
                <a:ea typeface="Helvetica Neue"/>
                <a:cs typeface="Helvetica Neue"/>
                <a:sym typeface="Helvetica Neue"/>
              </a:rPr>
              <a:t>Website listings</a:t>
            </a:r>
            <a:endParaRPr sz="13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100">
              <a:solidFill>
                <a:srgbClr val="999999"/>
              </a:solidFill>
              <a:latin typeface="Helvetica Neue"/>
              <a:ea typeface="Helvetica Neue"/>
              <a:cs typeface="Helvetica Neue"/>
              <a:sym typeface="Helvetica Neue"/>
            </a:endParaRPr>
          </a:p>
        </p:txBody>
      </p:sp>
      <p:pic>
        <p:nvPicPr>
          <p:cNvPr id="569" name="Google Shape;569;p15"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70" name="Google Shape;570;p1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1" name="Google Shape;571;p1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75" name="Shape 575"/>
        <p:cNvGrpSpPr/>
        <p:nvPr/>
      </p:nvGrpSpPr>
      <p:grpSpPr>
        <a:xfrm>
          <a:off x="0" y="0"/>
          <a:ext cx="0" cy="0"/>
          <a:chOff x="0" y="0"/>
          <a:chExt cx="0" cy="0"/>
        </a:xfrm>
      </p:grpSpPr>
      <p:sp>
        <p:nvSpPr>
          <p:cNvPr id="576" name="Google Shape;576;p1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77" name="Google Shape;577;p16"/>
          <p:cNvSpPr txBox="1"/>
          <p:nvPr>
            <p:ph type="title"/>
          </p:nvPr>
        </p:nvSpPr>
        <p:spPr>
          <a:xfrm>
            <a:off x="753075" y="7052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Once your customer has learnt about your product or service…</a:t>
            </a:r>
            <a:endParaRPr sz="36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6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rPr b="1" lang="en" sz="2400">
                <a:solidFill>
                  <a:srgbClr val="F8CA2A"/>
                </a:solidFill>
                <a:latin typeface="Helvetica Neue"/>
                <a:ea typeface="Helvetica Neue"/>
                <a:cs typeface="Helvetica Neue"/>
                <a:sym typeface="Helvetica Neue"/>
              </a:rPr>
              <a:t>Where</a:t>
            </a:r>
            <a:r>
              <a:rPr lang="en" sz="2400">
                <a:solidFill>
                  <a:srgbClr val="000000"/>
                </a:solidFill>
                <a:latin typeface="Helvetica Neue"/>
                <a:ea typeface="Helvetica Neue"/>
                <a:cs typeface="Helvetica Neue"/>
                <a:sym typeface="Helvetica Neue"/>
              </a:rPr>
              <a:t> do they get it? </a:t>
            </a:r>
            <a:endParaRPr sz="24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 sz="2400">
                <a:latin typeface="Helvetica Neue"/>
                <a:ea typeface="Helvetica Neue"/>
                <a:cs typeface="Helvetica Neue"/>
                <a:sym typeface="Helvetica Neue"/>
              </a:rPr>
              <a:t>And </a:t>
            </a:r>
            <a:r>
              <a:rPr b="1" lang="en" sz="2400">
                <a:solidFill>
                  <a:srgbClr val="F8CA2A"/>
                </a:solidFill>
                <a:latin typeface="Helvetica Neue"/>
                <a:ea typeface="Helvetica Neue"/>
                <a:cs typeface="Helvetica Neue"/>
                <a:sym typeface="Helvetica Neue"/>
              </a:rPr>
              <a:t>how do they pay for it</a:t>
            </a:r>
            <a:r>
              <a:rPr lang="en" sz="2400">
                <a:latin typeface="Helvetica Neue"/>
                <a:ea typeface="Helvetica Neue"/>
                <a:cs typeface="Helvetica Neue"/>
                <a:sym typeface="Helvetica Neue"/>
              </a:rPr>
              <a:t>?</a:t>
            </a:r>
            <a:endParaRPr sz="2400">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latin typeface="Helvetica Neue"/>
              <a:ea typeface="Helvetica Neue"/>
              <a:cs typeface="Helvetica Neue"/>
              <a:sym typeface="Helvetica Neue"/>
            </a:endParaRPr>
          </a:p>
        </p:txBody>
      </p:sp>
      <p:pic>
        <p:nvPicPr>
          <p:cNvPr id="578" name="Google Shape;578;p16"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79" name="Google Shape;579;p1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0" name="Google Shape;580;p1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84" name="Shape 584"/>
        <p:cNvGrpSpPr/>
        <p:nvPr/>
      </p:nvGrpSpPr>
      <p:grpSpPr>
        <a:xfrm>
          <a:off x="0" y="0"/>
          <a:ext cx="0" cy="0"/>
          <a:chOff x="0" y="0"/>
          <a:chExt cx="0" cy="0"/>
        </a:xfrm>
      </p:grpSpPr>
      <p:sp>
        <p:nvSpPr>
          <p:cNvPr id="585" name="Google Shape;585;p1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86" name="Google Shape;586;p17"/>
          <p:cNvSpPr txBox="1"/>
          <p:nvPr>
            <p:ph type="title"/>
          </p:nvPr>
        </p:nvSpPr>
        <p:spPr>
          <a:xfrm>
            <a:off x="797625" y="4488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What pathways would be best for your customers?  </a:t>
            </a:r>
            <a:endParaRPr sz="3600">
              <a:solidFill>
                <a:srgbClr val="000000"/>
              </a:solidFill>
              <a:latin typeface="Helvetica Neue"/>
              <a:ea typeface="Helvetica Neue"/>
              <a:cs typeface="Helvetica Neue"/>
              <a:sym typeface="Helvetica Neue"/>
            </a:endParaRPr>
          </a:p>
        </p:txBody>
      </p:sp>
      <p:sp>
        <p:nvSpPr>
          <p:cNvPr id="587" name="Google Shape;587;p17"/>
          <p:cNvSpPr txBox="1"/>
          <p:nvPr>
            <p:ph idx="1" type="body"/>
          </p:nvPr>
        </p:nvSpPr>
        <p:spPr>
          <a:xfrm>
            <a:off x="797625" y="2252650"/>
            <a:ext cx="55344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800">
                <a:solidFill>
                  <a:srgbClr val="000000"/>
                </a:solidFill>
                <a:latin typeface="Helvetica Neue"/>
                <a:ea typeface="Helvetica Neue"/>
                <a:cs typeface="Helvetica Neue"/>
                <a:sym typeface="Helvetica Neue"/>
              </a:rPr>
              <a:t>It’s important for you to use the</a:t>
            </a:r>
            <a:r>
              <a:rPr b="1" lang="en" sz="1800">
                <a:solidFill>
                  <a:srgbClr val="F8CA2A"/>
                </a:solidFill>
                <a:latin typeface="Helvetica Neue"/>
                <a:ea typeface="Helvetica Neue"/>
                <a:cs typeface="Helvetica Neue"/>
                <a:sym typeface="Helvetica Neue"/>
              </a:rPr>
              <a:t> right pathways for your customers,</a:t>
            </a:r>
            <a:r>
              <a:rPr lang="en" sz="1800">
                <a:solidFill>
                  <a:srgbClr val="000000"/>
                </a:solidFill>
                <a:latin typeface="Helvetica Neue"/>
                <a:ea typeface="Helvetica Neue"/>
                <a:cs typeface="Helvetica Neue"/>
                <a:sym typeface="Helvetica Neue"/>
              </a:rPr>
              <a:t> and to get your product to them. </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Clr>
                <a:schemeClr val="dk1"/>
              </a:buClr>
              <a:buSzPts val="1100"/>
              <a:buFont typeface="Arial"/>
              <a:buNone/>
            </a:pPr>
            <a:r>
              <a:rPr lang="en" sz="1800">
                <a:solidFill>
                  <a:srgbClr val="000000"/>
                </a:solidFill>
                <a:latin typeface="Helvetica Neue"/>
                <a:ea typeface="Helvetica Neue"/>
                <a:cs typeface="Helvetica Neue"/>
                <a:sym typeface="Helvetica Neue"/>
              </a:rPr>
              <a:t>Choose which ones are right for your customers and business!</a:t>
            </a:r>
            <a:endParaRPr>
              <a:solidFill>
                <a:srgbClr val="000000"/>
              </a:solidFill>
              <a:latin typeface="Helvetica Neue"/>
              <a:ea typeface="Helvetica Neue"/>
              <a:cs typeface="Helvetica Neue"/>
              <a:sym typeface="Helvetica Neue"/>
            </a:endParaRPr>
          </a:p>
        </p:txBody>
      </p:sp>
      <p:pic>
        <p:nvPicPr>
          <p:cNvPr id="588" name="Google Shape;588;p17"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89" name="Google Shape;589;p1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p1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20" name="Shape 420"/>
        <p:cNvGrpSpPr/>
        <p:nvPr/>
      </p:nvGrpSpPr>
      <p:grpSpPr>
        <a:xfrm>
          <a:off x="0" y="0"/>
          <a:ext cx="0" cy="0"/>
          <a:chOff x="0" y="0"/>
          <a:chExt cx="0" cy="0"/>
        </a:xfrm>
      </p:grpSpPr>
      <p:sp>
        <p:nvSpPr>
          <p:cNvPr id="421" name="Google Shape;421;g12a016f8899_0_119"/>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422" name="Google Shape;422;g12a016f8899_0_119"/>
          <p:cNvSpPr txBox="1"/>
          <p:nvPr/>
        </p:nvSpPr>
        <p:spPr>
          <a:xfrm>
            <a:off x="540500" y="5091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8CA2A"/>
                </a:solidFill>
                <a:latin typeface="Helvetica Neue"/>
                <a:ea typeface="Helvetica Neue"/>
                <a:cs typeface="Helvetica Neue"/>
                <a:sym typeface="Helvetica Neue"/>
              </a:rPr>
              <a:t>What is Launch League?</a:t>
            </a:r>
            <a:endParaRPr b="1" i="0" sz="3000" u="none" cap="none" strike="noStrike">
              <a:solidFill>
                <a:srgbClr val="F8CA2A"/>
              </a:solidFill>
              <a:latin typeface="Helvetica Neue"/>
              <a:ea typeface="Helvetica Neue"/>
              <a:cs typeface="Helvetica Neue"/>
              <a:sym typeface="Helvetica Neue"/>
            </a:endParaRPr>
          </a:p>
        </p:txBody>
      </p:sp>
      <p:sp>
        <p:nvSpPr>
          <p:cNvPr id="423" name="Google Shape;423;g12a016f8899_0_119"/>
          <p:cNvSpPr txBox="1"/>
          <p:nvPr/>
        </p:nvSpPr>
        <p:spPr>
          <a:xfrm>
            <a:off x="540500" y="1403625"/>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400"/>
              <a:buFont typeface="Arial"/>
              <a:buNone/>
            </a:pPr>
            <a:r>
              <a:rPr b="1" i="0" lang="en" sz="1400" u="none" cap="none" strike="noStrike">
                <a:solidFill>
                  <a:srgbClr val="262626"/>
                </a:solidFill>
                <a:highlight>
                  <a:srgbClr val="FFFFFF"/>
                </a:highlight>
                <a:latin typeface="Helvetica Neue"/>
                <a:ea typeface="Helvetica Neue"/>
                <a:cs typeface="Helvetica Neue"/>
                <a:sym typeface="Helvetica Neue"/>
              </a:rPr>
              <a:t>This programme material was originally developed by the British High Commision UK-South Africa Tech Hub and Viridian through the Launch League initiative.</a:t>
            </a:r>
            <a:endParaRPr b="1" i="0" sz="140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rPr b="0" i="0" lang="en" sz="1350" u="none" cap="none" strike="noStrike">
                <a:solidFill>
                  <a:srgbClr val="262626"/>
                </a:solidFill>
                <a:highlight>
                  <a:srgbClr val="FFFFFF"/>
                </a:highlight>
                <a:latin typeface="Helvetica Neue"/>
                <a:ea typeface="Helvetica Neue"/>
                <a:cs typeface="Helvetica Neue"/>
                <a:sym typeface="Helvetica Neue"/>
              </a:rPr>
              <a:t>Launch League creates material and training/ networking opportunities for South African hubs and training organisations, so that we can better support </a:t>
            </a:r>
            <a:r>
              <a:rPr b="1" i="1" lang="en" sz="1350" u="none" cap="none" strike="noStrike">
                <a:solidFill>
                  <a:srgbClr val="262626"/>
                </a:solidFill>
                <a:highlight>
                  <a:srgbClr val="FFFFFF"/>
                </a:highlight>
                <a:latin typeface="Helvetica Neue"/>
                <a:ea typeface="Helvetica Neue"/>
                <a:cs typeface="Helvetica Neue"/>
                <a:sym typeface="Helvetica Neue"/>
              </a:rPr>
              <a:t>YOU</a:t>
            </a:r>
            <a:r>
              <a:rPr b="0" i="0" lang="en" sz="1350" u="none" cap="none" strike="noStrike">
                <a:solidFill>
                  <a:srgbClr val="262626"/>
                </a:solidFill>
                <a:highlight>
                  <a:srgbClr val="FFFFFF"/>
                </a:highlight>
                <a:latin typeface="Helvetica Neue"/>
                <a:ea typeface="Helvetica Neue"/>
                <a:cs typeface="Helvetica Neue"/>
                <a:sym typeface="Helvetica Neue"/>
              </a:rPr>
              <a:t> – promising entrepreneurs from our community!</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350"/>
              <a:buFont typeface="Arial"/>
              <a:buNone/>
            </a:pPr>
            <a:r>
              <a:t/>
            </a:r>
            <a:endParaRPr b="0" i="0" sz="1350" u="none" cap="none" strike="noStrike">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i="0" lang="en" sz="1600" u="none" cap="none" strike="noStrike">
                <a:solidFill>
                  <a:srgbClr val="F8CA2A"/>
                </a:solidFill>
                <a:highlight>
                  <a:srgbClr val="FFFFFF"/>
                </a:highlight>
                <a:latin typeface="Helvetica Neue"/>
                <a:ea typeface="Helvetica Neue"/>
                <a:cs typeface="Helvetica Neue"/>
                <a:sym typeface="Helvetica Neue"/>
              </a:rPr>
              <a:t>www.launchleague.co.za</a:t>
            </a:r>
            <a:endParaRPr b="1" i="0" sz="1600" u="none" cap="none" strike="noStrike">
              <a:solidFill>
                <a:srgbClr val="F8CA2A"/>
              </a:solidFill>
              <a:latin typeface="Helvetica Neue"/>
              <a:ea typeface="Helvetica Neue"/>
              <a:cs typeface="Helvetica Neue"/>
              <a:sym typeface="Helvetica Neue"/>
            </a:endParaRPr>
          </a:p>
        </p:txBody>
      </p:sp>
      <p:pic>
        <p:nvPicPr>
          <p:cNvPr id="424" name="Google Shape;424;g12a016f8899_0_119"/>
          <p:cNvPicPr preferRelativeResize="0"/>
          <p:nvPr/>
        </p:nvPicPr>
        <p:blipFill rotWithShape="1">
          <a:blip r:embed="rId3">
            <a:alphaModFix/>
          </a:blip>
          <a:srcRect b="0" l="0" r="0" t="0"/>
          <a:stretch/>
        </p:blipFill>
        <p:spPr>
          <a:xfrm>
            <a:off x="6657850" y="0"/>
            <a:ext cx="2486149" cy="2461525"/>
          </a:xfrm>
          <a:prstGeom prst="rect">
            <a:avLst/>
          </a:prstGeom>
          <a:noFill/>
          <a:ln>
            <a:noFill/>
          </a:ln>
        </p:spPr>
      </p:pic>
      <p:sp>
        <p:nvSpPr>
          <p:cNvPr id="425" name="Google Shape;425;g12a016f8899_0_11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g12a016f8899_0_11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594" name="Shape 594"/>
        <p:cNvGrpSpPr/>
        <p:nvPr/>
      </p:nvGrpSpPr>
      <p:grpSpPr>
        <a:xfrm>
          <a:off x="0" y="0"/>
          <a:ext cx="0" cy="0"/>
          <a:chOff x="0" y="0"/>
          <a:chExt cx="0" cy="0"/>
        </a:xfrm>
      </p:grpSpPr>
      <p:sp>
        <p:nvSpPr>
          <p:cNvPr id="595" name="Google Shape;595;p18"/>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596" name="Google Shape;596;p18"/>
          <p:cNvSpPr txBox="1"/>
          <p:nvPr>
            <p:ph type="title"/>
          </p:nvPr>
        </p:nvSpPr>
        <p:spPr>
          <a:xfrm>
            <a:off x="793800" y="8148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800"/>
              <a:buNone/>
            </a:pPr>
            <a:r>
              <a:rPr lang="en" sz="3000">
                <a:latin typeface="Helvetica Neue"/>
                <a:ea typeface="Helvetica Neue"/>
                <a:cs typeface="Helvetica Neue"/>
                <a:sym typeface="Helvetica Neue"/>
              </a:rPr>
              <a:t>Example: </a:t>
            </a:r>
            <a:r>
              <a:rPr lang="en" sz="3000">
                <a:latin typeface="Helvetica Neue"/>
                <a:ea typeface="Helvetica Neue"/>
                <a:cs typeface="Helvetica Neue"/>
                <a:sym typeface="Helvetica Neue"/>
              </a:rPr>
              <a:t>Amaizing Briquettes</a:t>
            </a:r>
            <a:endParaRPr sz="3000">
              <a:latin typeface="Helvetica Neue"/>
              <a:ea typeface="Helvetica Neue"/>
              <a:cs typeface="Helvetica Neue"/>
              <a:sym typeface="Helvetica Neue"/>
            </a:endParaRPr>
          </a:p>
          <a:p>
            <a:pPr indent="0" lvl="0" marL="0" rtl="0" algn="l">
              <a:lnSpc>
                <a:spcPct val="115000"/>
              </a:lnSpc>
              <a:spcBef>
                <a:spcPts val="1600"/>
              </a:spcBef>
              <a:spcAft>
                <a:spcPts val="1600"/>
              </a:spcAft>
              <a:buSzPts val="2800"/>
              <a:buNone/>
            </a:pPr>
            <a:r>
              <a:rPr lang="en" sz="3000">
                <a:latin typeface="Helvetica Neue"/>
                <a:ea typeface="Helvetica Neue"/>
                <a:cs typeface="Helvetica Neue"/>
                <a:sym typeface="Helvetica Neue"/>
              </a:rPr>
              <a:t> </a:t>
            </a:r>
            <a:endParaRPr sz="3000">
              <a:solidFill>
                <a:srgbClr val="000000"/>
              </a:solidFill>
              <a:latin typeface="Helvetica Neue"/>
              <a:ea typeface="Helvetica Neue"/>
              <a:cs typeface="Helvetica Neue"/>
              <a:sym typeface="Helvetica Neue"/>
            </a:endParaRPr>
          </a:p>
        </p:txBody>
      </p:sp>
      <p:sp>
        <p:nvSpPr>
          <p:cNvPr id="597" name="Google Shape;597;p18"/>
          <p:cNvSpPr txBox="1"/>
          <p:nvPr>
            <p:ph idx="1" type="body"/>
          </p:nvPr>
        </p:nvSpPr>
        <p:spPr>
          <a:xfrm>
            <a:off x="853825" y="1515775"/>
            <a:ext cx="63903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000000"/>
                </a:solidFill>
                <a:latin typeface="Helvetica Neue"/>
                <a:ea typeface="Helvetica Neue"/>
                <a:cs typeface="Helvetica Neue"/>
                <a:sym typeface="Helvetica Neue"/>
              </a:rPr>
              <a:t>Amaizing Briquettes uses a number of channels or pathways to reach retailers, which are their primary target market. </a:t>
            </a:r>
            <a:endParaRPr sz="1400">
              <a:solidFill>
                <a:srgbClr val="000000"/>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Talking about the benefits of the product on free social media platforms, especially Facebook, Twitter, and Instagram - paid ads if there is budget for it.</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Setting up meetings with store owners and s</a:t>
            </a:r>
            <a:r>
              <a:rPr lang="en" sz="1400">
                <a:solidFill>
                  <a:srgbClr val="000000"/>
                </a:solidFill>
                <a:latin typeface="Helvetica Neue"/>
                <a:ea typeface="Helvetica Neue"/>
                <a:cs typeface="Helvetica Neue"/>
                <a:sym typeface="Helvetica Neue"/>
                <a:extLst>
                  <a:ext uri="http://customooxmlschemas.google.com/">
                    <go:slidesCustomData xmlns:go="http://customooxmlschemas.google.com/" textRoundtripDataId="1"/>
                  </a:ext>
                </a:extLst>
              </a:rPr>
              <a:t>chool principals / feeding scheme NGO heads </a:t>
            </a:r>
            <a:r>
              <a:rPr lang="en" sz="1400">
                <a:solidFill>
                  <a:srgbClr val="000000"/>
                </a:solidFill>
                <a:latin typeface="Helvetica Neue"/>
                <a:ea typeface="Helvetica Neue"/>
                <a:cs typeface="Helvetica Neue"/>
                <a:sym typeface="Helvetica Neue"/>
              </a:rPr>
              <a:t>to discuss how they can work together.</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rPr>
              <a:t>Negotiate discount packages with wholesalers that supply spaze shops.</a:t>
            </a:r>
            <a:endParaRPr sz="1400">
              <a:solidFill>
                <a:srgbClr val="000000"/>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rgbClr val="000000"/>
              </a:buClr>
              <a:buSzPts val="1400"/>
              <a:buFont typeface="Helvetica Neue"/>
              <a:buChar char="●"/>
            </a:pPr>
            <a:r>
              <a:rPr lang="en" sz="1400">
                <a:solidFill>
                  <a:srgbClr val="000000"/>
                </a:solidFill>
                <a:latin typeface="Helvetica Neue"/>
                <a:ea typeface="Helvetica Neue"/>
                <a:cs typeface="Helvetica Neue"/>
                <a:sym typeface="Helvetica Neue"/>
                <a:extLst>
                  <a:ext uri="http://customooxmlschemas.google.com/">
                    <go:slidesCustomData xmlns:go="http://customooxmlschemas.google.com/" textRoundtripDataId="2"/>
                  </a:ext>
                </a:extLst>
              </a:rPr>
              <a:t>Advertising on and in taxis, as well as posters in train stations and taxi ranks – it's likely that your target audience will use these to travel.</a:t>
            </a:r>
            <a:endParaRPr sz="1400">
              <a:solidFill>
                <a:srgbClr val="000000"/>
              </a:solidFill>
              <a:latin typeface="Helvetica Neue"/>
              <a:ea typeface="Helvetica Neue"/>
              <a:cs typeface="Helvetica Neue"/>
              <a:sym typeface="Helvetica Neue"/>
            </a:endParaRPr>
          </a:p>
          <a:p>
            <a:pPr indent="0" lvl="0" marL="457200" rtl="0" algn="l">
              <a:lnSpc>
                <a:spcPct val="115000"/>
              </a:lnSpc>
              <a:spcBef>
                <a:spcPts val="0"/>
              </a:spcBef>
              <a:spcAft>
                <a:spcPts val="0"/>
              </a:spcAft>
              <a:buNone/>
            </a:pPr>
            <a:r>
              <a:t/>
            </a:r>
            <a:endParaRPr sz="1400">
              <a:solidFill>
                <a:srgbClr val="000000"/>
              </a:solidFill>
              <a:latin typeface="Helvetica Neue"/>
              <a:ea typeface="Helvetica Neue"/>
              <a:cs typeface="Helvetica Neue"/>
              <a:sym typeface="Helvetica Neue"/>
            </a:endParaRPr>
          </a:p>
        </p:txBody>
      </p:sp>
      <p:pic>
        <p:nvPicPr>
          <p:cNvPr id="598" name="Google Shape;598;p18"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599" name="Google Shape;599;p18"/>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0" name="Google Shape;600;p18"/>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4" name="Shape 604"/>
        <p:cNvGrpSpPr/>
        <p:nvPr/>
      </p:nvGrpSpPr>
      <p:grpSpPr>
        <a:xfrm>
          <a:off x="0" y="0"/>
          <a:ext cx="0" cy="0"/>
          <a:chOff x="0" y="0"/>
          <a:chExt cx="0" cy="0"/>
        </a:xfrm>
      </p:grpSpPr>
      <p:sp>
        <p:nvSpPr>
          <p:cNvPr id="605" name="Google Shape;605;p19"/>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06" name="Google Shape;606;p19"/>
          <p:cNvSpPr txBox="1"/>
          <p:nvPr/>
        </p:nvSpPr>
        <p:spPr>
          <a:xfrm>
            <a:off x="116600" y="3303750"/>
            <a:ext cx="2383800" cy="91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Helvetica Neue"/>
                <a:ea typeface="Helvetica Neue"/>
                <a:cs typeface="Helvetica Neue"/>
                <a:sym typeface="Helvetica Neue"/>
              </a:rPr>
              <a:t>Your turn!</a:t>
            </a:r>
            <a:endParaRPr b="0" i="0" sz="3600" u="none" cap="none" strike="noStrike">
              <a:solidFill>
                <a:srgbClr val="000000"/>
              </a:solidFill>
              <a:latin typeface="Helvetica Neue"/>
              <a:ea typeface="Helvetica Neue"/>
              <a:cs typeface="Helvetica Neue"/>
              <a:sym typeface="Helvetica Neue"/>
            </a:endParaRPr>
          </a:p>
        </p:txBody>
      </p:sp>
      <p:pic>
        <p:nvPicPr>
          <p:cNvPr id="607" name="Google Shape;607;p19" title="Launch League Green WhatsApp group photo (7).png"/>
          <p:cNvPicPr preferRelativeResize="0"/>
          <p:nvPr/>
        </p:nvPicPr>
        <p:blipFill>
          <a:blip r:embed="rId4">
            <a:alphaModFix/>
          </a:blip>
          <a:stretch>
            <a:fillRect/>
          </a:stretch>
        </p:blipFill>
        <p:spPr>
          <a:xfrm>
            <a:off x="-867050" y="-221624"/>
            <a:ext cx="1981201" cy="1981201"/>
          </a:xfrm>
          <a:prstGeom prst="rect">
            <a:avLst/>
          </a:prstGeom>
          <a:noFill/>
          <a:ln>
            <a:noFill/>
          </a:ln>
        </p:spPr>
      </p:pic>
      <p:sp>
        <p:nvSpPr>
          <p:cNvPr id="608" name="Google Shape;608;p19"/>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9" name="Google Shape;609;p19"/>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613" name="Shape 613"/>
        <p:cNvGrpSpPr/>
        <p:nvPr/>
      </p:nvGrpSpPr>
      <p:grpSpPr>
        <a:xfrm>
          <a:off x="0" y="0"/>
          <a:ext cx="0" cy="0"/>
          <a:chOff x="0" y="0"/>
          <a:chExt cx="0" cy="0"/>
        </a:xfrm>
      </p:grpSpPr>
      <p:sp>
        <p:nvSpPr>
          <p:cNvPr id="614" name="Google Shape;614;p20"/>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15" name="Google Shape;615;p20"/>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Target Customer </a:t>
            </a:r>
            <a:endParaRPr sz="3000">
              <a:solidFill>
                <a:srgbClr val="000000"/>
              </a:solidFill>
              <a:latin typeface="Arial"/>
              <a:ea typeface="Arial"/>
              <a:cs typeface="Arial"/>
              <a:sym typeface="Arial"/>
            </a:endParaRPr>
          </a:p>
        </p:txBody>
      </p:sp>
      <p:sp>
        <p:nvSpPr>
          <p:cNvPr id="616" name="Google Shape;616;p20"/>
          <p:cNvSpPr txBox="1"/>
          <p:nvPr>
            <p:ph idx="1" type="body"/>
          </p:nvPr>
        </p:nvSpPr>
        <p:spPr>
          <a:xfrm>
            <a:off x="841000" y="1668050"/>
            <a:ext cx="5867700" cy="20538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Complete Target Customer worksheet, thinking about your business’ ideal customer. (10 minutes)</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Discuss your Target Customer with a partner. </a:t>
            </a:r>
            <a:r>
              <a:rPr lang="en" sz="1800">
                <a:solidFill>
                  <a:schemeClr val="dk1"/>
                </a:solidFill>
                <a:latin typeface="Helvetica Neue"/>
                <a:ea typeface="Helvetica Neue"/>
                <a:cs typeface="Helvetica Neue"/>
                <a:sym typeface="Helvetica Neue"/>
              </a:rPr>
              <a:t>(10 minutes)</a:t>
            </a:r>
            <a:endParaRPr sz="1800">
              <a:solidFill>
                <a:schemeClr val="dk1"/>
              </a:solidFill>
              <a:latin typeface="Helvetica Neue"/>
              <a:ea typeface="Helvetica Neue"/>
              <a:cs typeface="Helvetica Neue"/>
              <a:sym typeface="Helvetica Neue"/>
            </a:endParaRPr>
          </a:p>
          <a:p>
            <a:pPr indent="0" lvl="0" marL="0" marR="0" rtl="0" algn="l">
              <a:lnSpc>
                <a:spcPct val="115000"/>
              </a:lnSpc>
              <a:spcBef>
                <a:spcPts val="1600"/>
              </a:spcBef>
              <a:spcAft>
                <a:spcPts val="1600"/>
              </a:spcAft>
              <a:buSzPts val="1600"/>
              <a:buNone/>
            </a:pPr>
            <a:r>
              <a:t/>
            </a:r>
            <a:endParaRPr>
              <a:solidFill>
                <a:srgbClr val="000000"/>
              </a:solidFill>
              <a:latin typeface="Helvetica Neue"/>
              <a:ea typeface="Helvetica Neue"/>
              <a:cs typeface="Helvetica Neue"/>
              <a:sym typeface="Helvetica Neue"/>
            </a:endParaRPr>
          </a:p>
        </p:txBody>
      </p:sp>
      <p:pic>
        <p:nvPicPr>
          <p:cNvPr id="617" name="Google Shape;617;p20"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618" name="Google Shape;618;p2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9" name="Google Shape;619;p2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623" name="Shape 623"/>
        <p:cNvGrpSpPr/>
        <p:nvPr/>
      </p:nvGrpSpPr>
      <p:grpSpPr>
        <a:xfrm>
          <a:off x="0" y="0"/>
          <a:ext cx="0" cy="0"/>
          <a:chOff x="0" y="0"/>
          <a:chExt cx="0" cy="0"/>
        </a:xfrm>
      </p:grpSpPr>
      <p:sp>
        <p:nvSpPr>
          <p:cNvPr id="624" name="Google Shape;624;p2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25" name="Google Shape;625;p21"/>
          <p:cNvSpPr txBox="1"/>
          <p:nvPr>
            <p:ph type="title"/>
          </p:nvPr>
        </p:nvSpPr>
        <p:spPr>
          <a:xfrm>
            <a:off x="841000" y="712625"/>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000">
                <a:solidFill>
                  <a:srgbClr val="000000"/>
                </a:solidFill>
              </a:rPr>
              <a:t>Pathways to your customers</a:t>
            </a:r>
            <a:endParaRPr sz="3000">
              <a:solidFill>
                <a:srgbClr val="000000"/>
              </a:solidFill>
              <a:latin typeface="Arial"/>
              <a:ea typeface="Arial"/>
              <a:cs typeface="Arial"/>
              <a:sym typeface="Arial"/>
            </a:endParaRPr>
          </a:p>
        </p:txBody>
      </p:sp>
      <p:sp>
        <p:nvSpPr>
          <p:cNvPr id="626" name="Google Shape;626;p21"/>
          <p:cNvSpPr txBox="1"/>
          <p:nvPr>
            <p:ph idx="1" type="body"/>
          </p:nvPr>
        </p:nvSpPr>
        <p:spPr>
          <a:xfrm>
            <a:off x="841000" y="1754575"/>
            <a:ext cx="5867700" cy="2433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Complete Customer Pathways worksheet, unpacking the best pathways to reach your target customer. (10 minutes)</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Discuss your Pathways with a partner (10 minutes).</a:t>
            </a:r>
            <a:endParaRPr sz="1800">
              <a:solidFill>
                <a:srgbClr val="000000"/>
              </a:solidFill>
              <a:latin typeface="Helvetica Neue"/>
              <a:ea typeface="Helvetica Neue"/>
              <a:cs typeface="Helvetica Neue"/>
              <a:sym typeface="Helvetica Neue"/>
            </a:endParaRPr>
          </a:p>
          <a:p>
            <a:pPr indent="-342900" lvl="0" marL="457200" rtl="0" algn="l">
              <a:lnSpc>
                <a:spcPct val="150000"/>
              </a:lnSpc>
              <a:spcBef>
                <a:spcPts val="0"/>
              </a:spcBef>
              <a:spcAft>
                <a:spcPts val="0"/>
              </a:spcAft>
              <a:buClr>
                <a:srgbClr val="000000"/>
              </a:buClr>
              <a:buSzPts val="1800"/>
              <a:buFont typeface="Helvetica Neue"/>
              <a:buAutoNum type="arabicPeriod"/>
            </a:pPr>
            <a:r>
              <a:rPr lang="en" sz="1800">
                <a:solidFill>
                  <a:srgbClr val="000000"/>
                </a:solidFill>
                <a:latin typeface="Helvetica Neue"/>
                <a:ea typeface="Helvetica Neue"/>
                <a:cs typeface="Helvetica Neue"/>
                <a:sym typeface="Helvetica Neue"/>
              </a:rPr>
              <a:t>Add your Pathways to your canvas.</a:t>
            </a:r>
            <a:endParaRPr sz="1800">
              <a:solidFill>
                <a:srgbClr val="000000"/>
              </a:solidFill>
              <a:latin typeface="Helvetica Neue"/>
              <a:ea typeface="Helvetica Neue"/>
              <a:cs typeface="Helvetica Neue"/>
              <a:sym typeface="Helvetica Neue"/>
            </a:endParaRPr>
          </a:p>
          <a:p>
            <a:pPr indent="0" lvl="0" marL="457200" marR="0" rtl="0" algn="l">
              <a:lnSpc>
                <a:spcPct val="115000"/>
              </a:lnSpc>
              <a:spcBef>
                <a:spcPts val="1600"/>
              </a:spcBef>
              <a:spcAft>
                <a:spcPts val="1600"/>
              </a:spcAft>
              <a:buSzPts val="1600"/>
              <a:buNone/>
            </a:pPr>
            <a:r>
              <a:t/>
            </a:r>
            <a:endParaRPr sz="1400"/>
          </a:p>
        </p:txBody>
      </p:sp>
      <p:pic>
        <p:nvPicPr>
          <p:cNvPr id="627" name="Google Shape;627;p21"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628" name="Google Shape;628;p21"/>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9" name="Google Shape;629;p21"/>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id="634" name="Google Shape;634;p22"/>
          <p:cNvPicPr preferRelativeResize="0"/>
          <p:nvPr/>
        </p:nvPicPr>
        <p:blipFill rotWithShape="1">
          <a:blip r:embed="rId3">
            <a:alphaModFix/>
          </a:blip>
          <a:srcRect b="3505" l="0" r="1312" t="7304"/>
          <a:stretch/>
        </p:blipFill>
        <p:spPr>
          <a:xfrm>
            <a:off x="963875" y="244625"/>
            <a:ext cx="7216251" cy="4587799"/>
          </a:xfrm>
          <a:prstGeom prst="rect">
            <a:avLst/>
          </a:prstGeom>
          <a:noFill/>
          <a:ln>
            <a:noFill/>
          </a:ln>
        </p:spPr>
      </p:pic>
      <p:sp>
        <p:nvSpPr>
          <p:cNvPr id="635" name="Google Shape;635;p22"/>
          <p:cNvSpPr txBox="1"/>
          <p:nvPr/>
        </p:nvSpPr>
        <p:spPr>
          <a:xfrm>
            <a:off x="1098477" y="830400"/>
            <a:ext cx="1296600" cy="2451000"/>
          </a:xfrm>
          <a:prstGeom prst="rect">
            <a:avLst/>
          </a:prstGeom>
          <a:noFill/>
          <a:ln>
            <a:noFill/>
          </a:ln>
        </p:spPr>
        <p:txBody>
          <a:bodyPr anchorCtr="0" anchor="t" bIns="91425" lIns="91425" spcFirstLastPara="1" rIns="91425" wrap="square" tIns="91425">
            <a:noAutofit/>
          </a:bodyPr>
          <a:lstStyle/>
          <a:p>
            <a:pPr indent="-57150" lvl="0" marL="57150" marR="40585" rtl="0" algn="l">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Many SA households and organisations use or rely on burning coal, wood, perofene, or gas to cook.</a:t>
            </a:r>
            <a:endParaRPr sz="800">
              <a:solidFill>
                <a:srgbClr val="B7B7B7"/>
              </a:solidFill>
              <a:latin typeface="Helvetica Neue"/>
              <a:ea typeface="Helvetica Neue"/>
              <a:cs typeface="Helvetica Neue"/>
              <a:sym typeface="Helvetica Neue"/>
            </a:endParaRPr>
          </a:p>
          <a:p>
            <a:pPr indent="-57150" lvl="0" marL="57150" marR="40585" rtl="0" algn="l">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These are unhealthy, unsustainable, and set to become less affordable.</a:t>
            </a:r>
            <a:endParaRPr sz="800">
              <a:solidFill>
                <a:srgbClr val="B7B7B7"/>
              </a:solidFill>
              <a:latin typeface="Helvetica Neue"/>
              <a:ea typeface="Helvetica Neue"/>
              <a:cs typeface="Helvetica Neue"/>
              <a:sym typeface="Helvetica Neue"/>
            </a:endParaRPr>
          </a:p>
          <a:p>
            <a:pPr indent="-57150" lvl="0" marL="57150" marR="40585" rtl="0" algn="l">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The existing alternative are typically pricy, such as eco-friendly briquettes at high-end grocery stores.</a:t>
            </a:r>
            <a:endParaRPr sz="800">
              <a:solidFill>
                <a:srgbClr val="B7B7B7"/>
              </a:solidFill>
              <a:latin typeface="Helvetica Neue"/>
              <a:ea typeface="Helvetica Neue"/>
              <a:cs typeface="Helvetica Neue"/>
              <a:sym typeface="Helvetica Neue"/>
            </a:endParaRPr>
          </a:p>
          <a:p>
            <a:pPr indent="-57150" lvl="0" marL="57150" marR="40585" rtl="0" algn="l">
              <a:spcBef>
                <a:spcPts val="0"/>
              </a:spcBef>
              <a:spcAft>
                <a:spcPts val="0"/>
              </a:spcAft>
              <a:buClr>
                <a:srgbClr val="B7B7B7"/>
              </a:buClr>
              <a:buSzPts val="800"/>
              <a:buFont typeface="Helvetica Neue"/>
              <a:buChar char="●"/>
            </a:pPr>
            <a:r>
              <a:rPr lang="en" sz="800">
                <a:solidFill>
                  <a:srgbClr val="B7B7B7"/>
                </a:solidFill>
                <a:latin typeface="Helvetica Neue"/>
                <a:ea typeface="Helvetica Neue"/>
                <a:cs typeface="Helvetica Neue"/>
                <a:sym typeface="Helvetica Neue"/>
              </a:rPr>
              <a:t>Meanwhile, maize crops create a lot of unused waste which can be turned into briquettes.</a:t>
            </a:r>
            <a:endParaRPr sz="800">
              <a:solidFill>
                <a:srgbClr val="B7B7B7"/>
              </a:solidFill>
              <a:latin typeface="Helvetica Neue"/>
              <a:ea typeface="Helvetica Neue"/>
              <a:cs typeface="Helvetica Neue"/>
              <a:sym typeface="Helvetica Neue"/>
            </a:endParaRPr>
          </a:p>
          <a:p>
            <a:pPr indent="0" lvl="0" marL="0" marR="40586" rtl="0" algn="l">
              <a:lnSpc>
                <a:spcPct val="100000"/>
              </a:lnSpc>
              <a:spcBef>
                <a:spcPts val="1600"/>
              </a:spcBef>
              <a:spcAft>
                <a:spcPts val="1600"/>
              </a:spcAft>
              <a:buClr>
                <a:srgbClr val="000000"/>
              </a:buClr>
              <a:buSzPts val="800"/>
              <a:buFont typeface="Arial"/>
              <a:buNone/>
            </a:pPr>
            <a:r>
              <a:t/>
            </a:r>
            <a:endParaRPr sz="800">
              <a:solidFill>
                <a:srgbClr val="B7B7B7"/>
              </a:solidFill>
              <a:latin typeface="Helvetica Neue"/>
              <a:ea typeface="Helvetica Neue"/>
              <a:cs typeface="Helvetica Neue"/>
              <a:sym typeface="Helvetica Neue"/>
            </a:endParaRPr>
          </a:p>
        </p:txBody>
      </p:sp>
      <p:sp>
        <p:nvSpPr>
          <p:cNvPr id="636" name="Google Shape;636;p22"/>
          <p:cNvSpPr txBox="1"/>
          <p:nvPr/>
        </p:nvSpPr>
        <p:spPr>
          <a:xfrm>
            <a:off x="2552088" y="900775"/>
            <a:ext cx="1137900" cy="1159800"/>
          </a:xfrm>
          <a:prstGeom prst="rect">
            <a:avLst/>
          </a:prstGeom>
          <a:noFill/>
          <a:ln>
            <a:noFill/>
          </a:ln>
        </p:spPr>
        <p:txBody>
          <a:bodyPr anchorCtr="0" anchor="t" bIns="91425" lIns="91425" spcFirstLastPara="1" rIns="91425" wrap="square" tIns="91425">
            <a:noAutofit/>
          </a:bodyPr>
          <a:lstStyle/>
          <a:p>
            <a:pPr indent="0" lvl="0" marL="0" marR="40585" rtl="0" algn="l">
              <a:spcBef>
                <a:spcPts val="0"/>
              </a:spcBef>
              <a:spcAft>
                <a:spcPts val="0"/>
              </a:spcAft>
              <a:buNone/>
            </a:pPr>
            <a:r>
              <a:rPr lang="en" sz="800">
                <a:solidFill>
                  <a:srgbClr val="B7B7B7"/>
                </a:solidFill>
                <a:latin typeface="Helvetica Neue"/>
                <a:ea typeface="Helvetica Neue"/>
                <a:cs typeface="Helvetica Neue"/>
                <a:sym typeface="Helvetica Neue"/>
              </a:rPr>
              <a:t>Amaizing Briquettes sources maize waste from 15 local farmers, processes it into briquettes, and then sells it to retailers and a local school feeding scheme.</a:t>
            </a:r>
            <a:endParaRPr b="0" i="0" sz="800" u="none" cap="none" strike="noStrike">
              <a:solidFill>
                <a:srgbClr val="B7B7B7"/>
              </a:solidFill>
              <a:latin typeface="Helvetica Neue"/>
              <a:ea typeface="Helvetica Neue"/>
              <a:cs typeface="Helvetica Neue"/>
              <a:sym typeface="Helvetica Neue"/>
            </a:endParaRPr>
          </a:p>
        </p:txBody>
      </p:sp>
      <p:sp>
        <p:nvSpPr>
          <p:cNvPr id="637" name="Google Shape;637;p22"/>
          <p:cNvSpPr txBox="1"/>
          <p:nvPr/>
        </p:nvSpPr>
        <p:spPr>
          <a:xfrm>
            <a:off x="6857088"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SzPts val="800"/>
              <a:buFont typeface="Helvetica Neue"/>
              <a:buChar char="●"/>
            </a:pPr>
            <a:r>
              <a:rPr lang="en" sz="800">
                <a:latin typeface="Helvetica Neue"/>
                <a:ea typeface="Helvetica Neue"/>
                <a:cs typeface="Helvetica Neue"/>
                <a:sym typeface="Helvetica Neue"/>
              </a:rPr>
              <a:t>Retailers, such as spaza shops, grocery stores, and petrol station shops. All located in or around Mbombela.</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SzPts val="800"/>
              <a:buFont typeface="Helvetica Neue"/>
              <a:buChar char="●"/>
            </a:pPr>
            <a:r>
              <a:rPr lang="en" sz="800">
                <a:latin typeface="Helvetica Neue"/>
                <a:ea typeface="Helvetica Neue"/>
                <a:cs typeface="Helvetica Neue"/>
                <a:sym typeface="Helvetica Neue"/>
              </a:rPr>
              <a:t>Organisations such as school feeding schemes who service vulnerable groups. All located in or around Mbombela.</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SzPts val="800"/>
              <a:buFont typeface="Helvetica Neue"/>
              <a:buChar char="●"/>
            </a:pPr>
            <a:r>
              <a:rPr lang="en" sz="800">
                <a:latin typeface="Helvetica Neue"/>
                <a:ea typeface="Helvetica Neue"/>
                <a:cs typeface="Helvetica Neue"/>
                <a:sym typeface="Helvetica Neue"/>
              </a:rPr>
              <a:t>Users: Households and chefs of various income groups, through primarily those who want affordable, healthy briquettes.</a:t>
            </a:r>
            <a:endParaRPr sz="800">
              <a:latin typeface="Helvetica Neue"/>
              <a:ea typeface="Helvetica Neue"/>
              <a:cs typeface="Helvetica Neue"/>
              <a:sym typeface="Helvetica Neue"/>
            </a:endParaRPr>
          </a:p>
        </p:txBody>
      </p:sp>
      <p:sp>
        <p:nvSpPr>
          <p:cNvPr id="638" name="Google Shape;638;p22"/>
          <p:cNvSpPr txBox="1"/>
          <p:nvPr/>
        </p:nvSpPr>
        <p:spPr>
          <a:xfrm>
            <a:off x="5396438" y="893325"/>
            <a:ext cx="1296600" cy="2544000"/>
          </a:xfrm>
          <a:prstGeom prst="rect">
            <a:avLst/>
          </a:prstGeom>
          <a:noFill/>
          <a:ln>
            <a:noFill/>
          </a:ln>
        </p:spPr>
        <p:txBody>
          <a:bodyPr anchorCtr="0" anchor="t" bIns="91425" lIns="91425" spcFirstLastPara="1" rIns="91425" wrap="square" tIns="91425">
            <a:noAutofit/>
          </a:bodyPr>
          <a:lstStyle/>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Free social media platforms, especially Facebook, Twitter, and Instagram.</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rPr>
              <a:t>Setting up meetings with store owners &amp; school principals to discuss how they can work together.</a:t>
            </a:r>
            <a:endParaRPr sz="800">
              <a:latin typeface="Helvetica Neue"/>
              <a:ea typeface="Helvetica Neue"/>
              <a:cs typeface="Helvetica Neue"/>
              <a:sym typeface="Helvetica Neue"/>
            </a:endParaRPr>
          </a:p>
          <a:p>
            <a:pPr indent="-57150" lvl="0" marL="57150" marR="40585" rtl="0" algn="l">
              <a:lnSpc>
                <a:spcPct val="100000"/>
              </a:lnSpc>
              <a:spcBef>
                <a:spcPts val="0"/>
              </a:spcBef>
              <a:spcAft>
                <a:spcPts val="0"/>
              </a:spcAft>
              <a:buClr>
                <a:srgbClr val="000000"/>
              </a:buClr>
              <a:buSzPts val="800"/>
              <a:buFont typeface="Helvetica Neue"/>
              <a:buChar char="●"/>
            </a:pPr>
            <a:r>
              <a:rPr lang="en" sz="800">
                <a:latin typeface="Helvetica Neue"/>
                <a:ea typeface="Helvetica Neue"/>
                <a:cs typeface="Helvetica Neue"/>
                <a:sym typeface="Helvetica Neue"/>
                <a:extLst>
                  <a:ext uri="http://customooxmlschemas.google.com/">
                    <go:slidesCustomData xmlns:go="http://customooxmlschemas.google.com/" textRoundtripDataId="3"/>
                  </a:ext>
                </a:extLst>
              </a:rPr>
              <a:t>Advertising on and in taxis, as well as posters in train stations and taxi ranks - it's likely that your target audience will use these to travel and will be stuck in queues.</a:t>
            </a:r>
            <a:endParaRPr sz="800">
              <a:latin typeface="Helvetica Neue"/>
              <a:ea typeface="Helvetica Neue"/>
              <a:cs typeface="Helvetica Neue"/>
              <a:sym typeface="Helvetica Neue"/>
            </a:endParaRPr>
          </a:p>
          <a:p>
            <a:pPr indent="0" lvl="0" marL="457200" marR="40586" rtl="0" algn="l">
              <a:lnSpc>
                <a:spcPct val="100000"/>
              </a:lnSpc>
              <a:spcBef>
                <a:spcPts val="0"/>
              </a:spcBef>
              <a:spcAft>
                <a:spcPts val="0"/>
              </a:spcAft>
              <a:buNone/>
            </a:pPr>
            <a:r>
              <a:t/>
            </a:r>
            <a:endParaRPr sz="800">
              <a:latin typeface="Helvetica Neue"/>
              <a:ea typeface="Helvetica Neue"/>
              <a:cs typeface="Helvetica Neue"/>
              <a:sym typeface="Helvetica Neue"/>
            </a:endParaRPr>
          </a:p>
        </p:txBody>
      </p:sp>
      <p:sp>
        <p:nvSpPr>
          <p:cNvPr id="639" name="Google Shape;639;p2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640" name="Google Shape;640;p22"/>
          <p:cNvSpPr txBox="1"/>
          <p:nvPr/>
        </p:nvSpPr>
        <p:spPr>
          <a:xfrm rot="-5400000">
            <a:off x="-1712450" y="2262225"/>
            <a:ext cx="4563600" cy="55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lang="en" sz="3600">
                <a:solidFill>
                  <a:srgbClr val="FCCD00"/>
                </a:solidFill>
              </a:rPr>
              <a:t>Amaizing Briquettes</a:t>
            </a:r>
            <a:endParaRPr b="0" i="0" sz="3600" u="none" cap="none" strike="noStrike">
              <a:solidFill>
                <a:srgbClr val="FCCD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23"/>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646" name="Google Shape;646;p23"/>
          <p:cNvPicPr preferRelativeResize="0"/>
          <p:nvPr/>
        </p:nvPicPr>
        <p:blipFill rotWithShape="1">
          <a:blip r:embed="rId3">
            <a:alphaModFix/>
          </a:blip>
          <a:srcRect b="3134" l="0" r="1312" t="7042"/>
          <a:stretch/>
        </p:blipFill>
        <p:spPr>
          <a:xfrm>
            <a:off x="929100" y="172000"/>
            <a:ext cx="7216226" cy="4620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cxnSp>
        <p:nvCxnSpPr>
          <p:cNvPr id="651" name="Google Shape;651;p24"/>
          <p:cNvCxnSpPr/>
          <p:nvPr/>
        </p:nvCxnSpPr>
        <p:spPr>
          <a:xfrm rot="-5400000">
            <a:off x="2470050" y="3428275"/>
            <a:ext cx="711000" cy="427500"/>
          </a:xfrm>
          <a:prstGeom prst="curvedConnector3">
            <a:avLst>
              <a:gd fmla="val 24494" name="adj1"/>
            </a:avLst>
          </a:prstGeom>
          <a:noFill/>
          <a:ln cap="flat" cmpd="sng" w="19050">
            <a:solidFill>
              <a:srgbClr val="FFFFFF"/>
            </a:solidFill>
            <a:prstDash val="dot"/>
            <a:round/>
            <a:headEnd len="sm" w="sm" type="none"/>
            <a:tailEnd len="sm" w="sm" type="none"/>
          </a:ln>
        </p:spPr>
      </p:cxnSp>
      <p:sp>
        <p:nvSpPr>
          <p:cNvPr id="652" name="Google Shape;652;p24"/>
          <p:cNvSpPr/>
          <p:nvPr/>
        </p:nvSpPr>
        <p:spPr>
          <a:xfrm rot="-2443874">
            <a:off x="8033533" y="422321"/>
            <a:ext cx="416085" cy="715157"/>
          </a:xfrm>
          <a:prstGeom prst="moon">
            <a:avLst>
              <a:gd fmla="val 37671"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4"/>
          <p:cNvSpPr/>
          <p:nvPr/>
        </p:nvSpPr>
        <p:spPr>
          <a:xfrm rot="1794330">
            <a:off x="4872427" y="7781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4" name="Google Shape;654;p24"/>
          <p:cNvGrpSpPr/>
          <p:nvPr/>
        </p:nvGrpSpPr>
        <p:grpSpPr>
          <a:xfrm rot="-1460838">
            <a:off x="2411664" y="2868492"/>
            <a:ext cx="477175" cy="481322"/>
            <a:chOff x="576250" y="4319400"/>
            <a:chExt cx="442075" cy="442050"/>
          </a:xfrm>
        </p:grpSpPr>
        <p:sp>
          <p:nvSpPr>
            <p:cNvPr id="655" name="Google Shape;655;p24"/>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24"/>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24"/>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24"/>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9" name="Google Shape;659;p24"/>
          <p:cNvSpPr/>
          <p:nvPr/>
        </p:nvSpPr>
        <p:spPr>
          <a:xfrm>
            <a:off x="4254689" y="372066"/>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0" name="Google Shape;660;p24"/>
          <p:cNvGrpSpPr/>
          <p:nvPr/>
        </p:nvGrpSpPr>
        <p:grpSpPr>
          <a:xfrm>
            <a:off x="473436" y="4370920"/>
            <a:ext cx="393060" cy="393060"/>
            <a:chOff x="5941025" y="3634400"/>
            <a:chExt cx="467650" cy="467650"/>
          </a:xfrm>
        </p:grpSpPr>
        <p:sp>
          <p:nvSpPr>
            <p:cNvPr id="661" name="Google Shape;661;p24"/>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4"/>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4"/>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4"/>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4"/>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4"/>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667" name="Google Shape;667;p24"/>
          <p:cNvCxnSpPr/>
          <p:nvPr/>
        </p:nvCxnSpPr>
        <p:spPr>
          <a:xfrm flipH="1" rot="10800000">
            <a:off x="909425" y="4330425"/>
            <a:ext cx="969900" cy="343500"/>
          </a:xfrm>
          <a:prstGeom prst="curvedConnector3">
            <a:avLst>
              <a:gd fmla="val 66958" name="adj1"/>
            </a:avLst>
          </a:prstGeom>
          <a:noFill/>
          <a:ln cap="flat" cmpd="sng" w="19050">
            <a:solidFill>
              <a:srgbClr val="FFFFFF"/>
            </a:solidFill>
            <a:prstDash val="dot"/>
            <a:round/>
            <a:headEnd len="sm" w="sm" type="none"/>
            <a:tailEnd len="sm" w="sm" type="none"/>
          </a:ln>
        </p:spPr>
      </p:cxnSp>
      <p:sp>
        <p:nvSpPr>
          <p:cNvPr id="668" name="Google Shape;668;p24"/>
          <p:cNvSpPr/>
          <p:nvPr/>
        </p:nvSpPr>
        <p:spPr>
          <a:xfrm>
            <a:off x="1487400" y="4165825"/>
            <a:ext cx="393000" cy="3930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Cambria"/>
                <a:ea typeface="Cambria"/>
                <a:cs typeface="Cambria"/>
                <a:sym typeface="Cambria"/>
              </a:rPr>
              <a:t>i</a:t>
            </a:r>
            <a:endParaRPr b="1" i="0" sz="1800" u="none" cap="none" strike="noStrike">
              <a:solidFill>
                <a:srgbClr val="000000"/>
              </a:solidFill>
              <a:latin typeface="Cambria"/>
              <a:ea typeface="Cambria"/>
              <a:cs typeface="Cambria"/>
              <a:sym typeface="Cambria"/>
            </a:endParaRPr>
          </a:p>
        </p:txBody>
      </p:sp>
      <p:sp>
        <p:nvSpPr>
          <p:cNvPr id="669" name="Google Shape;669;p24"/>
          <p:cNvSpPr/>
          <p:nvPr/>
        </p:nvSpPr>
        <p:spPr>
          <a:xfrm rot="1794330">
            <a:off x="7292152" y="4151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4"/>
          <p:cNvSpPr/>
          <p:nvPr/>
        </p:nvSpPr>
        <p:spPr>
          <a:xfrm rot="1794330">
            <a:off x="5764677" y="415690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4"/>
          <p:cNvSpPr/>
          <p:nvPr/>
        </p:nvSpPr>
        <p:spPr>
          <a:xfrm rot="1794330">
            <a:off x="905477" y="6291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4"/>
          <p:cNvSpPr/>
          <p:nvPr/>
        </p:nvSpPr>
        <p:spPr>
          <a:xfrm rot="1794330">
            <a:off x="8450752" y="2755851"/>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4"/>
          <p:cNvSpPr/>
          <p:nvPr/>
        </p:nvSpPr>
        <p:spPr>
          <a:xfrm rot="1794330">
            <a:off x="557139" y="316802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4"/>
          <p:cNvSpPr/>
          <p:nvPr/>
        </p:nvSpPr>
        <p:spPr>
          <a:xfrm rot="1794330">
            <a:off x="3395577" y="4715776"/>
            <a:ext cx="225645" cy="216900"/>
          </a:xfrm>
          <a:prstGeom prst="star5">
            <a:avLst>
              <a:gd fmla="val 19098" name="adj"/>
              <a:gd fmla="val 105146" name="hf"/>
              <a:gd fmla="val 110557" name="vf"/>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4"/>
          <p:cNvSpPr/>
          <p:nvPr/>
        </p:nvSpPr>
        <p:spPr>
          <a:xfrm>
            <a:off x="8504514" y="14248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4"/>
          <p:cNvSpPr/>
          <p:nvPr/>
        </p:nvSpPr>
        <p:spPr>
          <a:xfrm>
            <a:off x="7034214" y="32865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4"/>
          <p:cNvSpPr/>
          <p:nvPr/>
        </p:nvSpPr>
        <p:spPr>
          <a:xfrm>
            <a:off x="4826589" y="45040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24"/>
          <p:cNvSpPr/>
          <p:nvPr/>
        </p:nvSpPr>
        <p:spPr>
          <a:xfrm>
            <a:off x="1170089" y="166035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9" name="Google Shape;679;p24"/>
          <p:cNvCxnSpPr/>
          <p:nvPr/>
        </p:nvCxnSpPr>
        <p:spPr>
          <a:xfrm flipH="1" rot="10800000">
            <a:off x="1741075" y="4009650"/>
            <a:ext cx="969900" cy="343500"/>
          </a:xfrm>
          <a:prstGeom prst="curvedConnector3">
            <a:avLst>
              <a:gd fmla="val 26773" name="adj1"/>
            </a:avLst>
          </a:prstGeom>
          <a:noFill/>
          <a:ln cap="flat" cmpd="sng" w="19050">
            <a:solidFill>
              <a:srgbClr val="FFFFFF"/>
            </a:solidFill>
            <a:prstDash val="dot"/>
            <a:round/>
            <a:headEnd len="sm" w="sm" type="none"/>
            <a:tailEnd len="sm" w="sm" type="none"/>
          </a:ln>
        </p:spPr>
      </p:cxnSp>
      <p:sp>
        <p:nvSpPr>
          <p:cNvPr id="680" name="Google Shape;680;p24"/>
          <p:cNvSpPr/>
          <p:nvPr/>
        </p:nvSpPr>
        <p:spPr>
          <a:xfrm>
            <a:off x="2453750" y="3833300"/>
            <a:ext cx="393000" cy="393000"/>
          </a:xfrm>
          <a:prstGeom prst="ellipse">
            <a:avLst/>
          </a:prstGeom>
          <a:solidFill>
            <a:srgbClr val="CD1E1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1</a:t>
            </a:r>
            <a:endParaRPr b="1" i="0" sz="1800" u="none" cap="none" strike="noStrike">
              <a:solidFill>
                <a:srgbClr val="000000"/>
              </a:solidFill>
              <a:latin typeface="Arial"/>
              <a:ea typeface="Arial"/>
              <a:cs typeface="Arial"/>
              <a:sym typeface="Arial"/>
            </a:endParaRPr>
          </a:p>
        </p:txBody>
      </p:sp>
      <p:sp>
        <p:nvSpPr>
          <p:cNvPr id="681" name="Google Shape;681;p24"/>
          <p:cNvSpPr/>
          <p:nvPr/>
        </p:nvSpPr>
        <p:spPr>
          <a:xfrm>
            <a:off x="2891900" y="3014600"/>
            <a:ext cx="393000" cy="393000"/>
          </a:xfrm>
          <a:prstGeom prst="ellipse">
            <a:avLst/>
          </a:prstGeom>
          <a:solidFill>
            <a:srgbClr val="F8CA2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2</a:t>
            </a:r>
            <a:endParaRPr b="1" i="0" sz="1800" u="none" cap="none" strike="noStrike">
              <a:solidFill>
                <a:srgbClr val="000000"/>
              </a:solidFill>
              <a:latin typeface="Arial"/>
              <a:ea typeface="Arial"/>
              <a:cs typeface="Arial"/>
              <a:sym typeface="Arial"/>
            </a:endParaRPr>
          </a:p>
        </p:txBody>
      </p:sp>
      <p:sp>
        <p:nvSpPr>
          <p:cNvPr id="682" name="Google Shape;682;p24"/>
          <p:cNvSpPr/>
          <p:nvPr/>
        </p:nvSpPr>
        <p:spPr>
          <a:xfrm>
            <a:off x="2805489" y="532904"/>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24"/>
          <p:cNvSpPr/>
          <p:nvPr/>
        </p:nvSpPr>
        <p:spPr>
          <a:xfrm rot="1794330">
            <a:off x="373827" y="4891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4"/>
          <p:cNvSpPr/>
          <p:nvPr/>
        </p:nvSpPr>
        <p:spPr>
          <a:xfrm rot="1794330">
            <a:off x="7390502"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4"/>
          <p:cNvSpPr/>
          <p:nvPr/>
        </p:nvSpPr>
        <p:spPr>
          <a:xfrm rot="1794330">
            <a:off x="4817677" y="114501"/>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4"/>
          <p:cNvSpPr/>
          <p:nvPr/>
        </p:nvSpPr>
        <p:spPr>
          <a:xfrm rot="1794330">
            <a:off x="2189127" y="274139"/>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4"/>
          <p:cNvSpPr/>
          <p:nvPr/>
        </p:nvSpPr>
        <p:spPr>
          <a:xfrm rot="1794330">
            <a:off x="4872427" y="37387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4"/>
          <p:cNvSpPr/>
          <p:nvPr/>
        </p:nvSpPr>
        <p:spPr>
          <a:xfrm rot="1794330">
            <a:off x="2712727" y="151707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24"/>
          <p:cNvSpPr/>
          <p:nvPr/>
        </p:nvSpPr>
        <p:spPr>
          <a:xfrm rot="1794330">
            <a:off x="222627" y="2867426"/>
            <a:ext cx="225645" cy="216900"/>
          </a:xfrm>
          <a:prstGeom prst="star5">
            <a:avLst>
              <a:gd fmla="val 19098" name="adj"/>
              <a:gd fmla="val 105146" name="hf"/>
              <a:gd fmla="val 110557" name="vf"/>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694" name="Shape 694"/>
        <p:cNvGrpSpPr/>
        <p:nvPr/>
      </p:nvGrpSpPr>
      <p:grpSpPr>
        <a:xfrm>
          <a:off x="0" y="0"/>
          <a:ext cx="0" cy="0"/>
          <a:chOff x="0" y="0"/>
          <a:chExt cx="0" cy="0"/>
        </a:xfrm>
      </p:grpSpPr>
      <p:sp>
        <p:nvSpPr>
          <p:cNvPr id="695" name="Google Shape;695;p25"/>
          <p:cNvSpPr txBox="1"/>
          <p:nvPr>
            <p:ph type="ctrTitle"/>
          </p:nvPr>
        </p:nvSpPr>
        <p:spPr>
          <a:xfrm>
            <a:off x="503025" y="1661375"/>
            <a:ext cx="3917100" cy="2243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solidFill>
                  <a:srgbClr val="F8CA2A"/>
                </a:solidFill>
                <a:latin typeface="Helvetica Neue"/>
                <a:ea typeface="Helvetica Neue"/>
                <a:cs typeface="Helvetica Neue"/>
                <a:sym typeface="Helvetica Neue"/>
              </a:rPr>
              <a:t>Who</a:t>
            </a:r>
            <a:r>
              <a:rPr lang="en">
                <a:solidFill>
                  <a:srgbClr val="000000"/>
                </a:solidFill>
                <a:latin typeface="Helvetica Neue"/>
                <a:ea typeface="Helvetica Neue"/>
                <a:cs typeface="Helvetica Neue"/>
                <a:sym typeface="Helvetica Neue"/>
              </a:rPr>
              <a:t> are my customers and </a:t>
            </a:r>
            <a:r>
              <a:rPr lang="en">
                <a:solidFill>
                  <a:srgbClr val="F8CA2A"/>
                </a:solidFill>
                <a:latin typeface="Helvetica Neue"/>
                <a:ea typeface="Helvetica Neue"/>
                <a:cs typeface="Helvetica Neue"/>
                <a:sym typeface="Helvetica Neue"/>
              </a:rPr>
              <a:t>how do I reach them</a:t>
            </a:r>
            <a:r>
              <a:rPr lang="en">
                <a:solidFill>
                  <a:srgbClr val="000000"/>
                </a:solidFill>
                <a:latin typeface="Helvetica Neue"/>
                <a:ea typeface="Helvetica Neue"/>
                <a:cs typeface="Helvetica Neue"/>
                <a:sym typeface="Helvetica Neue"/>
              </a:rPr>
              <a:t>?</a:t>
            </a:r>
            <a:endParaRPr>
              <a:solidFill>
                <a:srgbClr val="000000"/>
              </a:solidFill>
              <a:latin typeface="Helvetica Neue"/>
              <a:ea typeface="Helvetica Neue"/>
              <a:cs typeface="Helvetica Neue"/>
              <a:sym typeface="Helvetica Neue"/>
            </a:endParaRPr>
          </a:p>
        </p:txBody>
      </p:sp>
      <p:sp>
        <p:nvSpPr>
          <p:cNvPr id="696" name="Google Shape;696;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697" name="Google Shape;697;p25" title="Launch League Green WhatsApp group photo (7).png"/>
          <p:cNvPicPr preferRelativeResize="0"/>
          <p:nvPr/>
        </p:nvPicPr>
        <p:blipFill>
          <a:blip r:embed="rId3">
            <a:alphaModFix/>
          </a:blip>
          <a:stretch>
            <a:fillRect/>
          </a:stretch>
        </p:blipFill>
        <p:spPr>
          <a:xfrm>
            <a:off x="4668675" y="171800"/>
            <a:ext cx="4325899" cy="4325900"/>
          </a:xfrm>
          <a:prstGeom prst="rect">
            <a:avLst/>
          </a:prstGeom>
          <a:noFill/>
          <a:ln>
            <a:noFill/>
          </a:ln>
        </p:spPr>
      </p:pic>
      <p:sp>
        <p:nvSpPr>
          <p:cNvPr id="698" name="Google Shape;698;p2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p2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3703e1035a2_2_110"/>
          <p:cNvSpPr txBox="1"/>
          <p:nvPr>
            <p:ph idx="12" type="sldNum"/>
          </p:nvPr>
        </p:nvSpPr>
        <p:spPr>
          <a:xfrm>
            <a:off x="9144002" y="5094851"/>
            <a:ext cx="548700" cy="393600"/>
          </a:xfrm>
          <a:prstGeom prst="rect">
            <a:avLst/>
          </a:prstGeom>
          <a:noFill/>
          <a:ln>
            <a:noFill/>
          </a:ln>
        </p:spPr>
        <p:txBody>
          <a:bodyPr anchorCtr="0" anchor="t"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0" lang="en" sz="1000">
                <a:solidFill>
                  <a:schemeClr val="dk2"/>
                </a:solidFill>
                <a:latin typeface="Arial"/>
                <a:ea typeface="Arial"/>
                <a:cs typeface="Arial"/>
                <a:sym typeface="Arial"/>
              </a:rPr>
              <a:t>‹#›</a:t>
            </a:fld>
            <a:endParaRPr b="0" sz="1000">
              <a:solidFill>
                <a:schemeClr val="dk2"/>
              </a:solidFill>
              <a:latin typeface="Arial"/>
              <a:ea typeface="Arial"/>
              <a:cs typeface="Arial"/>
              <a:sym typeface="Arial"/>
            </a:endParaRPr>
          </a:p>
        </p:txBody>
      </p:sp>
      <p:sp>
        <p:nvSpPr>
          <p:cNvPr id="432" name="Google Shape;432;g3703e1035a2_2_110"/>
          <p:cNvSpPr txBox="1"/>
          <p:nvPr/>
        </p:nvSpPr>
        <p:spPr>
          <a:xfrm>
            <a:off x="540500" y="661575"/>
            <a:ext cx="6318000" cy="58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262626"/>
                </a:solidFill>
                <a:latin typeface="Helvetica Neue"/>
                <a:ea typeface="Helvetica Neue"/>
                <a:cs typeface="Helvetica Neue"/>
                <a:sym typeface="Helvetica Neue"/>
              </a:rPr>
              <a:t>What is Launch League</a:t>
            </a:r>
            <a:r>
              <a:rPr b="1" i="0" lang="en" sz="3000" u="none" cap="none" strike="noStrike">
                <a:solidFill>
                  <a:srgbClr val="007E45"/>
                </a:solidFill>
                <a:latin typeface="Helvetica Neue"/>
                <a:ea typeface="Helvetica Neue"/>
                <a:cs typeface="Helvetica Neue"/>
                <a:sym typeface="Helvetica Neue"/>
              </a:rPr>
              <a:t> Green?</a:t>
            </a:r>
            <a:endParaRPr b="1" i="0" sz="3000" u="none" cap="none" strike="noStrike">
              <a:solidFill>
                <a:srgbClr val="007E45"/>
              </a:solidFill>
              <a:latin typeface="Helvetica Neue"/>
              <a:ea typeface="Helvetica Neue"/>
              <a:cs typeface="Helvetica Neue"/>
              <a:sym typeface="Helvetica Neue"/>
            </a:endParaRPr>
          </a:p>
        </p:txBody>
      </p:sp>
      <p:sp>
        <p:nvSpPr>
          <p:cNvPr id="433" name="Google Shape;433;g3703e1035a2_2_110"/>
          <p:cNvSpPr txBox="1"/>
          <p:nvPr/>
        </p:nvSpPr>
        <p:spPr>
          <a:xfrm>
            <a:off x="603425" y="1347900"/>
            <a:ext cx="5650500" cy="21447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600"/>
              <a:buFont typeface="Arial"/>
              <a:buNone/>
            </a:pPr>
            <a:r>
              <a:rPr lang="en" sz="1200">
                <a:solidFill>
                  <a:srgbClr val="262626"/>
                </a:solidFill>
                <a:highlight>
                  <a:srgbClr val="FFFFFF"/>
                </a:highlight>
                <a:latin typeface="Helvetica Neue"/>
                <a:ea typeface="Helvetica Neue"/>
                <a:cs typeface="Helvetica Neue"/>
                <a:sym typeface="Helvetica Neue"/>
              </a:rPr>
              <a:t>Businesses that have environmental sustainability at the heart of their model can not only create significant impact in our communities by solving pressing challenges, but they also have significant potential for growth and job creation due to investment interest and allocation.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t/>
            </a:r>
            <a:endParaRPr sz="1200">
              <a:solidFill>
                <a:srgbClr val="262626"/>
              </a:solidFill>
              <a:highlight>
                <a:srgbClr val="FFFFFF"/>
              </a:highlight>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600"/>
              <a:buFont typeface="Arial"/>
              <a:buNone/>
            </a:pPr>
            <a:r>
              <a:rPr b="1" lang="en" sz="1200">
                <a:solidFill>
                  <a:srgbClr val="262626"/>
                </a:solidFill>
                <a:highlight>
                  <a:srgbClr val="FFFFFF"/>
                </a:highlight>
                <a:latin typeface="Helvetica Neue"/>
                <a:ea typeface="Helvetica Neue"/>
                <a:cs typeface="Helvetica Neue"/>
                <a:sym typeface="Helvetica Neue"/>
              </a:rPr>
              <a:t>Launch League Green is a programme Viridian </a:t>
            </a:r>
            <a:r>
              <a:rPr b="1" lang="en" sz="1200">
                <a:solidFill>
                  <a:srgbClr val="262626"/>
                </a:solidFill>
                <a:highlight>
                  <a:srgbClr val="FFFFFF"/>
                </a:highlight>
                <a:latin typeface="Helvetica Neue"/>
                <a:ea typeface="Helvetica Neue"/>
                <a:cs typeface="Helvetica Neue"/>
                <a:sym typeface="Helvetica Neue"/>
              </a:rPr>
              <a:t>ran </a:t>
            </a:r>
            <a:r>
              <a:rPr b="1" lang="en" sz="1200">
                <a:solidFill>
                  <a:srgbClr val="262626"/>
                </a:solidFill>
                <a:highlight>
                  <a:srgbClr val="FFFFFF"/>
                </a:highlight>
                <a:latin typeface="Helvetica Neue"/>
                <a:ea typeface="Helvetica Neue"/>
                <a:cs typeface="Helvetica Neue"/>
                <a:sym typeface="Helvetica Neue"/>
              </a:rPr>
              <a:t>in mid-2025 for entrepreneur support teams to increase their knowledge and networks to run specialised programmes for green entrepreneurs in their communities. </a:t>
            </a:r>
            <a:r>
              <a:rPr b="1" lang="en" sz="1200">
                <a:solidFill>
                  <a:schemeClr val="accent4"/>
                </a:solidFill>
                <a:highlight>
                  <a:srgbClr val="FFFFFF"/>
                </a:highlight>
                <a:latin typeface="Helvetica Neue"/>
                <a:ea typeface="Helvetica Neue"/>
                <a:cs typeface="Helvetica Neue"/>
                <a:sym typeface="Helvetica Neue"/>
              </a:rPr>
              <a:t>This version of the Launch League idea-stage programme uses an example of a green business to inspire entrepreneurs in the green </a:t>
            </a:r>
            <a:r>
              <a:rPr b="1" lang="en" sz="1200">
                <a:solidFill>
                  <a:schemeClr val="accent4"/>
                </a:solidFill>
                <a:highlight>
                  <a:srgbClr val="FFFFFF"/>
                </a:highlight>
                <a:latin typeface="Helvetica Neue"/>
                <a:ea typeface="Helvetica Neue"/>
                <a:cs typeface="Helvetica Neue"/>
                <a:sym typeface="Helvetica Neue"/>
              </a:rPr>
              <a:t>economy</a:t>
            </a:r>
            <a:r>
              <a:rPr b="1" lang="en" sz="1200">
                <a:solidFill>
                  <a:schemeClr val="accent4"/>
                </a:solidFill>
                <a:highlight>
                  <a:srgbClr val="FFFFFF"/>
                </a:highlight>
                <a:latin typeface="Helvetica Neue"/>
                <a:ea typeface="Helvetica Neue"/>
                <a:cs typeface="Helvetica Neue"/>
                <a:sym typeface="Helvetica Neue"/>
              </a:rPr>
              <a:t>!</a:t>
            </a:r>
            <a:endParaRPr b="1" sz="1200">
              <a:solidFill>
                <a:schemeClr val="accent4"/>
              </a:solidFill>
              <a:highlight>
                <a:srgbClr val="FFFFFF"/>
              </a:highlight>
              <a:latin typeface="Helvetica Neue"/>
              <a:ea typeface="Helvetica Neue"/>
              <a:cs typeface="Helvetica Neue"/>
              <a:sym typeface="Helvetica Neue"/>
            </a:endParaRPr>
          </a:p>
        </p:txBody>
      </p:sp>
      <p:pic>
        <p:nvPicPr>
          <p:cNvPr id="434" name="Google Shape;434;g3703e1035a2_2_110" title="Untitled design (12).png"/>
          <p:cNvPicPr preferRelativeResize="0"/>
          <p:nvPr/>
        </p:nvPicPr>
        <p:blipFill>
          <a:blip r:embed="rId3">
            <a:alphaModFix/>
          </a:blip>
          <a:stretch>
            <a:fillRect/>
          </a:stretch>
        </p:blipFill>
        <p:spPr>
          <a:xfrm flipH="1">
            <a:off x="5029975" y="1329175"/>
            <a:ext cx="2648201" cy="3310251"/>
          </a:xfrm>
          <a:prstGeom prst="rect">
            <a:avLst/>
          </a:prstGeom>
          <a:noFill/>
          <a:ln>
            <a:noFill/>
          </a:ln>
        </p:spPr>
      </p:pic>
      <p:sp>
        <p:nvSpPr>
          <p:cNvPr id="435" name="Google Shape;435;g3703e1035a2_2_110"/>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g3703e1035a2_2_110"/>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40" name="Shape 440"/>
        <p:cNvGrpSpPr/>
        <p:nvPr/>
      </p:nvGrpSpPr>
      <p:grpSpPr>
        <a:xfrm>
          <a:off x="0" y="0"/>
          <a:ext cx="0" cy="0"/>
          <a:chOff x="0" y="0"/>
          <a:chExt cx="0" cy="0"/>
        </a:xfrm>
      </p:grpSpPr>
      <p:sp>
        <p:nvSpPr>
          <p:cNvPr id="441" name="Google Shape;441;p2"/>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2400"/>
              <a:buNone/>
            </a:pPr>
            <a:r>
              <a:rPr lang="en">
                <a:solidFill>
                  <a:srgbClr val="000000"/>
                </a:solidFill>
                <a:latin typeface="Helvetica Neue"/>
                <a:ea typeface="Helvetica Neue"/>
                <a:cs typeface="Helvetica Neue"/>
                <a:sym typeface="Helvetica Neue"/>
              </a:rPr>
              <a:t>What is the number one difference between customers and users? </a:t>
            </a:r>
            <a:endParaRPr sz="1200">
              <a:solidFill>
                <a:srgbClr val="000000"/>
              </a:solidFill>
              <a:latin typeface="Helvetica Neue"/>
              <a:ea typeface="Helvetica Neue"/>
              <a:cs typeface="Helvetica Neue"/>
              <a:sym typeface="Helvetica Neue"/>
            </a:endParaRPr>
          </a:p>
        </p:txBody>
      </p:sp>
      <p:sp>
        <p:nvSpPr>
          <p:cNvPr id="442" name="Google Shape;442;p2"/>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43" name="Google Shape;443;p2"/>
          <p:cNvSpPr txBox="1"/>
          <p:nvPr/>
        </p:nvSpPr>
        <p:spPr>
          <a:xfrm>
            <a:off x="355225" y="4832425"/>
            <a:ext cx="2606400" cy="25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999999"/>
                </a:solidFill>
                <a:latin typeface="Helvetica Neue"/>
                <a:ea typeface="Helvetica Neue"/>
                <a:cs typeface="Helvetica Neue"/>
                <a:sym typeface="Helvetica Neue"/>
              </a:rPr>
              <a:t>Copyright UK-SA Tech Hub 2020</a:t>
            </a:r>
            <a:endParaRPr b="0" i="0" sz="1000" u="none" cap="none" strike="noStrike">
              <a:solidFill>
                <a:srgbClr val="999999"/>
              </a:solidFill>
              <a:latin typeface="Helvetica Neue"/>
              <a:ea typeface="Helvetica Neue"/>
              <a:cs typeface="Helvetica Neue"/>
              <a:sym typeface="Helvetica Neue"/>
            </a:endParaRPr>
          </a:p>
        </p:txBody>
      </p:sp>
      <p:pic>
        <p:nvPicPr>
          <p:cNvPr descr="In this third video, we explore the market section of the Launch League Canvas. To download and use the canvas, visit www.launchleague.co.za." id="444" name="Google Shape;444;p2" title="The Market - The Launch League Canvas Video 3">
            <a:hlinkClick r:id="rId3"/>
          </p:cNvPr>
          <p:cNvPicPr preferRelativeResize="0"/>
          <p:nvPr/>
        </p:nvPicPr>
        <p:blipFill rotWithShape="1">
          <a:blip r:embed="rId4">
            <a:alphaModFix/>
          </a:blip>
          <a:srcRect b="0" l="0" r="0" t="0"/>
          <a:stretch/>
        </p:blipFill>
        <p:spPr>
          <a:xfrm>
            <a:off x="0" y="0"/>
            <a:ext cx="6858000" cy="5143500"/>
          </a:xfrm>
          <a:prstGeom prst="rect">
            <a:avLst/>
          </a:prstGeom>
          <a:noFill/>
          <a:ln>
            <a:noFill/>
          </a:ln>
        </p:spPr>
      </p:pic>
      <p:pic>
        <p:nvPicPr>
          <p:cNvPr id="445" name="Google Shape;445;p2" title="Launch League Green WhatsApp group photo (7).png"/>
          <p:cNvPicPr preferRelativeResize="0"/>
          <p:nvPr/>
        </p:nvPicPr>
        <p:blipFill>
          <a:blip r:embed="rId5">
            <a:alphaModFix/>
          </a:blip>
          <a:stretch>
            <a:fillRect/>
          </a:stretch>
        </p:blipFill>
        <p:spPr>
          <a:xfrm>
            <a:off x="7162800" y="-465424"/>
            <a:ext cx="1981201" cy="1981201"/>
          </a:xfrm>
          <a:prstGeom prst="rect">
            <a:avLst/>
          </a:prstGeom>
          <a:noFill/>
          <a:ln>
            <a:noFill/>
          </a:ln>
        </p:spPr>
      </p:pic>
      <p:sp>
        <p:nvSpPr>
          <p:cNvPr id="446" name="Google Shape;446;p2"/>
          <p:cNvSpPr/>
          <p:nvPr/>
        </p:nvSpPr>
        <p:spPr>
          <a:xfrm>
            <a:off x="0" y="46532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7" name="Google Shape;447;p2"/>
          <p:cNvSpPr txBox="1"/>
          <p:nvPr/>
        </p:nvSpPr>
        <p:spPr>
          <a:xfrm>
            <a:off x="99750" y="47846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1" name="Shape 451"/>
        <p:cNvGrpSpPr/>
        <p:nvPr/>
      </p:nvGrpSpPr>
      <p:grpSpPr>
        <a:xfrm>
          <a:off x="0" y="0"/>
          <a:ext cx="0" cy="0"/>
          <a:chOff x="0" y="0"/>
          <a:chExt cx="0" cy="0"/>
        </a:xfrm>
      </p:grpSpPr>
      <p:sp>
        <p:nvSpPr>
          <p:cNvPr id="452" name="Google Shape;452;p3"/>
          <p:cNvSpPr txBox="1"/>
          <p:nvPr>
            <p:ph type="ctrTitle"/>
          </p:nvPr>
        </p:nvSpPr>
        <p:spPr>
          <a:xfrm>
            <a:off x="548800" y="1717075"/>
            <a:ext cx="3522300" cy="1840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lang="en" sz="7200">
                <a:solidFill>
                  <a:srgbClr val="F8CA2A"/>
                </a:solidFill>
                <a:latin typeface="Helvetica Neue"/>
                <a:ea typeface="Helvetica Neue"/>
                <a:cs typeface="Helvetica Neue"/>
                <a:sym typeface="Helvetica Neue"/>
              </a:rPr>
              <a:t>1.</a:t>
            </a:r>
            <a:endParaRPr sz="7200">
              <a:solidFill>
                <a:srgbClr val="F8CA2A"/>
              </a:solidFill>
              <a:latin typeface="Helvetica Neue"/>
              <a:ea typeface="Helvetica Neue"/>
              <a:cs typeface="Helvetica Neue"/>
              <a:sym typeface="Helvetica Neue"/>
            </a:endParaRPr>
          </a:p>
          <a:p>
            <a:pPr indent="0" lvl="0" marL="0" rtl="0" algn="l">
              <a:lnSpc>
                <a:spcPct val="100000"/>
              </a:lnSpc>
              <a:spcBef>
                <a:spcPts val="0"/>
              </a:spcBef>
              <a:spcAft>
                <a:spcPts val="0"/>
              </a:spcAft>
              <a:buSzPts val="3000"/>
              <a:buNone/>
            </a:pPr>
            <a:r>
              <a:rPr lang="en" sz="3600">
                <a:solidFill>
                  <a:srgbClr val="000000"/>
                </a:solidFill>
                <a:latin typeface="Helvetica Neue"/>
                <a:ea typeface="Helvetica Neue"/>
                <a:cs typeface="Helvetica Neue"/>
                <a:sym typeface="Helvetica Neue"/>
              </a:rPr>
              <a:t>Customers </a:t>
            </a:r>
            <a:endParaRPr sz="3600">
              <a:solidFill>
                <a:srgbClr val="000000"/>
              </a:solidFill>
              <a:latin typeface="Helvetica Neue"/>
              <a:ea typeface="Helvetica Neue"/>
              <a:cs typeface="Helvetica Neue"/>
              <a:sym typeface="Helvetica Neue"/>
            </a:endParaRPr>
          </a:p>
        </p:txBody>
      </p:sp>
      <p:sp>
        <p:nvSpPr>
          <p:cNvPr id="453" name="Google Shape;453;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300"/>
              <a:buNone/>
            </a:pPr>
            <a:fld id="{00000000-1234-1234-1234-123412341234}" type="slidenum">
              <a:rPr lang="en"/>
              <a:t>‹#›</a:t>
            </a:fld>
            <a:endParaRPr/>
          </a:p>
        </p:txBody>
      </p:sp>
      <p:pic>
        <p:nvPicPr>
          <p:cNvPr id="454" name="Google Shape;454;p3" title="Launch League Green WhatsApp group photo (7).png"/>
          <p:cNvPicPr preferRelativeResize="0"/>
          <p:nvPr/>
        </p:nvPicPr>
        <p:blipFill>
          <a:blip r:embed="rId4">
            <a:alphaModFix/>
          </a:blip>
          <a:stretch>
            <a:fillRect/>
          </a:stretch>
        </p:blipFill>
        <p:spPr>
          <a:xfrm>
            <a:off x="7162800" y="-455336"/>
            <a:ext cx="1981201" cy="1981201"/>
          </a:xfrm>
          <a:prstGeom prst="rect">
            <a:avLst/>
          </a:prstGeom>
          <a:noFill/>
          <a:ln>
            <a:noFill/>
          </a:ln>
        </p:spPr>
      </p:pic>
      <p:sp>
        <p:nvSpPr>
          <p:cNvPr id="455" name="Google Shape;455;p3"/>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3"/>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60" name="Shape 460"/>
        <p:cNvGrpSpPr/>
        <p:nvPr/>
      </p:nvGrpSpPr>
      <p:grpSpPr>
        <a:xfrm>
          <a:off x="0" y="0"/>
          <a:ext cx="0" cy="0"/>
          <a:chOff x="0" y="0"/>
          <a:chExt cx="0" cy="0"/>
        </a:xfrm>
      </p:grpSpPr>
      <p:sp>
        <p:nvSpPr>
          <p:cNvPr id="461" name="Google Shape;461;p4"/>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SzPts val="2400"/>
              <a:buNone/>
            </a:pPr>
            <a:r>
              <a:rPr lang="en">
                <a:solidFill>
                  <a:srgbClr val="000000"/>
                </a:solidFill>
                <a:latin typeface="Helvetica Neue"/>
                <a:ea typeface="Helvetica Neue"/>
                <a:cs typeface="Helvetica Neue"/>
                <a:sym typeface="Helvetica Neue"/>
              </a:rPr>
              <a:t>What is the </a:t>
            </a:r>
            <a:r>
              <a:rPr lang="en">
                <a:solidFill>
                  <a:schemeClr val="dk1"/>
                </a:solidFill>
                <a:latin typeface="Helvetica Neue"/>
                <a:ea typeface="Helvetica Neue"/>
                <a:cs typeface="Helvetica Neue"/>
                <a:sym typeface="Helvetica Neue"/>
              </a:rPr>
              <a:t>number one</a:t>
            </a:r>
            <a:r>
              <a:rPr b="1" lang="en">
                <a:solidFill>
                  <a:srgbClr val="F8CA2A"/>
                </a:solidFill>
                <a:latin typeface="Helvetica Neue"/>
                <a:ea typeface="Helvetica Neue"/>
                <a:cs typeface="Helvetica Neue"/>
                <a:sym typeface="Helvetica Neue"/>
              </a:rPr>
              <a:t> difference</a:t>
            </a:r>
            <a:r>
              <a:rPr lang="en">
                <a:solidFill>
                  <a:srgbClr val="000000"/>
                </a:solidFill>
                <a:latin typeface="Helvetica Neue"/>
                <a:ea typeface="Helvetica Neue"/>
                <a:cs typeface="Helvetica Neue"/>
                <a:sym typeface="Helvetica Neue"/>
              </a:rPr>
              <a:t> between </a:t>
            </a:r>
            <a:r>
              <a:rPr b="1" lang="en">
                <a:solidFill>
                  <a:srgbClr val="F8CA2A"/>
                </a:solidFill>
                <a:latin typeface="Helvetica Neue"/>
                <a:ea typeface="Helvetica Neue"/>
                <a:cs typeface="Helvetica Neue"/>
                <a:sym typeface="Helvetica Neue"/>
              </a:rPr>
              <a:t>customers</a:t>
            </a:r>
            <a:r>
              <a:rPr lang="en">
                <a:solidFill>
                  <a:srgbClr val="000000"/>
                </a:solidFill>
                <a:latin typeface="Helvetica Neue"/>
                <a:ea typeface="Helvetica Neue"/>
                <a:cs typeface="Helvetica Neue"/>
                <a:sym typeface="Helvetica Neue"/>
              </a:rPr>
              <a:t> and </a:t>
            </a:r>
            <a:r>
              <a:rPr b="1" lang="en">
                <a:solidFill>
                  <a:srgbClr val="F8CA2A"/>
                </a:solidFill>
                <a:latin typeface="Helvetica Neue"/>
                <a:ea typeface="Helvetica Neue"/>
                <a:cs typeface="Helvetica Neue"/>
                <a:sym typeface="Helvetica Neue"/>
              </a:rPr>
              <a:t>users</a:t>
            </a:r>
            <a:r>
              <a:rPr lang="en">
                <a:solidFill>
                  <a:srgbClr val="000000"/>
                </a:solidFill>
                <a:latin typeface="Helvetica Neue"/>
                <a:ea typeface="Helvetica Neue"/>
                <a:cs typeface="Helvetica Neue"/>
                <a:sym typeface="Helvetica Neue"/>
              </a:rPr>
              <a:t>? </a:t>
            </a:r>
            <a:endParaRPr sz="1200">
              <a:solidFill>
                <a:srgbClr val="000000"/>
              </a:solidFill>
              <a:latin typeface="Helvetica Neue"/>
              <a:ea typeface="Helvetica Neue"/>
              <a:cs typeface="Helvetica Neue"/>
              <a:sym typeface="Helvetica Neue"/>
            </a:endParaRPr>
          </a:p>
        </p:txBody>
      </p:sp>
      <p:sp>
        <p:nvSpPr>
          <p:cNvPr id="462" name="Google Shape;462;p4"/>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463" name="Google Shape;463;p4"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464" name="Google Shape;464;p4"/>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5" name="Google Shape;465;p4"/>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69" name="Shape 469"/>
        <p:cNvGrpSpPr/>
        <p:nvPr/>
      </p:nvGrpSpPr>
      <p:grpSpPr>
        <a:xfrm>
          <a:off x="0" y="0"/>
          <a:ext cx="0" cy="0"/>
          <a:chOff x="0" y="0"/>
          <a:chExt cx="0" cy="0"/>
        </a:xfrm>
      </p:grpSpPr>
      <p:sp>
        <p:nvSpPr>
          <p:cNvPr id="470" name="Google Shape;470;p5"/>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71" name="Google Shape;471;p5"/>
          <p:cNvSpPr txBox="1"/>
          <p:nvPr>
            <p:ph type="title"/>
          </p:nvPr>
        </p:nvSpPr>
        <p:spPr>
          <a:xfrm>
            <a:off x="838350" y="657550"/>
            <a:ext cx="53241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Pay vs Use</a:t>
            </a:r>
            <a:endParaRPr sz="3600">
              <a:solidFill>
                <a:srgbClr val="000000"/>
              </a:solidFill>
              <a:latin typeface="Helvetica Neue"/>
              <a:ea typeface="Helvetica Neue"/>
              <a:cs typeface="Helvetica Neue"/>
              <a:sym typeface="Helvetica Neue"/>
            </a:endParaRPr>
          </a:p>
        </p:txBody>
      </p:sp>
      <p:sp>
        <p:nvSpPr>
          <p:cNvPr id="472" name="Google Shape;472;p5"/>
          <p:cNvSpPr txBox="1"/>
          <p:nvPr>
            <p:ph idx="1" type="body"/>
          </p:nvPr>
        </p:nvSpPr>
        <p:spPr>
          <a:xfrm>
            <a:off x="767525" y="1652950"/>
            <a:ext cx="63348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b="1" lang="en" sz="1800">
                <a:solidFill>
                  <a:srgbClr val="CD1E18"/>
                </a:solidFill>
                <a:latin typeface="Helvetica Neue"/>
                <a:ea typeface="Helvetica Neue"/>
                <a:cs typeface="Helvetica Neue"/>
                <a:sym typeface="Helvetica Neue"/>
              </a:rPr>
              <a:t>Your customers are the ones who pay you.</a:t>
            </a:r>
            <a:endParaRPr b="1" sz="1800">
              <a:solidFill>
                <a:srgbClr val="CD1E18"/>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lang="en" sz="1800">
                <a:solidFill>
                  <a:srgbClr val="000000"/>
                </a:solidFill>
                <a:latin typeface="Helvetica Neue"/>
                <a:ea typeface="Helvetica Neue"/>
                <a:cs typeface="Helvetica Neue"/>
                <a:sym typeface="Helvetica Neue"/>
              </a:rPr>
              <a:t>If you are a non-profit company, who is your customer?</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lang="en" sz="1800">
                <a:solidFill>
                  <a:srgbClr val="000000"/>
                </a:solidFill>
                <a:latin typeface="Helvetica Neue"/>
                <a:ea typeface="Helvetica Neue"/>
                <a:cs typeface="Helvetica Neue"/>
                <a:sym typeface="Helvetica Neue"/>
              </a:rPr>
              <a:t>If you are a B2B company, who is your customer?</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b="1" sz="1800">
              <a:solidFill>
                <a:srgbClr val="000000"/>
              </a:solidFill>
              <a:latin typeface="Helvetica Neue"/>
              <a:ea typeface="Helvetica Neue"/>
              <a:cs typeface="Helvetica Neue"/>
              <a:sym typeface="Helvetica Neue"/>
            </a:endParaRPr>
          </a:p>
        </p:txBody>
      </p:sp>
      <p:pic>
        <p:nvPicPr>
          <p:cNvPr id="473" name="Google Shape;473;p5"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474" name="Google Shape;474;p5"/>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5" name="Google Shape;475;p5"/>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79" name="Shape 479"/>
        <p:cNvGrpSpPr/>
        <p:nvPr/>
      </p:nvGrpSpPr>
      <p:grpSpPr>
        <a:xfrm>
          <a:off x="0" y="0"/>
          <a:ext cx="0" cy="0"/>
          <a:chOff x="0" y="0"/>
          <a:chExt cx="0" cy="0"/>
        </a:xfrm>
      </p:grpSpPr>
      <p:sp>
        <p:nvSpPr>
          <p:cNvPr id="480" name="Google Shape;480;p6"/>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81" name="Google Shape;481;p6"/>
          <p:cNvSpPr txBox="1"/>
          <p:nvPr>
            <p:ph type="title"/>
          </p:nvPr>
        </p:nvSpPr>
        <p:spPr>
          <a:xfrm>
            <a:off x="609550" y="712625"/>
            <a:ext cx="61542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600">
                <a:solidFill>
                  <a:srgbClr val="000000"/>
                </a:solidFill>
                <a:latin typeface="Helvetica Neue"/>
                <a:ea typeface="Helvetica Neue"/>
                <a:cs typeface="Helvetica Neue"/>
                <a:sym typeface="Helvetica Neue"/>
              </a:rPr>
              <a:t>Target customers </a:t>
            </a:r>
            <a:endParaRPr sz="36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482" name="Google Shape;482;p6"/>
          <p:cNvSpPr txBox="1"/>
          <p:nvPr>
            <p:ph idx="1" type="body"/>
          </p:nvPr>
        </p:nvSpPr>
        <p:spPr>
          <a:xfrm>
            <a:off x="703925" y="1725725"/>
            <a:ext cx="6275100" cy="243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600"/>
              <a:buNone/>
            </a:pPr>
            <a:r>
              <a:rPr lang="en" sz="1800">
                <a:solidFill>
                  <a:srgbClr val="000000"/>
                </a:solidFill>
                <a:latin typeface="Helvetica Neue"/>
                <a:ea typeface="Helvetica Neue"/>
                <a:cs typeface="Helvetica Neue"/>
                <a:sym typeface="Helvetica Neue"/>
              </a:rPr>
              <a:t>While your </a:t>
            </a:r>
            <a:r>
              <a:rPr b="1" lang="en" sz="1800">
                <a:solidFill>
                  <a:srgbClr val="000000"/>
                </a:solidFill>
                <a:latin typeface="Helvetica Neue"/>
                <a:ea typeface="Helvetica Neue"/>
                <a:cs typeface="Helvetica Neue"/>
                <a:sym typeface="Helvetica Neue"/>
              </a:rPr>
              <a:t>target market</a:t>
            </a:r>
            <a:r>
              <a:rPr lang="en" sz="1800">
                <a:solidFill>
                  <a:srgbClr val="000000"/>
                </a:solidFill>
                <a:latin typeface="Helvetica Neue"/>
                <a:ea typeface="Helvetica Neue"/>
                <a:cs typeface="Helvetica Neue"/>
                <a:sym typeface="Helvetica Neue"/>
              </a:rPr>
              <a:t> is the </a:t>
            </a:r>
            <a:r>
              <a:rPr i="1" lang="en" sz="1800">
                <a:solidFill>
                  <a:srgbClr val="000000"/>
                </a:solidFill>
                <a:latin typeface="Helvetica Neue"/>
                <a:ea typeface="Helvetica Neue"/>
                <a:cs typeface="Helvetica Neue"/>
                <a:sym typeface="Helvetica Neue"/>
              </a:rPr>
              <a:t>group</a:t>
            </a:r>
            <a:r>
              <a:rPr lang="en" sz="1800">
                <a:solidFill>
                  <a:srgbClr val="000000"/>
                </a:solidFill>
                <a:latin typeface="Helvetica Neue"/>
                <a:ea typeface="Helvetica Neue"/>
                <a:cs typeface="Helvetica Neue"/>
                <a:sym typeface="Helvetica Neue"/>
              </a:rPr>
              <a:t> who is most likely to buy your product or service… </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b="1" lang="en" sz="1800">
                <a:solidFill>
                  <a:srgbClr val="000000"/>
                </a:solidFill>
                <a:latin typeface="Helvetica Neue"/>
                <a:ea typeface="Helvetica Neue"/>
                <a:cs typeface="Helvetica Neue"/>
                <a:sym typeface="Helvetica Neue"/>
              </a:rPr>
              <a:t>Your target customer</a:t>
            </a:r>
            <a:r>
              <a:rPr lang="en" sz="1800">
                <a:solidFill>
                  <a:srgbClr val="000000"/>
                </a:solidFill>
                <a:latin typeface="Helvetica Neue"/>
                <a:ea typeface="Helvetica Neue"/>
                <a:cs typeface="Helvetica Neue"/>
                <a:sym typeface="Helvetica Neue"/>
              </a:rPr>
              <a:t> is the person who is most likely to buy your product or service.</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0"/>
              </a:spcAft>
              <a:buSzPts val="1600"/>
              <a:buNone/>
            </a:pPr>
            <a:r>
              <a:rPr lang="en" sz="1800">
                <a:solidFill>
                  <a:srgbClr val="000000"/>
                </a:solidFill>
                <a:latin typeface="Helvetica Neue"/>
                <a:ea typeface="Helvetica Neue"/>
                <a:cs typeface="Helvetica Neue"/>
                <a:sym typeface="Helvetica Neue"/>
              </a:rPr>
              <a:t>Think about how you would describe your target customer...</a:t>
            </a:r>
            <a:endParaRPr sz="1800">
              <a:solidFill>
                <a:srgbClr val="000000"/>
              </a:solidFill>
              <a:latin typeface="Helvetica Neue"/>
              <a:ea typeface="Helvetica Neue"/>
              <a:cs typeface="Helvetica Neue"/>
              <a:sym typeface="Helvetica Neue"/>
            </a:endParaRPr>
          </a:p>
          <a:p>
            <a:pPr indent="0" lvl="0" marL="0" rtl="0" algn="l">
              <a:lnSpc>
                <a:spcPct val="115000"/>
              </a:lnSpc>
              <a:spcBef>
                <a:spcPts val="1600"/>
              </a:spcBef>
              <a:spcAft>
                <a:spcPts val="1600"/>
              </a:spcAft>
              <a:buSzPts val="1600"/>
              <a:buNone/>
            </a:pPr>
            <a:r>
              <a:t/>
            </a:r>
            <a:endParaRPr sz="1800">
              <a:solidFill>
                <a:srgbClr val="000000"/>
              </a:solidFill>
              <a:latin typeface="Helvetica Neue"/>
              <a:ea typeface="Helvetica Neue"/>
              <a:cs typeface="Helvetica Neue"/>
              <a:sym typeface="Helvetica Neue"/>
            </a:endParaRPr>
          </a:p>
        </p:txBody>
      </p:sp>
      <p:pic>
        <p:nvPicPr>
          <p:cNvPr id="483" name="Google Shape;483;p6"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484" name="Google Shape;484;p6"/>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5" name="Google Shape;485;p6"/>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CA2A"/>
        </a:solidFill>
      </p:bgPr>
    </p:bg>
    <p:spTree>
      <p:nvGrpSpPr>
        <p:cNvPr id="489" name="Shape 489"/>
        <p:cNvGrpSpPr/>
        <p:nvPr/>
      </p:nvGrpSpPr>
      <p:grpSpPr>
        <a:xfrm>
          <a:off x="0" y="0"/>
          <a:ext cx="0" cy="0"/>
          <a:chOff x="0" y="0"/>
          <a:chExt cx="0" cy="0"/>
        </a:xfrm>
      </p:grpSpPr>
      <p:sp>
        <p:nvSpPr>
          <p:cNvPr id="490" name="Google Shape;490;p7"/>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491" name="Google Shape;491;p7"/>
          <p:cNvSpPr txBox="1"/>
          <p:nvPr>
            <p:ph type="title"/>
          </p:nvPr>
        </p:nvSpPr>
        <p:spPr>
          <a:xfrm>
            <a:off x="837650" y="429150"/>
            <a:ext cx="6154200" cy="48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200">
                <a:solidFill>
                  <a:srgbClr val="000000"/>
                </a:solidFill>
                <a:latin typeface="Helvetica Neue"/>
                <a:ea typeface="Helvetica Neue"/>
                <a:cs typeface="Helvetica Neue"/>
                <a:sym typeface="Helvetica Neue"/>
              </a:rPr>
              <a:t>Target customers: Amaizing Briquettes </a:t>
            </a:r>
            <a:endParaRPr sz="3200">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2800"/>
              <a:buNone/>
            </a:pPr>
            <a:r>
              <a:t/>
            </a:r>
            <a:endParaRPr sz="3000">
              <a:solidFill>
                <a:srgbClr val="000000"/>
              </a:solidFill>
            </a:endParaRPr>
          </a:p>
          <a:p>
            <a:pPr indent="0" lvl="0" marL="0" rtl="0" algn="l">
              <a:lnSpc>
                <a:spcPct val="100000"/>
              </a:lnSpc>
              <a:spcBef>
                <a:spcPts val="0"/>
              </a:spcBef>
              <a:spcAft>
                <a:spcPts val="0"/>
              </a:spcAft>
              <a:buSzPts val="2800"/>
              <a:buNone/>
            </a:pPr>
            <a:r>
              <a:t/>
            </a:r>
            <a:endParaRPr sz="3000">
              <a:solidFill>
                <a:srgbClr val="000000"/>
              </a:solidFill>
            </a:endParaRPr>
          </a:p>
        </p:txBody>
      </p:sp>
      <p:sp>
        <p:nvSpPr>
          <p:cNvPr id="492" name="Google Shape;492;p7"/>
          <p:cNvSpPr txBox="1"/>
          <p:nvPr>
            <p:ph idx="1" type="body"/>
          </p:nvPr>
        </p:nvSpPr>
        <p:spPr>
          <a:xfrm>
            <a:off x="585950" y="1620050"/>
            <a:ext cx="6476400" cy="2433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Helvetica Neue"/>
              <a:buChar char="●"/>
            </a:pPr>
            <a:r>
              <a:rPr lang="en" sz="1200">
                <a:solidFill>
                  <a:srgbClr val="000000"/>
                </a:solidFill>
                <a:latin typeface="Helvetica Neue"/>
                <a:ea typeface="Helvetica Neue"/>
                <a:cs typeface="Helvetica Neue"/>
                <a:sym typeface="Helvetica Neue"/>
              </a:rPr>
              <a:t>Chain grocery stores which provide space for local business products, such as Spar. These typically service the middle and upper class and would prefer easily traceable electronic payments.</a:t>
            </a:r>
            <a:endParaRPr sz="1200">
              <a:solidFill>
                <a:srgbClr val="000000"/>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000000"/>
              </a:buClr>
              <a:buSzPts val="1200"/>
              <a:buFont typeface="Helvetica Neue"/>
              <a:buChar char="●"/>
            </a:pPr>
            <a:r>
              <a:rPr lang="en" sz="1200">
                <a:solidFill>
                  <a:srgbClr val="000000"/>
                </a:solidFill>
                <a:latin typeface="Helvetica Neue"/>
                <a:ea typeface="Helvetica Neue"/>
                <a:cs typeface="Helvetica Neue"/>
                <a:sym typeface="Helvetica Neue"/>
              </a:rPr>
              <a:t>Spaza shops, who may be informal in nature and use informal value chains to source their products. They typically service lower income households and may be more selective about payment methods.</a:t>
            </a:r>
            <a:endParaRPr sz="1200">
              <a:solidFill>
                <a:srgbClr val="000000"/>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000000"/>
              </a:buClr>
              <a:buSzPts val="1200"/>
              <a:buFont typeface="Helvetica Neue"/>
              <a:buChar char="●"/>
            </a:pPr>
            <a:r>
              <a:rPr lang="en" sz="1200">
                <a:solidFill>
                  <a:srgbClr val="000000"/>
                </a:solidFill>
                <a:latin typeface="Helvetica Neue"/>
                <a:ea typeface="Helvetica Neue"/>
                <a:cs typeface="Helvetica Neue"/>
                <a:sym typeface="Helvetica Neue"/>
              </a:rPr>
              <a:t>Petrol station shops, which can be part of a chain or independent shops. They tend to service those who can afford cars, but also local communities and truckers. As they are open 24/7, they are likely to prefer using electronic funds for security reasons.</a:t>
            </a:r>
            <a:endParaRPr sz="1200">
              <a:solidFill>
                <a:srgbClr val="000000"/>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000000"/>
              </a:buClr>
              <a:buSzPts val="1200"/>
              <a:buFont typeface="Helvetica Neue"/>
              <a:buChar char="●"/>
            </a:pPr>
            <a:r>
              <a:rPr lang="en" sz="1200">
                <a:solidFill>
                  <a:srgbClr val="000000"/>
                </a:solidFill>
                <a:latin typeface="Helvetica Neue"/>
                <a:ea typeface="Helvetica Neue"/>
                <a:cs typeface="Helvetica Neue"/>
                <a:sym typeface="Helvetica Neue"/>
              </a:rPr>
              <a:t>Organisations such as school feeding schemes. These do not create a profit and service the most vulnerable groups. They usually have tight budgets and would favour easily traceable suppliers to make reporting to their sponsors/funders easier.</a:t>
            </a:r>
            <a:endParaRPr>
              <a:solidFill>
                <a:srgbClr val="000000"/>
              </a:solidFill>
              <a:latin typeface="Helvetica Neue"/>
              <a:ea typeface="Helvetica Neue"/>
              <a:cs typeface="Helvetica Neue"/>
              <a:sym typeface="Helvetica Neue"/>
            </a:endParaRPr>
          </a:p>
        </p:txBody>
      </p:sp>
      <p:pic>
        <p:nvPicPr>
          <p:cNvPr id="493" name="Google Shape;493;p7" title="Launch League Green WhatsApp group photo (7).png"/>
          <p:cNvPicPr preferRelativeResize="0"/>
          <p:nvPr/>
        </p:nvPicPr>
        <p:blipFill>
          <a:blip r:embed="rId3">
            <a:alphaModFix/>
          </a:blip>
          <a:stretch>
            <a:fillRect/>
          </a:stretch>
        </p:blipFill>
        <p:spPr>
          <a:xfrm>
            <a:off x="7162800" y="-465424"/>
            <a:ext cx="1981201" cy="1981201"/>
          </a:xfrm>
          <a:prstGeom prst="rect">
            <a:avLst/>
          </a:prstGeom>
          <a:noFill/>
          <a:ln>
            <a:noFill/>
          </a:ln>
        </p:spPr>
      </p:pic>
      <p:sp>
        <p:nvSpPr>
          <p:cNvPr id="494" name="Google Shape;494;p7"/>
          <p:cNvSpPr/>
          <p:nvPr/>
        </p:nvSpPr>
        <p:spPr>
          <a:xfrm>
            <a:off x="0" y="4577025"/>
            <a:ext cx="1777500" cy="393600"/>
          </a:xfrm>
          <a:prstGeom prst="rect">
            <a:avLst/>
          </a:prstGeom>
          <a:solidFill>
            <a:srgbClr val="007E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5" name="Google Shape;495;p7"/>
          <p:cNvSpPr txBox="1"/>
          <p:nvPr/>
        </p:nvSpPr>
        <p:spPr>
          <a:xfrm>
            <a:off x="99750" y="4708450"/>
            <a:ext cx="1730400" cy="22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000">
                <a:solidFill>
                  <a:srgbClr val="FFFFFF"/>
                </a:solidFill>
                <a:latin typeface="Helvetica Neue"/>
                <a:ea typeface="Helvetica Neue"/>
                <a:cs typeface="Helvetica Neue"/>
                <a:sym typeface="Helvetica Neue"/>
              </a:rPr>
              <a:t>Launch League Green</a:t>
            </a:r>
            <a:endParaRPr b="1" sz="1000">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aunch League">
  <a:themeElements>
    <a:clrScheme name="Simple Light">
      <a:dk1>
        <a:srgbClr val="000000"/>
      </a:dk1>
      <a:lt1>
        <a:srgbClr val="FFFFFF"/>
      </a:lt1>
      <a:dk2>
        <a:srgbClr val="595959"/>
      </a:dk2>
      <a:lt2>
        <a:srgbClr val="EEEEEE"/>
      </a:lt2>
      <a:accent1>
        <a:srgbClr val="F8CB2A"/>
      </a:accent1>
      <a:accent2>
        <a:srgbClr val="CD1E19"/>
      </a:accent2>
      <a:accent3>
        <a:srgbClr val="133AA1"/>
      </a:accent3>
      <a:accent4>
        <a:srgbClr val="007A4D"/>
      </a:accent4>
      <a:accent5>
        <a:srgbClr val="EBECEC"/>
      </a:accent5>
      <a:accent6>
        <a:srgbClr val="F3F3F3"/>
      </a:accent6>
      <a:hlink>
        <a:srgbClr val="133AA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