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9" r:id="rId6"/>
    <p:sldMasterId id="2147483691" r:id="rId7"/>
    <p:sldMasterId id="214748371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y="5143500" cx="9144000"/>
  <p:notesSz cx="6858000" cy="9144000"/>
  <p:embeddedFontLst>
    <p:embeddedFont>
      <p:font typeface="Roboto Thin"/>
      <p:regular r:id="rId40"/>
      <p:bold r:id="rId41"/>
      <p:italic r:id="rId42"/>
      <p:boldItalic r:id="rId43"/>
    </p:embeddedFont>
    <p:embeddedFont>
      <p:font typeface="Montserrat"/>
      <p:regular r:id="rId44"/>
      <p:bold r:id="rId45"/>
      <p:italic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2" roundtripDataSignature="AMtx7mg6h3jWHntKtLLjEsQz7GhFDibr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6EA4C8-A746-4C06-9169-376313A4AFA5}">
  <a:tblStyle styleId="{836EA4C8-A746-4C06-9169-376313A4AFA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Thin-regular.fntdata"/><Relationship Id="rId42" Type="http://schemas.openxmlformats.org/officeDocument/2006/relationships/font" Target="fonts/RobotoThin-italic.fntdata"/><Relationship Id="rId41" Type="http://schemas.openxmlformats.org/officeDocument/2006/relationships/font" Target="fonts/RobotoThin-bold.fntdata"/><Relationship Id="rId44" Type="http://schemas.openxmlformats.org/officeDocument/2006/relationships/font" Target="fonts/Montserrat-regular.fntdata"/><Relationship Id="rId43" Type="http://schemas.openxmlformats.org/officeDocument/2006/relationships/font" Target="fonts/RobotoThin-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HelveticaNeue-regular.fntdata"/><Relationship Id="rId47" Type="http://schemas.openxmlformats.org/officeDocument/2006/relationships/font" Target="fonts/Montserrat-boldItalic.fntdata"/><Relationship Id="rId49"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Welcome to the final module of the bootcamp and the final block on your Launch League canvas!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[Read the slide]</a:t>
            </a:r>
            <a:endParaRPr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let’s talk about partnerships…</a:t>
            </a:r>
            <a:endParaRPr/>
          </a:p>
          <a:p>
            <a:pPr indent="0" lvl="0" marL="0" rtl="0" algn="l">
              <a:lnSpc>
                <a:spcPct val="100000"/>
              </a:lnSpc>
              <a:spcBef>
                <a:spcPts val="0"/>
              </a:spcBef>
              <a:spcAft>
                <a:spcPts val="0"/>
              </a:spcAft>
              <a:buSzPts val="1100"/>
              <a:buNone/>
            </a:pPr>
            <a:r>
              <a:rPr i="1" lang="en"/>
              <a:t>[Read the definition on the slide]</a:t>
            </a:r>
            <a:endParaRPr i="1"/>
          </a:p>
          <a:p>
            <a:pPr indent="0" lvl="0" marL="0" rtl="0" algn="l">
              <a:lnSpc>
                <a:spcPct val="100000"/>
              </a:lnSpc>
              <a:spcBef>
                <a:spcPts val="0"/>
              </a:spcBef>
              <a:spcAft>
                <a:spcPts val="0"/>
              </a:spcAft>
              <a:buSzPts val="1100"/>
              <a:buNone/>
            </a:pPr>
            <a:r>
              <a:rPr lang="en"/>
              <a:t>Some entrepreneurs are nervous about partnerships, but the truth is that if you start and manage them properly, partnerships can be an important growth engine for your business.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[Talk through the partnerships]</a:t>
            </a:r>
            <a:endParaRPr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may use different tools, resources and partnerships in different aspects of your business.</a:t>
            </a:r>
            <a:endParaRPr/>
          </a:p>
          <a:p>
            <a:pPr indent="0" lvl="0" marL="0" rtl="0" algn="l">
              <a:lnSpc>
                <a:spcPct val="100000"/>
              </a:lnSpc>
              <a:spcBef>
                <a:spcPts val="0"/>
              </a:spcBef>
              <a:spcAft>
                <a:spcPts val="0"/>
              </a:spcAft>
              <a:buSzPts val="1100"/>
              <a:buNone/>
            </a:pPr>
            <a:r>
              <a:rPr lang="en"/>
              <a:t>We’ll be using this table in your exercise later: remember, you don’t always need to have all three in every area of your business, but it is worth thinking about.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look at Amaizing Briquettes again… </a:t>
            </a:r>
            <a:r>
              <a:rPr i="1" lang="en"/>
              <a:t>[Pick out examples from the table, ask participants if they have any questions, and address them or get the group to help.]</a:t>
            </a:r>
            <a:endParaRPr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8" name="Google Shape;5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[Read the slide.]</a:t>
            </a:r>
            <a:endParaRPr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It’s important to understand yourself and the unique qualities and strengths you bring to your business. So, let’s talk about you!</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Would you describe your personality and skills using at least three of the following words?</a:t>
            </a:r>
            <a:endParaRPr/>
          </a:p>
          <a:p>
            <a:pPr indent="0" lvl="0" marL="0" rtl="0" algn="l">
              <a:lnSpc>
                <a:spcPct val="100000"/>
              </a:lnSpc>
              <a:spcBef>
                <a:spcPts val="0"/>
              </a:spcBef>
              <a:spcAft>
                <a:spcPts val="0"/>
              </a:spcAft>
              <a:buSzPts val="1100"/>
              <a:buNone/>
            </a:pPr>
            <a:r>
              <a:rPr i="1" lang="en"/>
              <a:t>[Read the bullets slowly - look at the audience and nod while doing so - let them absorb!]</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b="1" lang="en"/>
              <a:t>Passion: </a:t>
            </a:r>
            <a:r>
              <a:rPr lang="en"/>
              <a:t>Having the energy to maintain your belief in your product or service and business through the ups and downs is essential. Passion also makes you persuasive to clients and partners.</a:t>
            </a:r>
            <a:endParaRPr/>
          </a:p>
          <a:p>
            <a:pPr indent="0" lvl="0" marL="0" rtl="0" algn="l">
              <a:lnSpc>
                <a:spcPct val="100000"/>
              </a:lnSpc>
              <a:spcBef>
                <a:spcPts val="0"/>
              </a:spcBef>
              <a:spcAft>
                <a:spcPts val="0"/>
              </a:spcAft>
              <a:buSzPts val="1100"/>
              <a:buNone/>
            </a:pPr>
            <a:r>
              <a:rPr b="1" lang="en"/>
              <a:t>Risk-taking: </a:t>
            </a:r>
            <a:r>
              <a:rPr lang="en"/>
              <a:t>By understanding risks and taking them, the entrepreneur sets themselves apart from most people, who are do not have the risk appetite to grab the opportunity.</a:t>
            </a:r>
            <a:endParaRPr/>
          </a:p>
          <a:p>
            <a:pPr indent="0" lvl="0" marL="0" rtl="0" algn="l">
              <a:lnSpc>
                <a:spcPct val="100000"/>
              </a:lnSpc>
              <a:spcBef>
                <a:spcPts val="0"/>
              </a:spcBef>
              <a:spcAft>
                <a:spcPts val="0"/>
              </a:spcAft>
              <a:buSzPts val="1100"/>
              <a:buNone/>
            </a:pPr>
            <a:r>
              <a:rPr b="1" lang="en"/>
              <a:t>Flexibility: </a:t>
            </a:r>
            <a:r>
              <a:rPr lang="en"/>
              <a:t>An entrepreneur guides their business to adapt to a changing environment and what their customers want.</a:t>
            </a:r>
            <a:endParaRPr/>
          </a:p>
          <a:p>
            <a:pPr indent="0" lvl="0" marL="0" rtl="0" algn="l">
              <a:lnSpc>
                <a:spcPct val="100000"/>
              </a:lnSpc>
              <a:spcBef>
                <a:spcPts val="0"/>
              </a:spcBef>
              <a:spcAft>
                <a:spcPts val="0"/>
              </a:spcAft>
              <a:buSzPts val="1100"/>
              <a:buNone/>
            </a:pPr>
            <a:r>
              <a:rPr b="1" lang="en"/>
              <a:t>Self-confidence: </a:t>
            </a:r>
            <a:r>
              <a:rPr lang="en"/>
              <a:t>An entrepreneur believes in themselves -- this is not about having a big ego, but in believing in your ability to deliver the goods or make a plan.</a:t>
            </a:r>
            <a:endParaRPr/>
          </a:p>
          <a:p>
            <a:pPr indent="0" lvl="0" marL="0" rtl="0" algn="l">
              <a:lnSpc>
                <a:spcPct val="100000"/>
              </a:lnSpc>
              <a:spcBef>
                <a:spcPts val="0"/>
              </a:spcBef>
              <a:spcAft>
                <a:spcPts val="0"/>
              </a:spcAft>
              <a:buSzPts val="1100"/>
              <a:buNone/>
            </a:pPr>
            <a:r>
              <a:rPr b="1" lang="en"/>
              <a:t>Management skills: </a:t>
            </a:r>
            <a:r>
              <a:rPr lang="en"/>
              <a:t>In a growing business there are a lot of tasks happening all at once -- juggling these successfully (and delegating them, where possible) is the job of an entrepreneur.</a:t>
            </a:r>
            <a:endParaRPr/>
          </a:p>
          <a:p>
            <a:pPr indent="0" lvl="0" marL="0" rtl="0" algn="l">
              <a:lnSpc>
                <a:spcPct val="100000"/>
              </a:lnSpc>
              <a:spcBef>
                <a:spcPts val="0"/>
              </a:spcBef>
              <a:spcAft>
                <a:spcPts val="0"/>
              </a:spcAft>
              <a:buSzPts val="1100"/>
              <a:buNone/>
            </a:pPr>
            <a:r>
              <a:rPr b="1" lang="en"/>
              <a:t>Networking skills: </a:t>
            </a:r>
            <a:r>
              <a:rPr lang="en"/>
              <a:t>Connecting with people and adding value to others means the entrepreneur always has their network to draw on.</a:t>
            </a:r>
            <a:endParaRPr/>
          </a:p>
          <a:p>
            <a:pPr indent="0" lvl="0" marL="0" rtl="0" algn="l">
              <a:lnSpc>
                <a:spcPct val="100000"/>
              </a:lnSpc>
              <a:spcBef>
                <a:spcPts val="0"/>
              </a:spcBef>
              <a:spcAft>
                <a:spcPts val="0"/>
              </a:spcAft>
              <a:buSzPts val="1100"/>
              <a:buNone/>
            </a:pPr>
            <a:r>
              <a:rPr b="1" lang="en"/>
              <a:t>Financial management skills: </a:t>
            </a:r>
            <a:r>
              <a:rPr lang="en"/>
              <a:t>Bringing in money, managing expenses and planning around cash flow are all critical to an entrepreneur’s success.</a:t>
            </a:r>
            <a:endParaRPr/>
          </a:p>
          <a:p>
            <a:pPr indent="0" lvl="0" marL="0" rtl="0" algn="l">
              <a:lnSpc>
                <a:spcPct val="100000"/>
              </a:lnSpc>
              <a:spcBef>
                <a:spcPts val="0"/>
              </a:spcBef>
              <a:spcAft>
                <a:spcPts val="0"/>
              </a:spcAft>
              <a:buSzPts val="1100"/>
              <a:buNone/>
            </a:pPr>
            <a:r>
              <a:rPr b="1" lang="en"/>
              <a:t>Grit / Resilience: </a:t>
            </a:r>
            <a:r>
              <a:rPr lang="en"/>
              <a:t>Entrepreneurs chase opportunities and keep going when things are tough.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Often entrepreneurs will be stronger on some of the characteristics we’ve discussed than others.</a:t>
            </a:r>
            <a:endParaRPr/>
          </a:p>
          <a:p>
            <a:pPr indent="0" lvl="0" marL="0" rtl="0" algn="l">
              <a:lnSpc>
                <a:spcPct val="100000"/>
              </a:lnSpc>
              <a:spcBef>
                <a:spcPts val="0"/>
              </a:spcBef>
              <a:spcAft>
                <a:spcPts val="0"/>
              </a:spcAft>
              <a:buSzPts val="1100"/>
              <a:buNone/>
            </a:pPr>
            <a:r>
              <a:rPr lang="en"/>
              <a:t>In this way, there are are many types of entrepreneur in reality.</a:t>
            </a:r>
            <a:endParaRPr/>
          </a:p>
          <a:p>
            <a:pPr indent="0" lvl="0" marL="0" rtl="0" algn="l">
              <a:lnSpc>
                <a:spcPct val="100000"/>
              </a:lnSpc>
              <a:spcBef>
                <a:spcPts val="0"/>
              </a:spcBef>
              <a:spcAft>
                <a:spcPts val="0"/>
              </a:spcAft>
              <a:buSzPts val="1100"/>
              <a:buNone/>
            </a:pPr>
            <a:r>
              <a:rPr lang="en"/>
              <a:t>We’re going to discuss four: do you identify with one or two of the descriptions more than others?</a:t>
            </a:r>
            <a:endParaRPr/>
          </a:p>
          <a:p>
            <a:pPr indent="0" lvl="0" marL="0" rtl="0" algn="l">
              <a:lnSpc>
                <a:spcPct val="100000"/>
              </a:lnSpc>
              <a:spcBef>
                <a:spcPts val="0"/>
              </a:spcBef>
              <a:spcAft>
                <a:spcPts val="0"/>
              </a:spcAft>
              <a:buSzPts val="1100"/>
              <a:buNone/>
            </a:pPr>
            <a:r>
              <a:rPr lang="en"/>
              <a:t>By understanding how you prefer to work as an entrepreneur you can be more effective in building your business.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[read slide]</a:t>
            </a:r>
            <a:endParaRPr i="1"/>
          </a:p>
          <a:p>
            <a:pPr indent="0" lvl="0" marL="0" rtl="0" algn="l">
              <a:lnSpc>
                <a:spcPct val="100000"/>
              </a:lnSpc>
              <a:spcBef>
                <a:spcPts val="0"/>
              </a:spcBef>
              <a:spcAft>
                <a:spcPts val="0"/>
              </a:spcAft>
              <a:buSzPts val="1100"/>
              <a:buNone/>
            </a:pPr>
            <a:r>
              <a:rPr lang="en"/>
              <a:t>Examples: Bill Gates, Larry Page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288b1eddb7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288b1eddb7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8" name="Google Shape;61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a:solidFill>
                  <a:schemeClr val="dk1"/>
                </a:solidFill>
              </a:rPr>
              <a:t>[read slide]</a:t>
            </a:r>
            <a:endParaRPr/>
          </a:p>
          <a:p>
            <a:pPr indent="0" lvl="0" marL="0" rtl="0" algn="l">
              <a:lnSpc>
                <a:spcPct val="100000"/>
              </a:lnSpc>
              <a:spcBef>
                <a:spcPts val="0"/>
              </a:spcBef>
              <a:spcAft>
                <a:spcPts val="0"/>
              </a:spcAft>
              <a:buSzPts val="1100"/>
              <a:buNone/>
            </a:pPr>
            <a:r>
              <a:rPr lang="en"/>
              <a:t>Example: Richard Branson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a:solidFill>
                  <a:schemeClr val="dk1"/>
                </a:solidFill>
              </a:rPr>
              <a:t>[read slide]</a:t>
            </a:r>
            <a:endParaRPr/>
          </a:p>
          <a:p>
            <a:pPr indent="0" lvl="0" marL="0" rtl="0" algn="l">
              <a:lnSpc>
                <a:spcPct val="100000"/>
              </a:lnSpc>
              <a:spcBef>
                <a:spcPts val="0"/>
              </a:spcBef>
              <a:spcAft>
                <a:spcPts val="0"/>
              </a:spcAft>
              <a:buSzPts val="1100"/>
              <a:buNone/>
            </a:pPr>
            <a:r>
              <a:rPr lang="en"/>
              <a:t>Examples: Mark Zuckerberg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0" name="Google Shape;64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en">
                <a:solidFill>
                  <a:schemeClr val="dk1"/>
                </a:solidFill>
              </a:rPr>
              <a:t>[read slide]</a:t>
            </a:r>
            <a:endParaRPr/>
          </a:p>
          <a:p>
            <a:pPr indent="0" lvl="0" marL="0" rtl="0" algn="l">
              <a:lnSpc>
                <a:spcPct val="100000"/>
              </a:lnSpc>
              <a:spcBef>
                <a:spcPts val="0"/>
              </a:spcBef>
              <a:spcAft>
                <a:spcPts val="0"/>
              </a:spcAft>
              <a:buSzPts val="1100"/>
              <a:buNone/>
            </a:pPr>
            <a:r>
              <a:rPr lang="en"/>
              <a:t>Examples: Jeff Bezos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 are going to brainstorm tools, resources and partnerships, and then close off with an exercise about your most valuable resource -- yourself!</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1" name="Google Shape;69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rPr>
              <a:t>{ABC Example}</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Once you’ve completed your tools, resources and partnerships table, you can fill in the ‘Tools’ block in your ‘Business Operations’ section of the Launch League Canvas.</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Well done! Your canvas is complete!</a:t>
            </a:r>
            <a:endParaRPr/>
          </a:p>
          <a:p>
            <a:pPr indent="0" lvl="0" marL="0" rtl="0" algn="l">
              <a:lnSpc>
                <a:spcPct val="100000"/>
              </a:lnSpc>
              <a:spcBef>
                <a:spcPts val="0"/>
              </a:spcBef>
              <a:spcAft>
                <a:spcPts val="0"/>
              </a:spcAft>
              <a:buSzPts val="1100"/>
              <a:buNone/>
            </a:pPr>
            <a:r>
              <a:rPr lang="en"/>
              <a:t>After the break, we’ll share a few more tech tools with you that you will find useful on your business journey.</a:t>
            </a:r>
            <a:endParaRPr/>
          </a:p>
          <a:p>
            <a:pPr indent="0" lvl="0" marL="0" rtl="0" algn="l">
              <a:lnSpc>
                <a:spcPct val="100000"/>
              </a:lnSpc>
              <a:spcBef>
                <a:spcPts val="0"/>
              </a:spcBef>
              <a:spcAft>
                <a:spcPts val="0"/>
              </a:spcAft>
              <a:buSzPts val="1100"/>
              <a:buNone/>
            </a:pPr>
            <a:r>
              <a:rPr lang="en"/>
              <a:t>That will land you on the moon, and you’ll officially be a member of the Launch League for life!</a:t>
            </a:r>
            <a:endParaRPr/>
          </a:p>
          <a:p>
            <a:pPr indent="0" lvl="0" marL="0" rtl="0" algn="l">
              <a:lnSpc>
                <a:spcPct val="100000"/>
              </a:lnSpc>
              <a:spcBef>
                <a:spcPts val="0"/>
              </a:spcBef>
              <a:spcAft>
                <a:spcPts val="0"/>
              </a:spcAft>
              <a:buSzPts val="1100"/>
              <a:buNone/>
            </a:pPr>
            <a:r>
              <a:rPr lang="en"/>
              <a:t>Enjoy your tea.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703f709fc0_2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3703f709fc0_2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While it is important as an entrepreneur to be independent and resilient, it’s also important to realise that your business will grow stronger together with others. Better tools and systems, making good use of resources like skilled staff members and financing, and building partnerships to expand your offering or bring down costs are all important aspects of business growth.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Take a moment to think about your business and what it needs. </a:t>
            </a:r>
            <a:r>
              <a:rPr i="1" lang="en"/>
              <a:t>[Read out the questions on the slide.]</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Just to clarify… [</a:t>
            </a:r>
            <a:r>
              <a:rPr i="1" lang="en"/>
              <a:t>Read the definition on the slide.</a:t>
            </a:r>
            <a:r>
              <a:rPr lang="en"/>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Tools are different… </a:t>
            </a:r>
            <a:r>
              <a:rPr i="1" lang="en"/>
              <a:t>[read the definition on the slide]</a:t>
            </a:r>
            <a:endParaRPr i="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many different types of tools and resources…</a:t>
            </a:r>
            <a:endParaRPr/>
          </a:p>
          <a:p>
            <a:pPr indent="0" lvl="0" marL="0" rtl="0" algn="l">
              <a:lnSpc>
                <a:spcPct val="100000"/>
              </a:lnSpc>
              <a:spcBef>
                <a:spcPts val="0"/>
              </a:spcBef>
              <a:spcAft>
                <a:spcPts val="0"/>
              </a:spcAft>
              <a:buSzPts val="1100"/>
              <a:buNone/>
            </a:pPr>
            <a:r>
              <a:rPr i="1" lang="en"/>
              <a:t>[Read the </a:t>
            </a:r>
            <a:r>
              <a:rPr b="1" i="1" lang="en"/>
              <a:t>bullet points</a:t>
            </a:r>
            <a:r>
              <a:rPr i="1" lang="en"/>
              <a:t> on the slide]</a:t>
            </a:r>
            <a:endParaRPr i="1"/>
          </a:p>
          <a:p>
            <a:pPr indent="0" lvl="0" marL="0" rtl="0" algn="l">
              <a:lnSpc>
                <a:spcPct val="100000"/>
              </a:lnSpc>
              <a:spcBef>
                <a:spcPts val="0"/>
              </a:spcBef>
              <a:spcAft>
                <a:spcPts val="0"/>
              </a:spcAft>
              <a:buSzPts val="1100"/>
              <a:buNone/>
            </a:pPr>
            <a:r>
              <a:rPr lang="en"/>
              <a:t>We will take time to think through ones you can use in the exercise at the end of the module. The good news is, many of these tools and resources are free, and you may already have access to more of them than you think!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30"/>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11" name="Google Shape;11;p30"/>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2" name="Google Shape;12;p30"/>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3" name="Google Shape;13;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8" name="Shape 58"/>
        <p:cNvGrpSpPr/>
        <p:nvPr/>
      </p:nvGrpSpPr>
      <p:grpSpPr>
        <a:xfrm>
          <a:off x="0" y="0"/>
          <a:ext cx="0" cy="0"/>
          <a:chOff x="0" y="0"/>
          <a:chExt cx="0" cy="0"/>
        </a:xfrm>
      </p:grpSpPr>
      <p:sp>
        <p:nvSpPr>
          <p:cNvPr id="59" name="Google Shape;59;p4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0" name="Google Shape;60;p4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1" name="Google Shape;6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sp>
        <p:nvSpPr>
          <p:cNvPr id="63" name="Google Shape;63;p4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4" name="Google Shape;64;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8" name="Google Shape;68;p4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9" name="Google Shape;69;p4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0" name="Google Shape;7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4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3" name="Google Shape;7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4" name="Shape 74"/>
        <p:cNvGrpSpPr/>
        <p:nvPr/>
      </p:nvGrpSpPr>
      <p:grpSpPr>
        <a:xfrm>
          <a:off x="0" y="0"/>
          <a:ext cx="0" cy="0"/>
          <a:chOff x="0" y="0"/>
          <a:chExt cx="0" cy="0"/>
        </a:xfrm>
      </p:grpSpPr>
      <p:sp>
        <p:nvSpPr>
          <p:cNvPr id="75" name="Google Shape;75;p4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6" name="Google Shape;76;p4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77" name="Google Shape;7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80" name="Shape 80"/>
        <p:cNvGrpSpPr/>
        <p:nvPr/>
      </p:nvGrpSpPr>
      <p:grpSpPr>
        <a:xfrm>
          <a:off x="0" y="0"/>
          <a:ext cx="0" cy="0"/>
          <a:chOff x="0" y="0"/>
          <a:chExt cx="0" cy="0"/>
        </a:xfrm>
      </p:grpSpPr>
      <p:sp>
        <p:nvSpPr>
          <p:cNvPr id="81" name="Google Shape;81;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82" name="Google Shape;82;p48"/>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83" name="Google Shape;83;p48"/>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84" name="Shape 84"/>
        <p:cNvGrpSpPr/>
        <p:nvPr/>
      </p:nvGrpSpPr>
      <p:grpSpPr>
        <a:xfrm>
          <a:off x="0" y="0"/>
          <a:ext cx="0" cy="0"/>
          <a:chOff x="0" y="0"/>
          <a:chExt cx="0" cy="0"/>
        </a:xfrm>
      </p:grpSpPr>
      <p:sp>
        <p:nvSpPr>
          <p:cNvPr id="85" name="Google Shape;85;p49"/>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86" name="Google Shape;86;p49"/>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87" name="Google Shape;87;p49"/>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8" name="Google Shape;88;p49"/>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9" name="Google Shape;89;p4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90" name="Shape 90"/>
        <p:cNvGrpSpPr/>
        <p:nvPr/>
      </p:nvGrpSpPr>
      <p:grpSpPr>
        <a:xfrm>
          <a:off x="0" y="0"/>
          <a:ext cx="0" cy="0"/>
          <a:chOff x="0" y="0"/>
          <a:chExt cx="0" cy="0"/>
        </a:xfrm>
      </p:grpSpPr>
      <p:sp>
        <p:nvSpPr>
          <p:cNvPr id="91" name="Google Shape;91;p5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4" name="Shape 14"/>
        <p:cNvGrpSpPr/>
        <p:nvPr/>
      </p:nvGrpSpPr>
      <p:grpSpPr>
        <a:xfrm>
          <a:off x="0" y="0"/>
          <a:ext cx="0" cy="0"/>
          <a:chOff x="0" y="0"/>
          <a:chExt cx="0" cy="0"/>
        </a:xfrm>
      </p:grpSpPr>
      <p:sp>
        <p:nvSpPr>
          <p:cNvPr id="15" name="Google Shape;15;p31"/>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16" name="Google Shape;16;p31"/>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7" name="Google Shape;17;p31"/>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8" name="Google Shape;18;p31"/>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
        <p:nvSpPr>
          <p:cNvPr id="19" name="Google Shape;19;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92" name="Shape 92"/>
        <p:cNvGrpSpPr/>
        <p:nvPr/>
      </p:nvGrpSpPr>
      <p:grpSpPr>
        <a:xfrm>
          <a:off x="0" y="0"/>
          <a:ext cx="0" cy="0"/>
          <a:chOff x="0" y="0"/>
          <a:chExt cx="0" cy="0"/>
        </a:xfrm>
      </p:grpSpPr>
      <p:sp>
        <p:nvSpPr>
          <p:cNvPr id="93" name="Google Shape;93;p5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94" name="Google Shape;94;p5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5" name="Google Shape;95;p51"/>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96" name="Google Shape;96;p51"/>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97" name="Google Shape;97;p5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2" name="Shape 102"/>
        <p:cNvGrpSpPr/>
        <p:nvPr/>
      </p:nvGrpSpPr>
      <p:grpSpPr>
        <a:xfrm>
          <a:off x="0" y="0"/>
          <a:ext cx="0" cy="0"/>
          <a:chOff x="0" y="0"/>
          <a:chExt cx="0" cy="0"/>
        </a:xfrm>
      </p:grpSpPr>
      <p:sp>
        <p:nvSpPr>
          <p:cNvPr id="103" name="Google Shape;103;g1288b1eddb7_0_13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04" name="Google Shape;104;g1288b1eddb7_0_136"/>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g1288b1eddb7_0_136"/>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g1288b1eddb7_0_13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7" name="Shape 107"/>
        <p:cNvGrpSpPr/>
        <p:nvPr/>
      </p:nvGrpSpPr>
      <p:grpSpPr>
        <a:xfrm>
          <a:off x="0" y="0"/>
          <a:ext cx="0" cy="0"/>
          <a:chOff x="0" y="0"/>
          <a:chExt cx="0" cy="0"/>
        </a:xfrm>
      </p:grpSpPr>
      <p:grpSp>
        <p:nvGrpSpPr>
          <p:cNvPr id="108" name="Google Shape;108;g1288b1eddb7_0_128"/>
          <p:cNvGrpSpPr/>
          <p:nvPr/>
        </p:nvGrpSpPr>
        <p:grpSpPr>
          <a:xfrm>
            <a:off x="4350277" y="2855378"/>
            <a:ext cx="443589" cy="105632"/>
            <a:chOff x="4137525" y="2915950"/>
            <a:chExt cx="869100" cy="207000"/>
          </a:xfrm>
        </p:grpSpPr>
        <p:sp>
          <p:nvSpPr>
            <p:cNvPr id="109" name="Google Shape;109;g1288b1eddb7_0_128"/>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288b1eddb7_0_128"/>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1288b1eddb7_0_128"/>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g1288b1eddb7_0_128"/>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3" name="Google Shape;113;g1288b1eddb7_0_128"/>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4" name="Google Shape;114;g1288b1eddb7_0_1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spTree>
      <p:nvGrpSpPr>
        <p:cNvPr id="115" name="Shape 115"/>
        <p:cNvGrpSpPr/>
        <p:nvPr/>
      </p:nvGrpSpPr>
      <p:grpSpPr>
        <a:xfrm>
          <a:off x="0" y="0"/>
          <a:ext cx="0" cy="0"/>
          <a:chOff x="0" y="0"/>
          <a:chExt cx="0" cy="0"/>
        </a:xfrm>
      </p:grpSpPr>
      <p:sp>
        <p:nvSpPr>
          <p:cNvPr id="116" name="Google Shape;116;g1288b1eddb7_0_141"/>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17" name="Google Shape;117;g1288b1eddb7_0_141"/>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18" name="Google Shape;118;g1288b1eddb7_0_141"/>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119" name="Google Shape;119;g1288b1eddb7_0_14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0" name="Google Shape;120;g1288b1eddb7_0_141"/>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spTree>
      <p:nvGrpSpPr>
        <p:cNvPr id="121" name="Shape 121"/>
        <p:cNvGrpSpPr/>
        <p:nvPr/>
      </p:nvGrpSpPr>
      <p:grpSpPr>
        <a:xfrm>
          <a:off x="0" y="0"/>
          <a:ext cx="0" cy="0"/>
          <a:chOff x="0" y="0"/>
          <a:chExt cx="0" cy="0"/>
        </a:xfrm>
      </p:grpSpPr>
      <p:sp>
        <p:nvSpPr>
          <p:cNvPr id="122" name="Google Shape;122;g1288b1eddb7_0_147"/>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spTree>
      <p:nvGrpSpPr>
        <p:cNvPr id="123" name="Shape 12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24" name="Shape 124"/>
        <p:cNvGrpSpPr/>
        <p:nvPr/>
      </p:nvGrpSpPr>
      <p:grpSpPr>
        <a:xfrm>
          <a:off x="0" y="0"/>
          <a:ext cx="0" cy="0"/>
          <a:chOff x="0" y="0"/>
          <a:chExt cx="0" cy="0"/>
        </a:xfrm>
      </p:grpSpPr>
      <p:sp>
        <p:nvSpPr>
          <p:cNvPr id="125" name="Google Shape;125;g1288b1eddb7_0_150"/>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6" name="Google Shape;126;g1288b1eddb7_0_150"/>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27" name="Shape 127"/>
        <p:cNvGrpSpPr/>
        <p:nvPr/>
      </p:nvGrpSpPr>
      <p:grpSpPr>
        <a:xfrm>
          <a:off x="0" y="0"/>
          <a:ext cx="0" cy="0"/>
          <a:chOff x="0" y="0"/>
          <a:chExt cx="0" cy="0"/>
        </a:xfrm>
      </p:grpSpPr>
      <p:sp>
        <p:nvSpPr>
          <p:cNvPr id="128" name="Google Shape;128;g1288b1eddb7_0_15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9" name="Shape 129"/>
        <p:cNvGrpSpPr/>
        <p:nvPr/>
      </p:nvGrpSpPr>
      <p:grpSpPr>
        <a:xfrm>
          <a:off x="0" y="0"/>
          <a:ext cx="0" cy="0"/>
          <a:chOff x="0" y="0"/>
          <a:chExt cx="0" cy="0"/>
        </a:xfrm>
      </p:grpSpPr>
      <p:sp>
        <p:nvSpPr>
          <p:cNvPr id="130" name="Google Shape;130;g1288b1eddb7_0_155"/>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g1288b1eddb7_0_155"/>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32" name="Google Shape;132;g1288b1eddb7_0_15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3" name="Google Shape;133;g1288b1eddb7_0_15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4" name="Shape 134"/>
        <p:cNvGrpSpPr/>
        <p:nvPr/>
      </p:nvGrpSpPr>
      <p:grpSpPr>
        <a:xfrm>
          <a:off x="0" y="0"/>
          <a:ext cx="0" cy="0"/>
          <a:chOff x="0" y="0"/>
          <a:chExt cx="0" cy="0"/>
        </a:xfrm>
      </p:grpSpPr>
      <p:sp>
        <p:nvSpPr>
          <p:cNvPr id="135" name="Google Shape;135;g1288b1eddb7_0_160"/>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g1288b1eddb7_0_160"/>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137" name="Google Shape;137;g1288b1eddb7_0_16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38" name="Google Shape;138;g1288b1eddb7_0_16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9" name="Google Shape;139;g1288b1eddb7_0_16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0" name="Google Shape;140;g1288b1eddb7_0_16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20" name="Shape 20"/>
        <p:cNvGrpSpPr/>
        <p:nvPr/>
      </p:nvGrpSpPr>
      <p:grpSpPr>
        <a:xfrm>
          <a:off x="0" y="0"/>
          <a:ext cx="0" cy="0"/>
          <a:chOff x="0" y="0"/>
          <a:chExt cx="0" cy="0"/>
        </a:xfrm>
      </p:grpSpPr>
      <p:sp>
        <p:nvSpPr>
          <p:cNvPr id="21" name="Google Shape;21;p32"/>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2" name="Google Shape;22;p32"/>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3" name="Google Shape;23;p32"/>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24" name="Google Shape;24;p32"/>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25" name="Google Shape;25;p3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41" name="Shape 141"/>
        <p:cNvGrpSpPr/>
        <p:nvPr/>
      </p:nvGrpSpPr>
      <p:grpSpPr>
        <a:xfrm>
          <a:off x="0" y="0"/>
          <a:ext cx="0" cy="0"/>
          <a:chOff x="0" y="0"/>
          <a:chExt cx="0" cy="0"/>
        </a:xfrm>
      </p:grpSpPr>
      <p:sp>
        <p:nvSpPr>
          <p:cNvPr id="142" name="Google Shape;142;g1288b1eddb7_0_167"/>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143" name="Google Shape;143;g1288b1eddb7_0_167"/>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4" name="Google Shape;144;g1288b1eddb7_0_167"/>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5" name="Google Shape;145;g1288b1eddb7_0_167"/>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146" name="Google Shape;146;g1288b1eddb7_0_16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47" name="Shape 147"/>
        <p:cNvGrpSpPr/>
        <p:nvPr/>
      </p:nvGrpSpPr>
      <p:grpSpPr>
        <a:xfrm>
          <a:off x="0" y="0"/>
          <a:ext cx="0" cy="0"/>
          <a:chOff x="0" y="0"/>
          <a:chExt cx="0" cy="0"/>
        </a:xfrm>
      </p:grpSpPr>
      <p:sp>
        <p:nvSpPr>
          <p:cNvPr id="148" name="Google Shape;148;g1288b1eddb7_0_173"/>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g1288b1eddb7_0_173"/>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0" name="Google Shape;150;g1288b1eddb7_0_17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1" name="Google Shape;151;g1288b1eddb7_0_17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52" name="Shape 152"/>
        <p:cNvGrpSpPr/>
        <p:nvPr/>
      </p:nvGrpSpPr>
      <p:grpSpPr>
        <a:xfrm>
          <a:off x="0" y="0"/>
          <a:ext cx="0" cy="0"/>
          <a:chOff x="0" y="0"/>
          <a:chExt cx="0" cy="0"/>
        </a:xfrm>
      </p:grpSpPr>
      <p:sp>
        <p:nvSpPr>
          <p:cNvPr id="153" name="Google Shape;153;g1288b1eddb7_0_178"/>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g1288b1eddb7_0_178"/>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5" name="Google Shape;155;g1288b1eddb7_0_178"/>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6" name="Google Shape;156;g1288b1eddb7_0_178"/>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57" name="Google Shape;157;g1288b1eddb7_0_178"/>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8" name="Google Shape;158;g1288b1eddb7_0_178"/>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9" name="Shape 159"/>
        <p:cNvGrpSpPr/>
        <p:nvPr/>
      </p:nvGrpSpPr>
      <p:grpSpPr>
        <a:xfrm>
          <a:off x="0" y="0"/>
          <a:ext cx="0" cy="0"/>
          <a:chOff x="0" y="0"/>
          <a:chExt cx="0" cy="0"/>
        </a:xfrm>
      </p:grpSpPr>
      <p:sp>
        <p:nvSpPr>
          <p:cNvPr id="160" name="Google Shape;160;g1288b1eddb7_0_185"/>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1288b1eddb7_0_185"/>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2" name="Google Shape;162;g1288b1eddb7_0_18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3" name="Google Shape;163;g1288b1eddb7_0_18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64" name="Shape 164"/>
        <p:cNvGrpSpPr/>
        <p:nvPr/>
      </p:nvGrpSpPr>
      <p:grpSpPr>
        <a:xfrm>
          <a:off x="0" y="0"/>
          <a:ext cx="0" cy="0"/>
          <a:chOff x="0" y="0"/>
          <a:chExt cx="0" cy="0"/>
        </a:xfrm>
      </p:grpSpPr>
      <p:sp>
        <p:nvSpPr>
          <p:cNvPr id="165" name="Google Shape;165;g1288b1eddb7_0_190"/>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g1288b1eddb7_0_190"/>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7" name="Google Shape;167;g1288b1eddb7_0_19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68" name="Google Shape;168;g1288b1eddb7_0_19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9" name="Google Shape;169;g1288b1eddb7_0_19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70" name="Google Shape;170;g1288b1eddb7_0_19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71" name="Shape 171"/>
        <p:cNvGrpSpPr/>
        <p:nvPr/>
      </p:nvGrpSpPr>
      <p:grpSpPr>
        <a:xfrm>
          <a:off x="0" y="0"/>
          <a:ext cx="0" cy="0"/>
          <a:chOff x="0" y="0"/>
          <a:chExt cx="0" cy="0"/>
        </a:xfrm>
      </p:grpSpPr>
      <p:sp>
        <p:nvSpPr>
          <p:cNvPr id="172" name="Google Shape;172;g1288b1eddb7_0_197"/>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288b1eddb7_0_197"/>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74" name="Google Shape;174;g1288b1eddb7_0_197"/>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5" name="Google Shape;175;g1288b1eddb7_0_197"/>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g1288b1eddb7_0_197"/>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77" name="Google Shape;177;g1288b1eddb7_0_197"/>
          <p:cNvSpPr/>
          <p:nvPr>
            <p:ph idx="2" type="pic"/>
          </p:nvPr>
        </p:nvSpPr>
        <p:spPr>
          <a:xfrm>
            <a:off x="6996550" y="438550"/>
            <a:ext cx="1618200" cy="961500"/>
          </a:xfrm>
          <a:prstGeom prst="rect">
            <a:avLst/>
          </a:prstGeom>
          <a:noFill/>
          <a:ln>
            <a:noFill/>
          </a:ln>
        </p:spPr>
      </p:sp>
      <p:sp>
        <p:nvSpPr>
          <p:cNvPr id="178" name="Google Shape;178;g1288b1eddb7_0_197"/>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9" name="Google Shape;179;g1288b1eddb7_0_197"/>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80" name="Shape 180"/>
        <p:cNvGrpSpPr/>
        <p:nvPr/>
      </p:nvGrpSpPr>
      <p:grpSpPr>
        <a:xfrm>
          <a:off x="0" y="0"/>
          <a:ext cx="0" cy="0"/>
          <a:chOff x="0" y="0"/>
          <a:chExt cx="0" cy="0"/>
        </a:xfrm>
      </p:grpSpPr>
      <p:sp>
        <p:nvSpPr>
          <p:cNvPr id="181" name="Google Shape;181;g1288b1eddb7_0_206"/>
          <p:cNvSpPr/>
          <p:nvPr>
            <p:ph idx="2" type="pic"/>
          </p:nvPr>
        </p:nvSpPr>
        <p:spPr>
          <a:xfrm>
            <a:off x="0" y="0"/>
            <a:ext cx="9144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82" name="Shape 182"/>
        <p:cNvGrpSpPr/>
        <p:nvPr/>
      </p:nvGrpSpPr>
      <p:grpSpPr>
        <a:xfrm>
          <a:off x="0" y="0"/>
          <a:ext cx="0" cy="0"/>
          <a:chOff x="0" y="0"/>
          <a:chExt cx="0" cy="0"/>
        </a:xfrm>
      </p:grpSpPr>
      <p:sp>
        <p:nvSpPr>
          <p:cNvPr id="183" name="Google Shape;183;g1288b1eddb7_0_208"/>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4" name="Google Shape;184;g1288b1eddb7_0_208"/>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85" name="Google Shape;185;g1288b1eddb7_0_208"/>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86" name="Google Shape;186;g1288b1eddb7_0_208"/>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87" name="Shape 187"/>
        <p:cNvGrpSpPr/>
        <p:nvPr/>
      </p:nvGrpSpPr>
      <p:grpSpPr>
        <a:xfrm>
          <a:off x="0" y="0"/>
          <a:ext cx="0" cy="0"/>
          <a:chOff x="0" y="0"/>
          <a:chExt cx="0" cy="0"/>
        </a:xfrm>
      </p:grpSpPr>
      <p:sp>
        <p:nvSpPr>
          <p:cNvPr id="188" name="Google Shape;188;g1288b1eddb7_0_213"/>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1288b1eddb7_0_213"/>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90" name="Google Shape;190;g1288b1eddb7_0_213"/>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191" name="Google Shape;191;g1288b1eddb7_0_213"/>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92" name="Google Shape;192;g1288b1eddb7_0_21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3" name="Google Shape;193;g1288b1eddb7_0_213"/>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4" name="Shape 194"/>
        <p:cNvGrpSpPr/>
        <p:nvPr/>
      </p:nvGrpSpPr>
      <p:grpSpPr>
        <a:xfrm>
          <a:off x="0" y="0"/>
          <a:ext cx="0" cy="0"/>
          <a:chOff x="0" y="0"/>
          <a:chExt cx="0" cy="0"/>
        </a:xfrm>
      </p:grpSpPr>
      <p:sp>
        <p:nvSpPr>
          <p:cNvPr id="195" name="Google Shape;195;g1288b1eddb7_0_220"/>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96" name="Google Shape;196;g1288b1eddb7_0_220"/>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7" name="Google Shape;197;g1288b1eddb7_0_220"/>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8" name="Google Shape;198;g1288b1eddb7_0_220"/>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9" name="Google Shape;199;g1288b1eddb7_0_220"/>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0" name="Google Shape;200;g1288b1eddb7_0_2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6" name="Shape 26"/>
        <p:cNvGrpSpPr/>
        <p:nvPr/>
      </p:nvGrpSpPr>
      <p:grpSpPr>
        <a:xfrm>
          <a:off x="0" y="0"/>
          <a:ext cx="0" cy="0"/>
          <a:chOff x="0" y="0"/>
          <a:chExt cx="0" cy="0"/>
        </a:xfrm>
      </p:grpSpPr>
      <p:sp>
        <p:nvSpPr>
          <p:cNvPr id="27" name="Google Shape;27;p3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8" name="Google Shape;28;p3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9" name="Google Shape;29;p33"/>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3"/>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1" name="Google Shape;31;p33"/>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2" name="Google Shape;32;p33"/>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3" name="Google Shape;33;p3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201" name="Shape 201"/>
        <p:cNvGrpSpPr/>
        <p:nvPr/>
      </p:nvGrpSpPr>
      <p:grpSpPr>
        <a:xfrm>
          <a:off x="0" y="0"/>
          <a:ext cx="0" cy="0"/>
          <a:chOff x="0" y="0"/>
          <a:chExt cx="0" cy="0"/>
        </a:xfrm>
      </p:grpSpPr>
      <p:sp>
        <p:nvSpPr>
          <p:cNvPr id="202" name="Google Shape;202;g1288b1eddb7_0_22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g1288b1eddb7_0_229"/>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205" name="Google Shape;205;g1288b1eddb7_0_229"/>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06" name="Google Shape;206;g1288b1eddb7_0_229"/>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7" name="Google Shape;207;g1288b1eddb7_0_2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212" name="Shape 212"/>
        <p:cNvGrpSpPr/>
        <p:nvPr/>
      </p:nvGrpSpPr>
      <p:grpSpPr>
        <a:xfrm>
          <a:off x="0" y="0"/>
          <a:ext cx="0" cy="0"/>
          <a:chOff x="0" y="0"/>
          <a:chExt cx="0" cy="0"/>
        </a:xfrm>
      </p:grpSpPr>
      <p:sp>
        <p:nvSpPr>
          <p:cNvPr id="213" name="Google Shape;213;p3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4" name="Shape 214"/>
        <p:cNvGrpSpPr/>
        <p:nvPr/>
      </p:nvGrpSpPr>
      <p:grpSpPr>
        <a:xfrm>
          <a:off x="0" y="0"/>
          <a:ext cx="0" cy="0"/>
          <a:chOff x="0" y="0"/>
          <a:chExt cx="0" cy="0"/>
        </a:xfrm>
      </p:grpSpPr>
      <p:sp>
        <p:nvSpPr>
          <p:cNvPr id="215" name="Google Shape;215;p5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6" name="Google Shape;216;p5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7" name="Google Shape;217;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8" name="Shape 218"/>
        <p:cNvGrpSpPr/>
        <p:nvPr/>
      </p:nvGrpSpPr>
      <p:grpSpPr>
        <a:xfrm>
          <a:off x="0" y="0"/>
          <a:ext cx="0" cy="0"/>
          <a:chOff x="0" y="0"/>
          <a:chExt cx="0" cy="0"/>
        </a:xfrm>
      </p:grpSpPr>
      <p:sp>
        <p:nvSpPr>
          <p:cNvPr id="219" name="Google Shape;219;p5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0" name="Google Shape;220;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1" name="Shape 221"/>
        <p:cNvGrpSpPr/>
        <p:nvPr/>
      </p:nvGrpSpPr>
      <p:grpSpPr>
        <a:xfrm>
          <a:off x="0" y="0"/>
          <a:ext cx="0" cy="0"/>
          <a:chOff x="0" y="0"/>
          <a:chExt cx="0" cy="0"/>
        </a:xfrm>
      </p:grpSpPr>
      <p:sp>
        <p:nvSpPr>
          <p:cNvPr id="222" name="Google Shape;222;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3" name="Google Shape;223;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4" name="Google Shape;224;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5" name="Shape 225"/>
        <p:cNvGrpSpPr/>
        <p:nvPr/>
      </p:nvGrpSpPr>
      <p:grpSpPr>
        <a:xfrm>
          <a:off x="0" y="0"/>
          <a:ext cx="0" cy="0"/>
          <a:chOff x="0" y="0"/>
          <a:chExt cx="0" cy="0"/>
        </a:xfrm>
      </p:grpSpPr>
      <p:sp>
        <p:nvSpPr>
          <p:cNvPr id="226" name="Google Shape;226;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7" name="Google Shape;227;p5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8" name="Google Shape;228;p5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9" name="Google Shape;229;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0" name="Shape 230"/>
        <p:cNvGrpSpPr/>
        <p:nvPr/>
      </p:nvGrpSpPr>
      <p:grpSpPr>
        <a:xfrm>
          <a:off x="0" y="0"/>
          <a:ext cx="0" cy="0"/>
          <a:chOff x="0" y="0"/>
          <a:chExt cx="0" cy="0"/>
        </a:xfrm>
      </p:grpSpPr>
      <p:sp>
        <p:nvSpPr>
          <p:cNvPr id="231" name="Google Shape;231;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2" name="Google Shape;232;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3" name="Shape 233"/>
        <p:cNvGrpSpPr/>
        <p:nvPr/>
      </p:nvGrpSpPr>
      <p:grpSpPr>
        <a:xfrm>
          <a:off x="0" y="0"/>
          <a:ext cx="0" cy="0"/>
          <a:chOff x="0" y="0"/>
          <a:chExt cx="0" cy="0"/>
        </a:xfrm>
      </p:grpSpPr>
      <p:sp>
        <p:nvSpPr>
          <p:cNvPr id="234" name="Google Shape;234;p5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5" name="Google Shape;235;p5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6" name="Google Shape;236;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7" name="Shape 237"/>
        <p:cNvGrpSpPr/>
        <p:nvPr/>
      </p:nvGrpSpPr>
      <p:grpSpPr>
        <a:xfrm>
          <a:off x="0" y="0"/>
          <a:ext cx="0" cy="0"/>
          <a:chOff x="0" y="0"/>
          <a:chExt cx="0" cy="0"/>
        </a:xfrm>
      </p:grpSpPr>
      <p:sp>
        <p:nvSpPr>
          <p:cNvPr id="238" name="Google Shape;238;p5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9" name="Google Shape;239;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6" name="Google Shape;3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0" name="Shape 240"/>
        <p:cNvGrpSpPr/>
        <p:nvPr/>
      </p:nvGrpSpPr>
      <p:grpSpPr>
        <a:xfrm>
          <a:off x="0" y="0"/>
          <a:ext cx="0" cy="0"/>
          <a:chOff x="0" y="0"/>
          <a:chExt cx="0" cy="0"/>
        </a:xfrm>
      </p:grpSpPr>
      <p:sp>
        <p:nvSpPr>
          <p:cNvPr id="241" name="Google Shape;241;p5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5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43" name="Google Shape;243;p5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4" name="Google Shape;244;p5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5" name="Google Shape;245;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6" name="Shape 246"/>
        <p:cNvGrpSpPr/>
        <p:nvPr/>
      </p:nvGrpSpPr>
      <p:grpSpPr>
        <a:xfrm>
          <a:off x="0" y="0"/>
          <a:ext cx="0" cy="0"/>
          <a:chOff x="0" y="0"/>
          <a:chExt cx="0" cy="0"/>
        </a:xfrm>
      </p:grpSpPr>
      <p:sp>
        <p:nvSpPr>
          <p:cNvPr id="247" name="Google Shape;247;p6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48" name="Google Shape;248;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9" name="Shape 249"/>
        <p:cNvGrpSpPr/>
        <p:nvPr/>
      </p:nvGrpSpPr>
      <p:grpSpPr>
        <a:xfrm>
          <a:off x="0" y="0"/>
          <a:ext cx="0" cy="0"/>
          <a:chOff x="0" y="0"/>
          <a:chExt cx="0" cy="0"/>
        </a:xfrm>
      </p:grpSpPr>
      <p:sp>
        <p:nvSpPr>
          <p:cNvPr id="250" name="Google Shape;250;p6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51" name="Google Shape;251;p6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52" name="Google Shape;252;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3" name="Shape 253"/>
        <p:cNvGrpSpPr/>
        <p:nvPr/>
      </p:nvGrpSpPr>
      <p:grpSpPr>
        <a:xfrm>
          <a:off x="0" y="0"/>
          <a:ext cx="0" cy="0"/>
          <a:chOff x="0" y="0"/>
          <a:chExt cx="0" cy="0"/>
        </a:xfrm>
      </p:grpSpPr>
      <p:sp>
        <p:nvSpPr>
          <p:cNvPr id="254" name="Google Shape;254;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255" name="Shape 255"/>
        <p:cNvGrpSpPr/>
        <p:nvPr/>
      </p:nvGrpSpPr>
      <p:grpSpPr>
        <a:xfrm>
          <a:off x="0" y="0"/>
          <a:ext cx="0" cy="0"/>
          <a:chOff x="0" y="0"/>
          <a:chExt cx="0" cy="0"/>
        </a:xfrm>
      </p:grpSpPr>
      <p:sp>
        <p:nvSpPr>
          <p:cNvPr id="256" name="Google Shape;256;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57" name="Google Shape;257;p63"/>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258" name="Google Shape;258;p63"/>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259" name="Shape 259"/>
        <p:cNvGrpSpPr/>
        <p:nvPr/>
      </p:nvGrpSpPr>
      <p:grpSpPr>
        <a:xfrm>
          <a:off x="0" y="0"/>
          <a:ext cx="0" cy="0"/>
          <a:chOff x="0" y="0"/>
          <a:chExt cx="0" cy="0"/>
        </a:xfrm>
      </p:grpSpPr>
      <p:sp>
        <p:nvSpPr>
          <p:cNvPr id="260" name="Google Shape;260;p6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61" name="Google Shape;261;p6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62" name="Google Shape;262;p64"/>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63" name="Google Shape;263;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264" name="Shape 264"/>
        <p:cNvGrpSpPr/>
        <p:nvPr/>
      </p:nvGrpSpPr>
      <p:grpSpPr>
        <a:xfrm>
          <a:off x="0" y="0"/>
          <a:ext cx="0" cy="0"/>
          <a:chOff x="0" y="0"/>
          <a:chExt cx="0" cy="0"/>
        </a:xfrm>
      </p:grpSpPr>
      <p:sp>
        <p:nvSpPr>
          <p:cNvPr id="265" name="Google Shape;265;p65"/>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66" name="Google Shape;266;p65"/>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67" name="Google Shape;267;p65"/>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68" name="Google Shape;268;p65"/>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
        <p:nvSpPr>
          <p:cNvPr id="269" name="Google Shape;269;p6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270" name="Shape 270"/>
        <p:cNvGrpSpPr/>
        <p:nvPr/>
      </p:nvGrpSpPr>
      <p:grpSpPr>
        <a:xfrm>
          <a:off x="0" y="0"/>
          <a:ext cx="0" cy="0"/>
          <a:chOff x="0" y="0"/>
          <a:chExt cx="0" cy="0"/>
        </a:xfrm>
      </p:grpSpPr>
      <p:sp>
        <p:nvSpPr>
          <p:cNvPr id="271" name="Google Shape;271;p6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72" name="Google Shape;272;p6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73" name="Google Shape;273;p66"/>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274" name="Google Shape;274;p66"/>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275" name="Google Shape;275;p6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76" name="Shape 276"/>
        <p:cNvGrpSpPr/>
        <p:nvPr/>
      </p:nvGrpSpPr>
      <p:grpSpPr>
        <a:xfrm>
          <a:off x="0" y="0"/>
          <a:ext cx="0" cy="0"/>
          <a:chOff x="0" y="0"/>
          <a:chExt cx="0" cy="0"/>
        </a:xfrm>
      </p:grpSpPr>
      <p:sp>
        <p:nvSpPr>
          <p:cNvPr id="277" name="Google Shape;277;p6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78" name="Google Shape;278;p6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79" name="Google Shape;279;p67"/>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0" name="Google Shape;280;p67"/>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81" name="Google Shape;281;p67"/>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82" name="Google Shape;282;p67"/>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83" name="Google Shape;283;p6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284" name="Shape 284"/>
        <p:cNvGrpSpPr/>
        <p:nvPr/>
      </p:nvGrpSpPr>
      <p:grpSpPr>
        <a:xfrm>
          <a:off x="0" y="0"/>
          <a:ext cx="0" cy="0"/>
          <a:chOff x="0" y="0"/>
          <a:chExt cx="0" cy="0"/>
        </a:xfrm>
      </p:grpSpPr>
      <p:sp>
        <p:nvSpPr>
          <p:cNvPr id="285" name="Google Shape;285;p68"/>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86" name="Google Shape;286;p68"/>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87" name="Google Shape;287;p68"/>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8" name="Google Shape;288;p68"/>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89" name="Google Shape;289;p6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37" name="Shape 37"/>
        <p:cNvGrpSpPr/>
        <p:nvPr/>
      </p:nvGrpSpPr>
      <p:grpSpPr>
        <a:xfrm>
          <a:off x="0" y="0"/>
          <a:ext cx="0" cy="0"/>
          <a:chOff x="0" y="0"/>
          <a:chExt cx="0" cy="0"/>
        </a:xfrm>
      </p:grpSpPr>
      <p:sp>
        <p:nvSpPr>
          <p:cNvPr id="38" name="Google Shape;38;p35"/>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6"/>
            </a:srgbClr>
          </a:solidFill>
          <a:ln>
            <a:noFill/>
          </a:ln>
        </p:spPr>
      </p:sp>
      <p:sp>
        <p:nvSpPr>
          <p:cNvPr id="39" name="Google Shape;39;p35"/>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40" name="Google Shape;40;p35"/>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3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290" name="Shape 290"/>
        <p:cNvGrpSpPr/>
        <p:nvPr/>
      </p:nvGrpSpPr>
      <p:grpSpPr>
        <a:xfrm>
          <a:off x="0" y="0"/>
          <a:ext cx="0" cy="0"/>
          <a:chOff x="0" y="0"/>
          <a:chExt cx="0" cy="0"/>
        </a:xfrm>
      </p:grpSpPr>
      <p:sp>
        <p:nvSpPr>
          <p:cNvPr id="291" name="Google Shape;291;p69"/>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6"/>
            </a:srgbClr>
          </a:solidFill>
          <a:ln>
            <a:noFill/>
          </a:ln>
        </p:spPr>
      </p:sp>
      <p:sp>
        <p:nvSpPr>
          <p:cNvPr id="292" name="Google Shape;292;p69"/>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293" name="Google Shape;293;p69"/>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4" name="Google Shape;294;p6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295" name="Shape 295"/>
        <p:cNvGrpSpPr/>
        <p:nvPr/>
      </p:nvGrpSpPr>
      <p:grpSpPr>
        <a:xfrm>
          <a:off x="0" y="0"/>
          <a:ext cx="0" cy="0"/>
          <a:chOff x="0" y="0"/>
          <a:chExt cx="0" cy="0"/>
        </a:xfrm>
      </p:grpSpPr>
      <p:sp>
        <p:nvSpPr>
          <p:cNvPr id="296" name="Google Shape;296;p70"/>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97" name="Google Shape;297;p70"/>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98" name="Google Shape;298;p70"/>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299" name="Google Shape;299;p70"/>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300" name="Google Shape;300;p7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5" name="Shape 305"/>
        <p:cNvGrpSpPr/>
        <p:nvPr/>
      </p:nvGrpSpPr>
      <p:grpSpPr>
        <a:xfrm>
          <a:off x="0" y="0"/>
          <a:ext cx="0" cy="0"/>
          <a:chOff x="0" y="0"/>
          <a:chExt cx="0" cy="0"/>
        </a:xfrm>
      </p:grpSpPr>
      <p:sp>
        <p:nvSpPr>
          <p:cNvPr id="306" name="Google Shape;306;g3703f709fc0_2_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07" name="Google Shape;307;g3703f709fc0_2_4"/>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8" name="Google Shape;308;g3703f709fc0_2_4"/>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9" name="Google Shape;309;g3703f709fc0_2_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310" name="Shape 310"/>
        <p:cNvGrpSpPr/>
        <p:nvPr/>
      </p:nvGrpSpPr>
      <p:grpSpPr>
        <a:xfrm>
          <a:off x="0" y="0"/>
          <a:ext cx="0" cy="0"/>
          <a:chOff x="0" y="0"/>
          <a:chExt cx="0" cy="0"/>
        </a:xfrm>
      </p:grpSpPr>
      <p:grpSp>
        <p:nvGrpSpPr>
          <p:cNvPr id="311" name="Google Shape;311;g3703f709fc0_2_9"/>
          <p:cNvGrpSpPr/>
          <p:nvPr/>
        </p:nvGrpSpPr>
        <p:grpSpPr>
          <a:xfrm>
            <a:off x="4350277" y="2855378"/>
            <a:ext cx="443589" cy="105632"/>
            <a:chOff x="4137525" y="2915950"/>
            <a:chExt cx="869100" cy="207000"/>
          </a:xfrm>
        </p:grpSpPr>
        <p:sp>
          <p:nvSpPr>
            <p:cNvPr id="312" name="Google Shape;312;g3703f709fc0_2_9"/>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3703f709fc0_2_9"/>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3703f709fc0_2_9"/>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5" name="Google Shape;315;g3703f709fc0_2_9"/>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16" name="Google Shape;316;g3703f709fc0_2_9"/>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7" name="Google Shape;317;g3703f709fc0_2_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spTree>
      <p:nvGrpSpPr>
        <p:cNvPr id="318" name="Shape 318"/>
        <p:cNvGrpSpPr/>
        <p:nvPr/>
      </p:nvGrpSpPr>
      <p:grpSpPr>
        <a:xfrm>
          <a:off x="0" y="0"/>
          <a:ext cx="0" cy="0"/>
          <a:chOff x="0" y="0"/>
          <a:chExt cx="0" cy="0"/>
        </a:xfrm>
      </p:grpSpPr>
      <p:sp>
        <p:nvSpPr>
          <p:cNvPr id="319" name="Google Shape;319;g3703f709fc0_2_17"/>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20" name="Google Shape;320;g3703f709fc0_2_17"/>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21" name="Google Shape;321;g3703f709fc0_2_17"/>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322" name="Google Shape;322;g3703f709fc0_2_1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23" name="Google Shape;323;g3703f709fc0_2_17"/>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spTree>
      <p:nvGrpSpPr>
        <p:cNvPr id="324" name="Shape 324"/>
        <p:cNvGrpSpPr/>
        <p:nvPr/>
      </p:nvGrpSpPr>
      <p:grpSpPr>
        <a:xfrm>
          <a:off x="0" y="0"/>
          <a:ext cx="0" cy="0"/>
          <a:chOff x="0" y="0"/>
          <a:chExt cx="0" cy="0"/>
        </a:xfrm>
      </p:grpSpPr>
      <p:sp>
        <p:nvSpPr>
          <p:cNvPr id="325" name="Google Shape;325;g3703f709fc0_2_23"/>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spTree>
      <p:nvGrpSpPr>
        <p:cNvPr id="326" name="Shape 326"/>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327" name="Shape 327"/>
        <p:cNvGrpSpPr/>
        <p:nvPr/>
      </p:nvGrpSpPr>
      <p:grpSpPr>
        <a:xfrm>
          <a:off x="0" y="0"/>
          <a:ext cx="0" cy="0"/>
          <a:chOff x="0" y="0"/>
          <a:chExt cx="0" cy="0"/>
        </a:xfrm>
      </p:grpSpPr>
      <p:sp>
        <p:nvSpPr>
          <p:cNvPr id="328" name="Google Shape;328;g3703f709fc0_2_26"/>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29" name="Google Shape;329;g3703f709fc0_2_26"/>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330" name="Shape 330"/>
        <p:cNvGrpSpPr/>
        <p:nvPr/>
      </p:nvGrpSpPr>
      <p:grpSpPr>
        <a:xfrm>
          <a:off x="0" y="0"/>
          <a:ext cx="0" cy="0"/>
          <a:chOff x="0" y="0"/>
          <a:chExt cx="0" cy="0"/>
        </a:xfrm>
      </p:grpSpPr>
      <p:sp>
        <p:nvSpPr>
          <p:cNvPr id="331" name="Google Shape;331;g3703f709fc0_2_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332" name="Shape 332"/>
        <p:cNvGrpSpPr/>
        <p:nvPr/>
      </p:nvGrpSpPr>
      <p:grpSpPr>
        <a:xfrm>
          <a:off x="0" y="0"/>
          <a:ext cx="0" cy="0"/>
          <a:chOff x="0" y="0"/>
          <a:chExt cx="0" cy="0"/>
        </a:xfrm>
      </p:grpSpPr>
      <p:sp>
        <p:nvSpPr>
          <p:cNvPr id="333" name="Google Shape;333;g3703f709fc0_2_31"/>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g3703f709fc0_2_31"/>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335" name="Google Shape;335;g3703f709fc0_2_3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36" name="Google Shape;336;g3703f709fc0_2_3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5" name="Google Shape;4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337" name="Shape 337"/>
        <p:cNvGrpSpPr/>
        <p:nvPr/>
      </p:nvGrpSpPr>
      <p:grpSpPr>
        <a:xfrm>
          <a:off x="0" y="0"/>
          <a:ext cx="0" cy="0"/>
          <a:chOff x="0" y="0"/>
          <a:chExt cx="0" cy="0"/>
        </a:xfrm>
      </p:grpSpPr>
      <p:sp>
        <p:nvSpPr>
          <p:cNvPr id="338" name="Google Shape;338;g3703f709fc0_2_36"/>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9" name="Google Shape;339;g3703f709fc0_2_36"/>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340" name="Google Shape;340;g3703f709fc0_2_3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41" name="Google Shape;341;g3703f709fc0_2_3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42" name="Google Shape;342;g3703f709fc0_2_3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43" name="Google Shape;343;g3703f709fc0_2_3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344" name="Shape 344"/>
        <p:cNvGrpSpPr/>
        <p:nvPr/>
      </p:nvGrpSpPr>
      <p:grpSpPr>
        <a:xfrm>
          <a:off x="0" y="0"/>
          <a:ext cx="0" cy="0"/>
          <a:chOff x="0" y="0"/>
          <a:chExt cx="0" cy="0"/>
        </a:xfrm>
      </p:grpSpPr>
      <p:sp>
        <p:nvSpPr>
          <p:cNvPr id="345" name="Google Shape;345;g3703f709fc0_2_43"/>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346" name="Google Shape;346;g3703f709fc0_2_43"/>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347" name="Google Shape;347;g3703f709fc0_2_43"/>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48" name="Google Shape;348;g3703f709fc0_2_43"/>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349" name="Google Shape;349;g3703f709fc0_2_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350" name="Shape 350"/>
        <p:cNvGrpSpPr/>
        <p:nvPr/>
      </p:nvGrpSpPr>
      <p:grpSpPr>
        <a:xfrm>
          <a:off x="0" y="0"/>
          <a:ext cx="0" cy="0"/>
          <a:chOff x="0" y="0"/>
          <a:chExt cx="0" cy="0"/>
        </a:xfrm>
      </p:grpSpPr>
      <p:sp>
        <p:nvSpPr>
          <p:cNvPr id="351" name="Google Shape;351;g3703f709fc0_2_49"/>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2" name="Google Shape;352;g3703f709fc0_2_49"/>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353" name="Google Shape;353;g3703f709fc0_2_4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54" name="Google Shape;354;g3703f709fc0_2_4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355" name="Shape 355"/>
        <p:cNvGrpSpPr/>
        <p:nvPr/>
      </p:nvGrpSpPr>
      <p:grpSpPr>
        <a:xfrm>
          <a:off x="0" y="0"/>
          <a:ext cx="0" cy="0"/>
          <a:chOff x="0" y="0"/>
          <a:chExt cx="0" cy="0"/>
        </a:xfrm>
      </p:grpSpPr>
      <p:sp>
        <p:nvSpPr>
          <p:cNvPr id="356" name="Google Shape;356;g3703f709fc0_2_54"/>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7" name="Google Shape;357;g3703f709fc0_2_54"/>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358" name="Google Shape;358;g3703f709fc0_2_54"/>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59" name="Google Shape;359;g3703f709fc0_2_54"/>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360" name="Google Shape;360;g3703f709fc0_2_54"/>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1" name="Google Shape;361;g3703f709fc0_2_54"/>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362" name="Shape 362"/>
        <p:cNvGrpSpPr/>
        <p:nvPr/>
      </p:nvGrpSpPr>
      <p:grpSpPr>
        <a:xfrm>
          <a:off x="0" y="0"/>
          <a:ext cx="0" cy="0"/>
          <a:chOff x="0" y="0"/>
          <a:chExt cx="0" cy="0"/>
        </a:xfrm>
      </p:grpSpPr>
      <p:sp>
        <p:nvSpPr>
          <p:cNvPr id="363" name="Google Shape;363;g3703f709fc0_2_61"/>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4" name="Google Shape;364;g3703f709fc0_2_61"/>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365" name="Google Shape;365;g3703f709fc0_2_6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66" name="Google Shape;366;g3703f709fc0_2_6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367" name="Shape 367"/>
        <p:cNvGrpSpPr/>
        <p:nvPr/>
      </p:nvGrpSpPr>
      <p:grpSpPr>
        <a:xfrm>
          <a:off x="0" y="0"/>
          <a:ext cx="0" cy="0"/>
          <a:chOff x="0" y="0"/>
          <a:chExt cx="0" cy="0"/>
        </a:xfrm>
      </p:grpSpPr>
      <p:sp>
        <p:nvSpPr>
          <p:cNvPr id="368" name="Google Shape;368;g3703f709fc0_2_66"/>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9" name="Google Shape;369;g3703f709fc0_2_66"/>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370" name="Google Shape;370;g3703f709fc0_2_6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71" name="Google Shape;371;g3703f709fc0_2_6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2" name="Google Shape;372;g3703f709fc0_2_6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73" name="Google Shape;373;g3703f709fc0_2_6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374" name="Shape 374"/>
        <p:cNvGrpSpPr/>
        <p:nvPr/>
      </p:nvGrpSpPr>
      <p:grpSpPr>
        <a:xfrm>
          <a:off x="0" y="0"/>
          <a:ext cx="0" cy="0"/>
          <a:chOff x="0" y="0"/>
          <a:chExt cx="0" cy="0"/>
        </a:xfrm>
      </p:grpSpPr>
      <p:sp>
        <p:nvSpPr>
          <p:cNvPr id="375" name="Google Shape;375;g3703f709fc0_2_73"/>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3703f709fc0_2_73"/>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77" name="Google Shape;377;g3703f709fc0_2_73"/>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8" name="Google Shape;378;g3703f709fc0_2_73"/>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9" name="Google Shape;379;g3703f709fc0_2_73"/>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380" name="Google Shape;380;g3703f709fc0_2_73"/>
          <p:cNvSpPr/>
          <p:nvPr>
            <p:ph idx="2" type="pic"/>
          </p:nvPr>
        </p:nvSpPr>
        <p:spPr>
          <a:xfrm>
            <a:off x="6996550" y="438550"/>
            <a:ext cx="1618200" cy="961500"/>
          </a:xfrm>
          <a:prstGeom prst="rect">
            <a:avLst/>
          </a:prstGeom>
          <a:noFill/>
          <a:ln>
            <a:noFill/>
          </a:ln>
        </p:spPr>
      </p:sp>
      <p:sp>
        <p:nvSpPr>
          <p:cNvPr id="381" name="Google Shape;381;g3703f709fc0_2_73"/>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82" name="Google Shape;382;g3703f709fc0_2_73"/>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383" name="Shape 383"/>
        <p:cNvGrpSpPr/>
        <p:nvPr/>
      </p:nvGrpSpPr>
      <p:grpSpPr>
        <a:xfrm>
          <a:off x="0" y="0"/>
          <a:ext cx="0" cy="0"/>
          <a:chOff x="0" y="0"/>
          <a:chExt cx="0" cy="0"/>
        </a:xfrm>
      </p:grpSpPr>
      <p:sp>
        <p:nvSpPr>
          <p:cNvPr id="384" name="Google Shape;384;g3703f709fc0_2_82"/>
          <p:cNvSpPr/>
          <p:nvPr>
            <p:ph idx="2" type="pic"/>
          </p:nvPr>
        </p:nvSpPr>
        <p:spPr>
          <a:xfrm>
            <a:off x="0" y="0"/>
            <a:ext cx="9144000" cy="5143500"/>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385" name="Shape 385"/>
        <p:cNvGrpSpPr/>
        <p:nvPr/>
      </p:nvGrpSpPr>
      <p:grpSpPr>
        <a:xfrm>
          <a:off x="0" y="0"/>
          <a:ext cx="0" cy="0"/>
          <a:chOff x="0" y="0"/>
          <a:chExt cx="0" cy="0"/>
        </a:xfrm>
      </p:grpSpPr>
      <p:sp>
        <p:nvSpPr>
          <p:cNvPr id="386" name="Google Shape;386;g3703f709fc0_2_84"/>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87" name="Google Shape;387;g3703f709fc0_2_84"/>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388" name="Google Shape;388;g3703f709fc0_2_84"/>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89" name="Google Shape;389;g3703f709fc0_2_84"/>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390" name="Shape 390"/>
        <p:cNvGrpSpPr/>
        <p:nvPr/>
      </p:nvGrpSpPr>
      <p:grpSpPr>
        <a:xfrm>
          <a:off x="0" y="0"/>
          <a:ext cx="0" cy="0"/>
          <a:chOff x="0" y="0"/>
          <a:chExt cx="0" cy="0"/>
        </a:xfrm>
      </p:grpSpPr>
      <p:sp>
        <p:nvSpPr>
          <p:cNvPr id="391" name="Google Shape;391;g3703f709fc0_2_89"/>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3703f709fc0_2_89"/>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93" name="Google Shape;393;g3703f709fc0_2_89"/>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394" name="Google Shape;394;g3703f709fc0_2_89"/>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395" name="Google Shape;395;g3703f709fc0_2_8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96" name="Google Shape;396;g3703f709fc0_2_8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8" name="Google Shape;48;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9" name="Google Shape;4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97" name="Shape 397"/>
        <p:cNvGrpSpPr/>
        <p:nvPr/>
      </p:nvGrpSpPr>
      <p:grpSpPr>
        <a:xfrm>
          <a:off x="0" y="0"/>
          <a:ext cx="0" cy="0"/>
          <a:chOff x="0" y="0"/>
          <a:chExt cx="0" cy="0"/>
        </a:xfrm>
      </p:grpSpPr>
      <p:sp>
        <p:nvSpPr>
          <p:cNvPr id="398" name="Google Shape;398;g3703f709fc0_2_9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399" name="Google Shape;399;g3703f709fc0_2_9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400" name="Google Shape;400;g3703f709fc0_2_96"/>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1" name="Google Shape;401;g3703f709fc0_2_96"/>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2" name="Google Shape;402;g3703f709fc0_2_96"/>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3" name="Google Shape;403;g3703f709fc0_2_9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404" name="Shape 404"/>
        <p:cNvGrpSpPr/>
        <p:nvPr/>
      </p:nvGrpSpPr>
      <p:grpSpPr>
        <a:xfrm>
          <a:off x="0" y="0"/>
          <a:ext cx="0" cy="0"/>
          <a:chOff x="0" y="0"/>
          <a:chExt cx="0" cy="0"/>
        </a:xfrm>
      </p:grpSpPr>
      <p:sp>
        <p:nvSpPr>
          <p:cNvPr id="405" name="Google Shape;405;g3703f709fc0_2_10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6" name="Shape 406"/>
        <p:cNvGrpSpPr/>
        <p:nvPr/>
      </p:nvGrpSpPr>
      <p:grpSpPr>
        <a:xfrm>
          <a:off x="0" y="0"/>
          <a:ext cx="0" cy="0"/>
          <a:chOff x="0" y="0"/>
          <a:chExt cx="0" cy="0"/>
        </a:xfrm>
      </p:grpSpPr>
      <p:sp>
        <p:nvSpPr>
          <p:cNvPr id="407" name="Google Shape;407;g3703f709fc0_2_10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408" name="Google Shape;408;g3703f709fc0_2_10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409" name="Google Shape;409;g3703f709fc0_2_105"/>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0" name="Google Shape;410;g3703f709fc0_2_10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4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3" name="Google Shape;53;p4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4" name="Google Shape;5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3.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21" Type="http://schemas.openxmlformats.org/officeDocument/2006/relationships/theme" Target="../theme/theme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19" Type="http://schemas.openxmlformats.org/officeDocument/2006/relationships/slideLayout" Target="../slideLayouts/slideLayout60.xml"/><Relationship Id="rId6" Type="http://schemas.openxmlformats.org/officeDocument/2006/relationships/slideLayout" Target="../slideLayouts/slideLayout47.xml"/><Relationship Id="rId18" Type="http://schemas.openxmlformats.org/officeDocument/2006/relationships/slideLayout" Target="../slideLayouts/slideLayout59.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1.xml"/><Relationship Id="rId11" Type="http://schemas.openxmlformats.org/officeDocument/2006/relationships/slideLayout" Target="../slideLayouts/slideLayout72.xml"/><Relationship Id="rId22" Type="http://schemas.openxmlformats.org/officeDocument/2006/relationships/theme" Target="../theme/theme4.xml"/><Relationship Id="rId10" Type="http://schemas.openxmlformats.org/officeDocument/2006/relationships/slideLayout" Target="../slideLayouts/slideLayout71.xml"/><Relationship Id="rId21" Type="http://schemas.openxmlformats.org/officeDocument/2006/relationships/slideLayout" Target="../slideLayouts/slideLayout82.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slideLayout" Target="../slideLayouts/slideLayout78.xml"/><Relationship Id="rId16" Type="http://schemas.openxmlformats.org/officeDocument/2006/relationships/slideLayout" Target="../slideLayouts/slideLayout77.xml"/><Relationship Id="rId5" Type="http://schemas.openxmlformats.org/officeDocument/2006/relationships/slideLayout" Target="../slideLayouts/slideLayout66.xml"/><Relationship Id="rId19" Type="http://schemas.openxmlformats.org/officeDocument/2006/relationships/slideLayout" Target="../slideLayouts/slideLayout80.xml"/><Relationship Id="rId6" Type="http://schemas.openxmlformats.org/officeDocument/2006/relationships/slideLayout" Target="../slideLayouts/slideLayout67.xml"/><Relationship Id="rId18" Type="http://schemas.openxmlformats.org/officeDocument/2006/relationships/slideLayout" Target="../slideLayouts/slideLayout79.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98" name="Shape 98"/>
        <p:cNvGrpSpPr/>
        <p:nvPr/>
      </p:nvGrpSpPr>
      <p:grpSpPr>
        <a:xfrm>
          <a:off x="0" y="0"/>
          <a:ext cx="0" cy="0"/>
          <a:chOff x="0" y="0"/>
          <a:chExt cx="0" cy="0"/>
        </a:xfrm>
      </p:grpSpPr>
      <p:sp>
        <p:nvSpPr>
          <p:cNvPr id="99" name="Google Shape;99;g1288b1eddb7_0_1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0" name="Google Shape;100;g1288b1eddb7_0_1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101" name="Google Shape;101;g1288b1eddb7_0_1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208" name="Shape 208"/>
        <p:cNvGrpSpPr/>
        <p:nvPr/>
      </p:nvGrpSpPr>
      <p:grpSpPr>
        <a:xfrm>
          <a:off x="0" y="0"/>
          <a:ext cx="0" cy="0"/>
          <a:chOff x="0" y="0"/>
          <a:chExt cx="0" cy="0"/>
        </a:xfrm>
      </p:grpSpPr>
      <p:sp>
        <p:nvSpPr>
          <p:cNvPr id="209" name="Google Shape;209;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10" name="Google Shape;210;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11" name="Google Shape;21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301" name="Shape 301"/>
        <p:cNvGrpSpPr/>
        <p:nvPr/>
      </p:nvGrpSpPr>
      <p:grpSpPr>
        <a:xfrm>
          <a:off x="0" y="0"/>
          <a:ext cx="0" cy="0"/>
          <a:chOff x="0" y="0"/>
          <a:chExt cx="0" cy="0"/>
        </a:xfrm>
      </p:grpSpPr>
      <p:sp>
        <p:nvSpPr>
          <p:cNvPr id="302" name="Google Shape;302;g3703f709fc0_2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03" name="Google Shape;303;g3703f709fc0_2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304" name="Google Shape;304;g3703f709fc0_2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3.jp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
          <p:cNvSpPr txBox="1"/>
          <p:nvPr>
            <p:ph type="ctrTitle"/>
          </p:nvPr>
        </p:nvSpPr>
        <p:spPr>
          <a:xfrm>
            <a:off x="654900" y="1901300"/>
            <a:ext cx="3917100" cy="1756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rgbClr val="000000"/>
                </a:solidFill>
              </a:rPr>
              <a:t>MODULE 5: </a:t>
            </a:r>
            <a:endParaRPr sz="3000">
              <a:solidFill>
                <a:srgbClr val="000000"/>
              </a:solidFill>
            </a:endParaRPr>
          </a:p>
          <a:p>
            <a:pPr indent="0" lvl="0" marL="0" rtl="0" algn="l">
              <a:lnSpc>
                <a:spcPct val="100000"/>
              </a:lnSpc>
              <a:spcBef>
                <a:spcPts val="0"/>
              </a:spcBef>
              <a:spcAft>
                <a:spcPts val="0"/>
              </a:spcAft>
              <a:buSzPts val="3600"/>
              <a:buNone/>
            </a:pPr>
            <a:r>
              <a:rPr lang="en" sz="3000">
                <a:solidFill>
                  <a:srgbClr val="000000"/>
                </a:solidFill>
              </a:rPr>
              <a:t>What do I need to  </a:t>
            </a:r>
            <a:r>
              <a:rPr lang="en" sz="3000">
                <a:solidFill>
                  <a:srgbClr val="133AA1"/>
                </a:solidFill>
              </a:rPr>
              <a:t>run </a:t>
            </a:r>
            <a:r>
              <a:rPr lang="en" sz="3000">
                <a:solidFill>
                  <a:srgbClr val="000000"/>
                </a:solidFill>
              </a:rPr>
              <a:t>my business?</a:t>
            </a:r>
            <a:endParaRPr sz="3000">
              <a:solidFill>
                <a:srgbClr val="000000"/>
              </a:solidFill>
              <a:latin typeface="Arial"/>
              <a:ea typeface="Arial"/>
              <a:cs typeface="Arial"/>
              <a:sym typeface="Arial"/>
            </a:endParaRPr>
          </a:p>
        </p:txBody>
      </p:sp>
      <p:sp>
        <p:nvSpPr>
          <p:cNvPr id="416" name="Google Shape;416;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417" name="Google Shape;417;p1" title="Launch League Green Mailchimp banner (4).png"/>
          <p:cNvPicPr preferRelativeResize="0"/>
          <p:nvPr/>
        </p:nvPicPr>
        <p:blipFill rotWithShape="1">
          <a:blip r:embed="rId3">
            <a:alphaModFix/>
          </a:blip>
          <a:srcRect b="17384" l="10089" r="46287" t="21099"/>
          <a:stretch/>
        </p:blipFill>
        <p:spPr>
          <a:xfrm>
            <a:off x="800825" y="1004975"/>
            <a:ext cx="2107700" cy="990700"/>
          </a:xfrm>
          <a:prstGeom prst="rect">
            <a:avLst/>
          </a:prstGeom>
          <a:noFill/>
          <a:ln>
            <a:noFill/>
          </a:ln>
        </p:spPr>
      </p:pic>
      <p:pic>
        <p:nvPicPr>
          <p:cNvPr id="418" name="Google Shape;418;p1" title="what-is-a-hub.png"/>
          <p:cNvPicPr preferRelativeResize="0"/>
          <p:nvPr/>
        </p:nvPicPr>
        <p:blipFill>
          <a:blip r:embed="rId4">
            <a:alphaModFix/>
          </a:blip>
          <a:stretch>
            <a:fillRect/>
          </a:stretch>
        </p:blipFill>
        <p:spPr>
          <a:xfrm flipH="1">
            <a:off x="5226650" y="1647212"/>
            <a:ext cx="2997475" cy="2327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06" name="Google Shape;506;p8"/>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Let’s revisit our example….</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507" name="Google Shape;507;p8"/>
          <p:cNvSpPr txBox="1"/>
          <p:nvPr>
            <p:ph idx="1" type="body"/>
          </p:nvPr>
        </p:nvSpPr>
        <p:spPr>
          <a:xfrm>
            <a:off x="841000" y="1416400"/>
            <a:ext cx="5867700" cy="7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CD1E18"/>
                </a:solidFill>
              </a:rPr>
              <a:t>Amaizing Briquettes uses a variety of tools, resources, and partnerships for their business.</a:t>
            </a:r>
            <a:endParaRPr sz="1400">
              <a:solidFill>
                <a:srgbClr val="CD1E18"/>
              </a:solidFill>
            </a:endParaRPr>
          </a:p>
          <a:p>
            <a:pPr indent="0" lvl="0" marL="0" rtl="0" algn="l">
              <a:spcBef>
                <a:spcPts val="0"/>
              </a:spcBef>
              <a:spcAft>
                <a:spcPts val="0"/>
              </a:spcAft>
              <a:buClr>
                <a:schemeClr val="dk1"/>
              </a:buClr>
              <a:buSzPts val="1100"/>
              <a:buFont typeface="Arial"/>
              <a:buNone/>
            </a:pPr>
            <a:r>
              <a:t/>
            </a:r>
            <a:endParaRPr sz="1400">
              <a:solidFill>
                <a:srgbClr val="CD1E18"/>
              </a:solidFill>
            </a:endParaRPr>
          </a:p>
          <a:p>
            <a:pPr indent="0" lvl="0" marL="0" rtl="0" algn="l">
              <a:spcBef>
                <a:spcPts val="0"/>
              </a:spcBef>
              <a:spcAft>
                <a:spcPts val="0"/>
              </a:spcAft>
              <a:buClr>
                <a:schemeClr val="dk1"/>
              </a:buClr>
              <a:buSzPts val="1100"/>
              <a:buFont typeface="Arial"/>
              <a:buNone/>
            </a:pPr>
            <a:r>
              <a:rPr b="1" lang="en" sz="1400">
                <a:solidFill>
                  <a:srgbClr val="CD1E18"/>
                </a:solidFill>
              </a:rPr>
              <a:t>Tools</a:t>
            </a:r>
            <a:r>
              <a:rPr lang="en" sz="1400">
                <a:solidFill>
                  <a:srgbClr val="CD1E18"/>
                </a:solidFill>
              </a:rPr>
              <a:t>: They rely on digital tools like WhatsApp and Facebook to communicate to both suppliers and customers. They use EFT to pay suppliers and Yoco to accept payments.</a:t>
            </a:r>
            <a:endParaRPr sz="1400">
              <a:solidFill>
                <a:srgbClr val="CD1E18"/>
              </a:solidFill>
            </a:endParaRPr>
          </a:p>
          <a:p>
            <a:pPr indent="0" lvl="0" marL="0" rtl="0" algn="l">
              <a:spcBef>
                <a:spcPts val="0"/>
              </a:spcBef>
              <a:spcAft>
                <a:spcPts val="0"/>
              </a:spcAft>
              <a:buClr>
                <a:schemeClr val="dk1"/>
              </a:buClr>
              <a:buSzPts val="1100"/>
              <a:buFont typeface="Arial"/>
              <a:buNone/>
            </a:pPr>
            <a:r>
              <a:t/>
            </a:r>
            <a:endParaRPr sz="1400">
              <a:solidFill>
                <a:srgbClr val="CD1E18"/>
              </a:solidFill>
            </a:endParaRPr>
          </a:p>
          <a:p>
            <a:pPr indent="0" lvl="0" marL="0" rtl="0" algn="l">
              <a:spcBef>
                <a:spcPts val="0"/>
              </a:spcBef>
              <a:spcAft>
                <a:spcPts val="0"/>
              </a:spcAft>
              <a:buClr>
                <a:schemeClr val="dk1"/>
              </a:buClr>
              <a:buSzPts val="1100"/>
              <a:buFont typeface="Arial"/>
              <a:buNone/>
            </a:pPr>
            <a:r>
              <a:rPr b="1" lang="en" sz="1400">
                <a:solidFill>
                  <a:srgbClr val="CD1E18"/>
                </a:solidFill>
              </a:rPr>
              <a:t>Resources</a:t>
            </a:r>
            <a:r>
              <a:rPr lang="en" sz="1400">
                <a:solidFill>
                  <a:srgbClr val="CD1E18"/>
                </a:solidFill>
              </a:rPr>
              <a:t>: They rely on maize farmers who provide maize waste for them to process into briquettes. They also require packaging for the bags and a bakkie to transport their briquettes.</a:t>
            </a:r>
            <a:endParaRPr sz="1400">
              <a:solidFill>
                <a:srgbClr val="CD1E18"/>
              </a:solidFill>
            </a:endParaRPr>
          </a:p>
          <a:p>
            <a:pPr indent="0" lvl="0" marL="0" rtl="0" algn="l">
              <a:lnSpc>
                <a:spcPct val="115000"/>
              </a:lnSpc>
              <a:spcBef>
                <a:spcPts val="1600"/>
              </a:spcBef>
              <a:spcAft>
                <a:spcPts val="1600"/>
              </a:spcAft>
              <a:buSzPts val="1600"/>
              <a:buNone/>
            </a:pPr>
            <a:r>
              <a:t/>
            </a:r>
            <a:endParaRPr sz="1400">
              <a:solidFill>
                <a:srgbClr val="CD1E18"/>
              </a:solidFill>
            </a:endParaRPr>
          </a:p>
        </p:txBody>
      </p:sp>
      <p:pic>
        <p:nvPicPr>
          <p:cNvPr id="508" name="Google Shape;508;p8"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509" name="Google Shape;509;p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0" name="Google Shape;510;p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16" name="Google Shape;516;p9"/>
          <p:cNvSpPr txBox="1"/>
          <p:nvPr>
            <p:ph type="title"/>
          </p:nvPr>
        </p:nvSpPr>
        <p:spPr>
          <a:xfrm>
            <a:off x="841000" y="4840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Partnerships</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517" name="Google Shape;517;p9"/>
          <p:cNvSpPr txBox="1"/>
          <p:nvPr/>
        </p:nvSpPr>
        <p:spPr>
          <a:xfrm>
            <a:off x="1956975" y="1829950"/>
            <a:ext cx="4641300" cy="18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 partnership is often a formal relationship where two or more people or businesses work together for </a:t>
            </a:r>
            <a:r>
              <a:rPr b="1" i="0" lang="en" sz="1800" u="none" cap="none" strike="noStrike">
                <a:solidFill>
                  <a:srgbClr val="CD1E18"/>
                </a:solidFill>
                <a:latin typeface="Arial"/>
                <a:ea typeface="Arial"/>
                <a:cs typeface="Arial"/>
                <a:sym typeface="Arial"/>
              </a:rPr>
              <a:t>mutual benefit</a:t>
            </a:r>
            <a:r>
              <a:rPr b="0" i="0" lang="en"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Parties are </a:t>
            </a:r>
            <a:r>
              <a:rPr b="1" i="0" lang="en" sz="1800" u="none" cap="none" strike="noStrike">
                <a:solidFill>
                  <a:srgbClr val="CD1E18"/>
                </a:solidFill>
                <a:latin typeface="Arial"/>
                <a:ea typeface="Arial"/>
                <a:cs typeface="Arial"/>
                <a:sym typeface="Arial"/>
              </a:rPr>
              <a:t>active participants</a:t>
            </a:r>
            <a:r>
              <a:rPr b="0" i="0" lang="en" sz="1800" u="none" cap="none" strike="noStrike">
                <a:solidFill>
                  <a:srgbClr val="000000"/>
                </a:solidFill>
                <a:latin typeface="Arial"/>
                <a:ea typeface="Arial"/>
                <a:cs typeface="Arial"/>
                <a:sym typeface="Arial"/>
              </a:rPr>
              <a:t> and </a:t>
            </a:r>
            <a:r>
              <a:rPr b="1" i="0" lang="en" sz="1800" u="none" cap="none" strike="noStrike">
                <a:solidFill>
                  <a:srgbClr val="CD1E18"/>
                </a:solidFill>
                <a:latin typeface="Arial"/>
                <a:ea typeface="Arial"/>
                <a:cs typeface="Arial"/>
                <a:sym typeface="Arial"/>
              </a:rPr>
              <a:t>co-operate</a:t>
            </a:r>
            <a:r>
              <a:rPr b="0" i="0" lang="en" sz="1800" u="none" cap="none" strike="noStrike">
                <a:solidFill>
                  <a:srgbClr val="000000"/>
                </a:solidFill>
                <a:latin typeface="Arial"/>
                <a:ea typeface="Arial"/>
                <a:cs typeface="Arial"/>
                <a:sym typeface="Arial"/>
              </a:rPr>
              <a:t>, sharing resources, information income, and responsibilities.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18" name="Google Shape;518;p9"/>
          <p:cNvPicPr preferRelativeResize="0"/>
          <p:nvPr/>
        </p:nvPicPr>
        <p:blipFill rotWithShape="1">
          <a:blip r:embed="rId3">
            <a:alphaModFix/>
          </a:blip>
          <a:srcRect b="0" l="0" r="0" t="0"/>
          <a:stretch/>
        </p:blipFill>
        <p:spPr>
          <a:xfrm>
            <a:off x="687725" y="1783838"/>
            <a:ext cx="1118625" cy="1118625"/>
          </a:xfrm>
          <a:prstGeom prst="rect">
            <a:avLst/>
          </a:prstGeom>
          <a:noFill/>
          <a:ln>
            <a:noFill/>
          </a:ln>
        </p:spPr>
      </p:pic>
      <p:pic>
        <p:nvPicPr>
          <p:cNvPr id="519" name="Google Shape;519;p9"/>
          <p:cNvPicPr preferRelativeResize="0"/>
          <p:nvPr/>
        </p:nvPicPr>
        <p:blipFill rotWithShape="1">
          <a:blip r:embed="rId4">
            <a:alphaModFix/>
          </a:blip>
          <a:srcRect b="0" l="0" r="0" t="0"/>
          <a:stretch/>
        </p:blipFill>
        <p:spPr>
          <a:xfrm>
            <a:off x="706800" y="2902475"/>
            <a:ext cx="1080475" cy="1080475"/>
          </a:xfrm>
          <a:prstGeom prst="rect">
            <a:avLst/>
          </a:prstGeom>
          <a:noFill/>
          <a:ln>
            <a:noFill/>
          </a:ln>
        </p:spPr>
      </p:pic>
      <p:pic>
        <p:nvPicPr>
          <p:cNvPr id="520" name="Google Shape;520;p9" title="LL Green logo - white.png"/>
          <p:cNvPicPr preferRelativeResize="0"/>
          <p:nvPr/>
        </p:nvPicPr>
        <p:blipFill>
          <a:blip r:embed="rId5">
            <a:alphaModFix/>
          </a:blip>
          <a:stretch>
            <a:fillRect/>
          </a:stretch>
        </p:blipFill>
        <p:spPr>
          <a:xfrm>
            <a:off x="7102155" y="-476775"/>
            <a:ext cx="2041851" cy="2041851"/>
          </a:xfrm>
          <a:prstGeom prst="rect">
            <a:avLst/>
          </a:prstGeom>
          <a:noFill/>
          <a:ln>
            <a:noFill/>
          </a:ln>
        </p:spPr>
      </p:pic>
      <p:sp>
        <p:nvSpPr>
          <p:cNvPr id="521" name="Google Shape;521;p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2" name="Google Shape;522;p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28" name="Google Shape;528;p10"/>
          <p:cNvSpPr txBox="1"/>
          <p:nvPr/>
        </p:nvSpPr>
        <p:spPr>
          <a:xfrm>
            <a:off x="536200" y="407825"/>
            <a:ext cx="53241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Partnerships that work for Amaizing Briquettes….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529" name="Google Shape;529;p10"/>
          <p:cNvSpPr/>
          <p:nvPr/>
        </p:nvSpPr>
        <p:spPr>
          <a:xfrm>
            <a:off x="1063550" y="2224475"/>
            <a:ext cx="225000" cy="216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0"/>
          <p:cNvSpPr txBox="1"/>
          <p:nvPr/>
        </p:nvSpPr>
        <p:spPr>
          <a:xfrm>
            <a:off x="1521750" y="2008025"/>
            <a:ext cx="23529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Local municipality wants to donate recycled packaging as part of a circular economy project.</a:t>
            </a:r>
            <a:endParaRPr b="0" i="0" sz="1400" u="none" cap="none" strike="noStrike">
              <a:solidFill>
                <a:srgbClr val="000000"/>
              </a:solidFill>
              <a:latin typeface="Arial"/>
              <a:ea typeface="Arial"/>
              <a:cs typeface="Arial"/>
              <a:sym typeface="Arial"/>
            </a:endParaRPr>
          </a:p>
        </p:txBody>
      </p:sp>
      <p:sp>
        <p:nvSpPr>
          <p:cNvPr id="531" name="Google Shape;531;p10"/>
          <p:cNvSpPr txBox="1"/>
          <p:nvPr/>
        </p:nvSpPr>
        <p:spPr>
          <a:xfrm>
            <a:off x="1554225" y="3164725"/>
            <a:ext cx="24246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The Department of Agriculture, Land Reform and Rural Development would like to subsidise transportation costs to help the business make a profit.</a:t>
            </a:r>
            <a:endParaRPr b="0" i="0" sz="1400" u="none" cap="none" strike="noStrike">
              <a:solidFill>
                <a:srgbClr val="000000"/>
              </a:solidFill>
              <a:latin typeface="Arial"/>
              <a:ea typeface="Arial"/>
              <a:cs typeface="Arial"/>
              <a:sym typeface="Arial"/>
            </a:endParaRPr>
          </a:p>
        </p:txBody>
      </p:sp>
      <p:pic>
        <p:nvPicPr>
          <p:cNvPr id="532" name="Google Shape;532;p10"/>
          <p:cNvPicPr preferRelativeResize="0"/>
          <p:nvPr/>
        </p:nvPicPr>
        <p:blipFill rotWithShape="1">
          <a:blip r:embed="rId3">
            <a:alphaModFix/>
          </a:blip>
          <a:srcRect b="0" l="0" r="0" t="0"/>
          <a:stretch/>
        </p:blipFill>
        <p:spPr>
          <a:xfrm>
            <a:off x="4032775" y="3200000"/>
            <a:ext cx="805150" cy="805150"/>
          </a:xfrm>
          <a:prstGeom prst="rect">
            <a:avLst/>
          </a:prstGeom>
          <a:noFill/>
          <a:ln>
            <a:noFill/>
          </a:ln>
        </p:spPr>
      </p:pic>
      <p:sp>
        <p:nvSpPr>
          <p:cNvPr id="533" name="Google Shape;533;p10"/>
          <p:cNvSpPr txBox="1"/>
          <p:nvPr/>
        </p:nvSpPr>
        <p:spPr>
          <a:xfrm>
            <a:off x="5005175" y="3226400"/>
            <a:ext cx="23529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University of Mpumalanga has researchers who would like to help make the manufacturing process more efficient in exchange for information on how this works in practice.</a:t>
            </a:r>
            <a:endParaRPr b="0" i="0" sz="1400" u="none" cap="none" strike="noStrike">
              <a:solidFill>
                <a:srgbClr val="000000"/>
              </a:solidFill>
              <a:latin typeface="Arial"/>
              <a:ea typeface="Arial"/>
              <a:cs typeface="Arial"/>
              <a:sym typeface="Arial"/>
            </a:endParaRPr>
          </a:p>
        </p:txBody>
      </p:sp>
      <p:sp>
        <p:nvSpPr>
          <p:cNvPr id="534" name="Google Shape;534;p10"/>
          <p:cNvSpPr txBox="1"/>
          <p:nvPr/>
        </p:nvSpPr>
        <p:spPr>
          <a:xfrm>
            <a:off x="5005175" y="2008025"/>
            <a:ext cx="2424600" cy="6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A local conservation NGO who want to stop deforestation wants to offer support via digital tools.</a:t>
            </a:r>
            <a:endParaRPr b="0" i="0" sz="1400" u="none" cap="none" strike="noStrike">
              <a:solidFill>
                <a:srgbClr val="000000"/>
              </a:solidFill>
              <a:latin typeface="Arial"/>
              <a:ea typeface="Arial"/>
              <a:cs typeface="Arial"/>
              <a:sym typeface="Arial"/>
            </a:endParaRPr>
          </a:p>
        </p:txBody>
      </p:sp>
      <p:pic>
        <p:nvPicPr>
          <p:cNvPr id="535" name="Google Shape;535;p10"/>
          <p:cNvPicPr preferRelativeResize="0"/>
          <p:nvPr/>
        </p:nvPicPr>
        <p:blipFill>
          <a:blip r:embed="rId4">
            <a:alphaModFix/>
          </a:blip>
          <a:stretch>
            <a:fillRect/>
          </a:stretch>
        </p:blipFill>
        <p:spPr>
          <a:xfrm>
            <a:off x="569606" y="2008025"/>
            <a:ext cx="942463" cy="940250"/>
          </a:xfrm>
          <a:prstGeom prst="rect">
            <a:avLst/>
          </a:prstGeom>
          <a:noFill/>
          <a:ln>
            <a:noFill/>
          </a:ln>
        </p:spPr>
      </p:pic>
      <p:pic>
        <p:nvPicPr>
          <p:cNvPr id="536" name="Google Shape;536;p10"/>
          <p:cNvPicPr preferRelativeResize="0"/>
          <p:nvPr/>
        </p:nvPicPr>
        <p:blipFill>
          <a:blip r:embed="rId5">
            <a:alphaModFix/>
          </a:blip>
          <a:stretch>
            <a:fillRect/>
          </a:stretch>
        </p:blipFill>
        <p:spPr>
          <a:xfrm>
            <a:off x="508062" y="3018375"/>
            <a:ext cx="1065550" cy="1065550"/>
          </a:xfrm>
          <a:prstGeom prst="rect">
            <a:avLst/>
          </a:prstGeom>
          <a:noFill/>
          <a:ln>
            <a:noFill/>
          </a:ln>
        </p:spPr>
      </p:pic>
      <p:pic>
        <p:nvPicPr>
          <p:cNvPr id="537" name="Google Shape;537;p10"/>
          <p:cNvPicPr preferRelativeResize="0"/>
          <p:nvPr/>
        </p:nvPicPr>
        <p:blipFill>
          <a:blip r:embed="rId6">
            <a:alphaModFix/>
          </a:blip>
          <a:stretch>
            <a:fillRect/>
          </a:stretch>
        </p:blipFill>
        <p:spPr>
          <a:xfrm>
            <a:off x="3978825" y="1976137"/>
            <a:ext cx="999700" cy="1004013"/>
          </a:xfrm>
          <a:prstGeom prst="rect">
            <a:avLst/>
          </a:prstGeom>
          <a:noFill/>
          <a:ln>
            <a:noFill/>
          </a:ln>
        </p:spPr>
      </p:pic>
      <p:pic>
        <p:nvPicPr>
          <p:cNvPr id="538" name="Google Shape;538;p10" title="LL Green logo - white.png"/>
          <p:cNvPicPr preferRelativeResize="0"/>
          <p:nvPr/>
        </p:nvPicPr>
        <p:blipFill>
          <a:blip r:embed="rId7">
            <a:alphaModFix/>
          </a:blip>
          <a:stretch>
            <a:fillRect/>
          </a:stretch>
        </p:blipFill>
        <p:spPr>
          <a:xfrm>
            <a:off x="7102155" y="-476775"/>
            <a:ext cx="2041851" cy="2041851"/>
          </a:xfrm>
          <a:prstGeom prst="rect">
            <a:avLst/>
          </a:prstGeom>
          <a:noFill/>
          <a:ln>
            <a:noFill/>
          </a:ln>
        </p:spPr>
      </p:pic>
      <p:sp>
        <p:nvSpPr>
          <p:cNvPr id="539" name="Google Shape;539;p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0" name="Google Shape;540;p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46" name="Google Shape;546;p11"/>
          <p:cNvSpPr txBox="1"/>
          <p:nvPr/>
        </p:nvSpPr>
        <p:spPr>
          <a:xfrm>
            <a:off x="779525" y="741775"/>
            <a:ext cx="1878900" cy="25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47" name="Google Shape;547;p11"/>
          <p:cNvGraphicFramePr/>
          <p:nvPr/>
        </p:nvGraphicFramePr>
        <p:xfrm>
          <a:off x="684075" y="1259388"/>
          <a:ext cx="3000000" cy="3000000"/>
        </p:xfrm>
        <a:graphic>
          <a:graphicData uri="http://schemas.openxmlformats.org/drawingml/2006/table">
            <a:tbl>
              <a:tblPr>
                <a:noFill/>
                <a:tableStyleId>{836EA4C8-A746-4C06-9169-376313A4AFA5}</a:tableStyleId>
              </a:tblPr>
              <a:tblGrid>
                <a:gridCol w="1809750"/>
                <a:gridCol w="1446075"/>
                <a:gridCol w="1368125"/>
                <a:gridCol w="1186300"/>
              </a:tblGrid>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Business Function</a:t>
                      </a:r>
                      <a:endParaRPr b="1" sz="1200" u="none" cap="none" strike="noStrike">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Resources</a:t>
                      </a:r>
                      <a:endParaRPr b="1" sz="1200" u="none" cap="none" strike="noStrike">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Tools</a:t>
                      </a:r>
                      <a:endParaRPr b="1" sz="1200" u="none" cap="none" strike="noStrike">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Partnerships</a:t>
                      </a:r>
                      <a:endParaRPr b="1" sz="1200" u="none" cap="none" strike="noStrike">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Producing your product or service</a:t>
                      </a:r>
                      <a:endParaRPr sz="1200" u="none" cap="none" strike="noStrike"/>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lnT cap="flat" cmpd="sng" w="9525">
                      <a:solidFill>
                        <a:srgbClr val="000000"/>
                      </a:solidFill>
                      <a:prstDash val="solid"/>
                      <a:round/>
                      <a:headEnd len="sm" w="sm" type="none"/>
                      <a:tailEnd len="sm" w="sm" type="none"/>
                    </a:lnT>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chemeClr val="dk1"/>
                          </a:solidFill>
                        </a:rPr>
                        <a:t>Pathways to customers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Distributing to customers or users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Collecting payments &amp; managing costs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chemeClr val="dk1"/>
                        </a:buClr>
                        <a:buSzPts val="1100"/>
                        <a:buFont typeface="Arial"/>
                        <a:buNone/>
                      </a:pPr>
                      <a:r>
                        <a:rPr lang="en" sz="1200" u="none" cap="none" strike="noStrike">
                          <a:solidFill>
                            <a:schemeClr val="dk1"/>
                          </a:solidFill>
                        </a:rPr>
                        <a:t>Keeping the operations on track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25" marB="91425" marR="91425" marL="91425"/>
                </a:tc>
              </a:tr>
            </a:tbl>
          </a:graphicData>
        </a:graphic>
      </p:graphicFrame>
      <p:sp>
        <p:nvSpPr>
          <p:cNvPr id="548" name="Google Shape;548;p11"/>
          <p:cNvSpPr txBox="1"/>
          <p:nvPr/>
        </p:nvSpPr>
        <p:spPr>
          <a:xfrm>
            <a:off x="3403225" y="693550"/>
            <a:ext cx="164400" cy="12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1"/>
          <p:cNvSpPr txBox="1"/>
          <p:nvPr/>
        </p:nvSpPr>
        <p:spPr>
          <a:xfrm>
            <a:off x="329425" y="200550"/>
            <a:ext cx="6312000" cy="93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800"/>
              <a:buFont typeface="Arial"/>
              <a:buNone/>
            </a:pPr>
            <a:r>
              <a:rPr b="0" i="0" lang="en" sz="1800" u="none" cap="none" strike="noStrike">
                <a:solidFill>
                  <a:schemeClr val="dk1"/>
                </a:solidFill>
                <a:latin typeface="Arial"/>
                <a:ea typeface="Arial"/>
                <a:cs typeface="Arial"/>
                <a:sym typeface="Arial"/>
              </a:rPr>
              <a:t>You can map the</a:t>
            </a:r>
            <a:r>
              <a:rPr b="1" i="0" lang="en" sz="1800" u="none" cap="none" strike="noStrike">
                <a:solidFill>
                  <a:srgbClr val="CD1E18"/>
                </a:solidFill>
                <a:latin typeface="Arial"/>
                <a:ea typeface="Arial"/>
                <a:cs typeface="Arial"/>
                <a:sym typeface="Arial"/>
              </a:rPr>
              <a:t> resources, tools and partnerships</a:t>
            </a:r>
            <a:r>
              <a:rPr b="0" i="0" lang="en" sz="1800" u="none" cap="none" strike="noStrike">
                <a:solidFill>
                  <a:schemeClr val="dk1"/>
                </a:solidFill>
                <a:latin typeface="Arial"/>
                <a:ea typeface="Arial"/>
                <a:cs typeface="Arial"/>
                <a:sym typeface="Arial"/>
              </a:rPr>
              <a:t> you already have, and would like to have, in your business. </a:t>
            </a:r>
            <a:endParaRPr b="0" i="0" sz="1800" u="none" cap="none" strike="noStrike">
              <a:solidFill>
                <a:srgbClr val="000000"/>
              </a:solidFill>
              <a:latin typeface="Arial"/>
              <a:ea typeface="Arial"/>
              <a:cs typeface="Arial"/>
              <a:sym typeface="Arial"/>
            </a:endParaRPr>
          </a:p>
        </p:txBody>
      </p:sp>
      <p:sp>
        <p:nvSpPr>
          <p:cNvPr id="550" name="Google Shape;550;p11"/>
          <p:cNvSpPr txBox="1"/>
          <p:nvPr/>
        </p:nvSpPr>
        <p:spPr>
          <a:xfrm>
            <a:off x="684075" y="4134950"/>
            <a:ext cx="6567300" cy="28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Remember you don’t always need all three for every area of your business!</a:t>
            </a:r>
            <a:endParaRPr b="0" i="0" sz="1400" u="none" cap="none" strike="noStrike">
              <a:solidFill>
                <a:schemeClr val="dk1"/>
              </a:solidFill>
              <a:latin typeface="Arial"/>
              <a:ea typeface="Arial"/>
              <a:cs typeface="Arial"/>
              <a:sym typeface="Arial"/>
            </a:endParaRPr>
          </a:p>
        </p:txBody>
      </p:sp>
      <p:pic>
        <p:nvPicPr>
          <p:cNvPr id="551" name="Google Shape;551;p11"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552" name="Google Shape;552;p1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3" name="Google Shape;553;p1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1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59" name="Google Shape;559;p12"/>
          <p:cNvSpPr txBox="1"/>
          <p:nvPr/>
        </p:nvSpPr>
        <p:spPr>
          <a:xfrm>
            <a:off x="779525" y="741775"/>
            <a:ext cx="1878900" cy="25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560" name="Google Shape;560;p12"/>
          <p:cNvGraphicFramePr/>
          <p:nvPr/>
        </p:nvGraphicFramePr>
        <p:xfrm>
          <a:off x="379275" y="895963"/>
          <a:ext cx="3000000" cy="3000000"/>
        </p:xfrm>
        <a:graphic>
          <a:graphicData uri="http://schemas.openxmlformats.org/drawingml/2006/table">
            <a:tbl>
              <a:tblPr>
                <a:noFill/>
                <a:tableStyleId>{836EA4C8-A746-4C06-9169-376313A4AFA5}</a:tableStyleId>
              </a:tblPr>
              <a:tblGrid>
                <a:gridCol w="1716650"/>
                <a:gridCol w="1738125"/>
                <a:gridCol w="1768350"/>
                <a:gridCol w="1760550"/>
              </a:tblGrid>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Business Function</a:t>
                      </a:r>
                      <a:endParaRPr b="1" sz="1200" u="none" cap="none" strike="noStrike">
                        <a:solidFill>
                          <a:srgbClr val="FFFFFF"/>
                        </a:solidFill>
                      </a:endParaRPr>
                    </a:p>
                  </a:txBody>
                  <a:tcPr marT="91425" marB="91425" marR="91425" marL="91425">
                    <a:solidFill>
                      <a:srgbClr val="0000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Resources</a:t>
                      </a:r>
                      <a:endParaRPr b="1" sz="1200" u="none" cap="none" strike="noStrike">
                        <a:solidFill>
                          <a:srgbClr val="FFFFFF"/>
                        </a:solidFill>
                      </a:endParaRPr>
                    </a:p>
                  </a:txBody>
                  <a:tcPr marT="91425" marB="91425" marR="91425" marL="91425">
                    <a:solidFill>
                      <a:srgbClr val="0000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Tools</a:t>
                      </a:r>
                      <a:endParaRPr b="1" sz="1200" u="none" cap="none" strike="noStrike">
                        <a:solidFill>
                          <a:srgbClr val="FFFFFF"/>
                        </a:solidFill>
                      </a:endParaRPr>
                    </a:p>
                  </a:txBody>
                  <a:tcPr marT="91425" marB="91425" marR="91425" marL="91425">
                    <a:solidFill>
                      <a:srgbClr val="000000"/>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FFFFFF"/>
                          </a:solidFill>
                        </a:rPr>
                        <a:t>Partnerships</a:t>
                      </a:r>
                      <a:endParaRPr b="1" sz="1200" u="none" cap="none" strike="noStrike">
                        <a:solidFill>
                          <a:srgbClr val="FFFFFF"/>
                        </a:solidFill>
                      </a:endParaRPr>
                    </a:p>
                  </a:txBody>
                  <a:tcPr marT="91425" marB="91425" marR="91425" marL="91425">
                    <a:solidFill>
                      <a:srgbClr val="000000"/>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extLst>
                            <a:ext uri="http://customooxmlschemas.google.com/">
                              <go:slidesCustomData xmlns:go="http://customooxmlschemas.google.com/" textRoundtripDataId="0"/>
                            </a:ext>
                          </a:extLst>
                        </a:rPr>
                        <a:t>Producing your product or service</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Maize waste, packaging</a:t>
                      </a:r>
                      <a:endParaRPr sz="1200" u="none" cap="none" strike="noStrike">
                        <a:solidFill>
                          <a:srgbClr val="CD1E18"/>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Briquette compactor</a:t>
                      </a:r>
                      <a:endParaRPr sz="1200" u="none" cap="none" strike="noStrike">
                        <a:solidFill>
                          <a:srgbClr val="CD1E18"/>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UMP researchers, local municipality</a:t>
                      </a:r>
                      <a:endParaRPr sz="1200" u="none" cap="none" strike="noStrike">
                        <a:solidFill>
                          <a:srgbClr val="CD1E18"/>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rPr>
                        <a:t>Pathways to customers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Posters, Instagram and Facebook posts</a:t>
                      </a:r>
                      <a:endParaRPr sz="1200" u="none" cap="none" strike="noStrike">
                        <a:solidFill>
                          <a:srgbClr val="CD1E18"/>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Canva, other digital tools</a:t>
                      </a:r>
                      <a:endParaRPr sz="1200" u="none" cap="none" strike="noStrike">
                        <a:solidFill>
                          <a:srgbClr val="CD1E18"/>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Local conservation NGO</a:t>
                      </a:r>
                      <a:r>
                        <a:rPr lang="en" sz="1200" u="none" cap="none" strike="noStrike">
                          <a:solidFill>
                            <a:srgbClr val="CD1E18"/>
                          </a:solidFill>
                        </a:rPr>
                        <a:t> </a:t>
                      </a:r>
                      <a:endParaRPr sz="1200" u="none" cap="none" strike="noStrike">
                        <a:solidFill>
                          <a:srgbClr val="CD1E18"/>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Distributing to customers or users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Bakkie and petrol</a:t>
                      </a:r>
                      <a:endParaRPr sz="1200" u="none" cap="none" strike="noStrike">
                        <a:solidFill>
                          <a:srgbClr val="CD1E18"/>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CD1E18"/>
                          </a:solidFill>
                        </a:rPr>
                        <a:t>Whats</a:t>
                      </a:r>
                      <a:r>
                        <a:rPr lang="en" sz="1200">
                          <a:solidFill>
                            <a:srgbClr val="CD1E18"/>
                          </a:solidFill>
                        </a:rPr>
                        <a:t>A</a:t>
                      </a:r>
                      <a:r>
                        <a:rPr lang="en" sz="1200" u="none" cap="none" strike="noStrike">
                          <a:solidFill>
                            <a:srgbClr val="CD1E18"/>
                          </a:solidFill>
                        </a:rPr>
                        <a:t>pp and Google Maps </a:t>
                      </a:r>
                      <a:endParaRPr sz="1200" u="none" cap="none" strike="noStrike">
                        <a:solidFill>
                          <a:srgbClr val="CD1E18"/>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Department of Agriculture, Land Reform and Rural Development</a:t>
                      </a:r>
                      <a:endParaRPr sz="1200" u="none" cap="none" strike="noStrike">
                        <a:solidFill>
                          <a:srgbClr val="CD1E18"/>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t>Collecting payments &amp; managing costs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Cash flow</a:t>
                      </a:r>
                      <a:endParaRPr sz="1200" u="none" cap="none" strike="noStrike">
                        <a:solidFill>
                          <a:srgbClr val="CD1E18"/>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a:solidFill>
                            <a:srgbClr val="CD1E18"/>
                          </a:solidFill>
                        </a:rPr>
                        <a:t>Text to Pay, Snapscan, Yoco, and EFT</a:t>
                      </a:r>
                      <a:endParaRPr sz="1200" u="none" cap="none" strike="noStrike">
                        <a:solidFill>
                          <a:srgbClr val="CD1E18"/>
                        </a:solidFill>
                      </a:endParaRPr>
                    </a:p>
                  </a:txBody>
                  <a:tcPr marT="91425" marB="91425" marR="91425" marL="91425"/>
                </a:tc>
                <a:tc>
                  <a:txBody>
                    <a:bodyPr/>
                    <a:lstStyle/>
                    <a:p>
                      <a:pPr indent="-304800" lvl="0" marL="457200" marR="0" rtl="0" algn="l">
                        <a:lnSpc>
                          <a:spcPct val="100000"/>
                        </a:lnSpc>
                        <a:spcBef>
                          <a:spcPts val="0"/>
                        </a:spcBef>
                        <a:spcAft>
                          <a:spcPts val="0"/>
                        </a:spcAft>
                        <a:buClr>
                          <a:srgbClr val="000000"/>
                        </a:buClr>
                        <a:buSzPts val="1200"/>
                        <a:buFont typeface="Arial"/>
                        <a:buChar char="-"/>
                      </a:pPr>
                      <a:r>
                        <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000000"/>
                          </a:solidFill>
                        </a:rPr>
                        <a:t>Keeping the operations on track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None/>
                      </a:pPr>
                      <a:r>
                        <a:rPr lang="en" sz="1200">
                          <a:solidFill>
                            <a:srgbClr val="CD1E18"/>
                          </a:solidFill>
                        </a:rPr>
                        <a:t>Skilled employees</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CD1E18"/>
                          </a:solidFill>
                        </a:rPr>
                        <a:t>Google Drive &amp; Docs, Whats</a:t>
                      </a:r>
                      <a:r>
                        <a:rPr lang="en" sz="1200">
                          <a:solidFill>
                            <a:srgbClr val="CD1E18"/>
                          </a:solidFill>
                        </a:rPr>
                        <a:t>A</a:t>
                      </a:r>
                      <a:r>
                        <a:rPr lang="en" sz="1200" u="none" cap="none" strike="noStrike">
                          <a:solidFill>
                            <a:srgbClr val="CD1E18"/>
                          </a:solidFill>
                        </a:rPr>
                        <a:t>pp</a:t>
                      </a:r>
                      <a:endParaRPr sz="1200" u="none" cap="none" strike="noStrike">
                        <a:solidFill>
                          <a:srgbClr val="CD1E18"/>
                        </a:solidFill>
                      </a:endParaRPr>
                    </a:p>
                  </a:txBody>
                  <a:tcPr marT="91425" marB="91425" marR="91425" marL="91425"/>
                </a:tc>
                <a:tc>
                  <a:txBody>
                    <a:bodyPr/>
                    <a:lstStyle/>
                    <a:p>
                      <a:pPr indent="0" lvl="0" marL="0" rtl="0" algn="l">
                        <a:spcBef>
                          <a:spcPts val="0"/>
                        </a:spcBef>
                        <a:spcAft>
                          <a:spcPts val="0"/>
                        </a:spcAft>
                        <a:buClr>
                          <a:srgbClr val="000000"/>
                        </a:buClr>
                        <a:buSzPts val="1200"/>
                        <a:buFont typeface="Arial"/>
                        <a:buNone/>
                      </a:pPr>
                      <a:r>
                        <a:rPr lang="en" sz="1200">
                          <a:solidFill>
                            <a:srgbClr val="CD1E18"/>
                          </a:solidFill>
                        </a:rPr>
                        <a:t>UMP researchers</a:t>
                      </a:r>
                      <a:endParaRPr sz="1200" u="none" cap="none" strike="noStrike"/>
                    </a:p>
                  </a:txBody>
                  <a:tcPr marT="91425" marB="91425" marR="91425" marL="91425"/>
                </a:tc>
              </a:tr>
            </a:tbl>
          </a:graphicData>
        </a:graphic>
      </p:graphicFrame>
      <p:sp>
        <p:nvSpPr>
          <p:cNvPr id="561" name="Google Shape;561;p12"/>
          <p:cNvSpPr txBox="1"/>
          <p:nvPr/>
        </p:nvSpPr>
        <p:spPr>
          <a:xfrm>
            <a:off x="3403225" y="693550"/>
            <a:ext cx="164400" cy="12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2"/>
          <p:cNvSpPr txBox="1"/>
          <p:nvPr/>
        </p:nvSpPr>
        <p:spPr>
          <a:xfrm>
            <a:off x="311750" y="223075"/>
            <a:ext cx="6711000" cy="90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00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Let’s look at </a:t>
            </a:r>
            <a:r>
              <a:rPr lang="en" sz="2400"/>
              <a:t>Amaizing Briquettes</a:t>
            </a:r>
            <a:r>
              <a:rPr b="0" i="0" lang="en" sz="2400" u="none" cap="none" strike="noStrike">
                <a:solidFill>
                  <a:srgbClr val="000000"/>
                </a:solidFill>
                <a:latin typeface="Arial"/>
                <a:ea typeface="Arial"/>
                <a:cs typeface="Arial"/>
                <a:sym typeface="Arial"/>
              </a:rPr>
              <a:t> again...</a:t>
            </a:r>
            <a:endParaRPr b="0" i="0" sz="2400" u="none" cap="none" strike="noStrike">
              <a:solidFill>
                <a:srgbClr val="000000"/>
              </a:solidFill>
              <a:latin typeface="Arial"/>
              <a:ea typeface="Arial"/>
              <a:cs typeface="Arial"/>
              <a:sym typeface="Arial"/>
            </a:endParaRPr>
          </a:p>
        </p:txBody>
      </p:sp>
      <p:pic>
        <p:nvPicPr>
          <p:cNvPr id="563" name="Google Shape;563;p12"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564" name="Google Shape;564;p1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 name="Google Shape;565;p1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13"/>
          <p:cNvSpPr txBox="1"/>
          <p:nvPr>
            <p:ph type="title"/>
          </p:nvPr>
        </p:nvSpPr>
        <p:spPr>
          <a:xfrm>
            <a:off x="832350" y="2634950"/>
            <a:ext cx="5324100" cy="485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rgbClr val="FFFFFF"/>
                </a:solidFill>
              </a:rPr>
              <a:t>But, one of the</a:t>
            </a:r>
            <a:r>
              <a:rPr lang="en" sz="3000">
                <a:solidFill>
                  <a:srgbClr val="000000"/>
                </a:solidFill>
              </a:rPr>
              <a:t> </a:t>
            </a:r>
            <a:r>
              <a:rPr b="1" lang="en" sz="3000">
                <a:solidFill>
                  <a:srgbClr val="F8CA2A"/>
                </a:solidFill>
              </a:rPr>
              <a:t>most important resources</a:t>
            </a:r>
            <a:r>
              <a:rPr lang="en" sz="3000">
                <a:solidFill>
                  <a:srgbClr val="000000"/>
                </a:solidFill>
              </a:rPr>
              <a:t> </a:t>
            </a:r>
            <a:r>
              <a:rPr lang="en" sz="3000">
                <a:solidFill>
                  <a:srgbClr val="FFFFFF"/>
                </a:solidFill>
              </a:rPr>
              <a:t>in your business is</a:t>
            </a:r>
            <a:r>
              <a:rPr lang="en" sz="3000">
                <a:solidFill>
                  <a:srgbClr val="000000"/>
                </a:solidFill>
              </a:rPr>
              <a:t> </a:t>
            </a:r>
            <a:r>
              <a:rPr b="1" lang="en" sz="3000">
                <a:solidFill>
                  <a:srgbClr val="133AA1"/>
                </a:solidFill>
              </a:rPr>
              <a:t>YOU!</a:t>
            </a:r>
            <a:endParaRPr b="1" sz="3000">
              <a:solidFill>
                <a:srgbClr val="133AA1"/>
              </a:solidFill>
            </a:endParaRPr>
          </a:p>
          <a:p>
            <a:pPr indent="0" lvl="0" marL="0" rtl="0" algn="ctr">
              <a:lnSpc>
                <a:spcPct val="100000"/>
              </a:lnSpc>
              <a:spcBef>
                <a:spcPts val="0"/>
              </a:spcBef>
              <a:spcAft>
                <a:spcPts val="0"/>
              </a:spcAft>
              <a:buSzPts val="3600"/>
              <a:buNone/>
            </a:pPr>
            <a:r>
              <a:t/>
            </a:r>
            <a:endParaRPr sz="3000">
              <a:solidFill>
                <a:srgbClr val="000000"/>
              </a:solidFill>
            </a:endParaRPr>
          </a:p>
          <a:p>
            <a:pPr indent="0" lvl="0" marL="0" rtl="0" algn="ctr">
              <a:lnSpc>
                <a:spcPct val="100000"/>
              </a:lnSpc>
              <a:spcBef>
                <a:spcPts val="0"/>
              </a:spcBef>
              <a:spcAft>
                <a:spcPts val="0"/>
              </a:spcAft>
              <a:buSzPts val="3600"/>
              <a:buNone/>
            </a:pPr>
            <a:r>
              <a:t/>
            </a:r>
            <a:endParaRPr sz="3000">
              <a:solidFill>
                <a:srgbClr val="000000"/>
              </a:solidFill>
            </a:endParaRPr>
          </a:p>
        </p:txBody>
      </p:sp>
      <p:sp>
        <p:nvSpPr>
          <p:cNvPr id="571" name="Google Shape;57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72" name="Google Shape;572;p13"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573" name="Google Shape;573;p1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1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4"/>
          <p:cNvSpPr txBox="1"/>
          <p:nvPr>
            <p:ph type="ctrTitle"/>
          </p:nvPr>
        </p:nvSpPr>
        <p:spPr>
          <a:xfrm>
            <a:off x="656750" y="999450"/>
            <a:ext cx="37767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latin typeface="Arial"/>
                <a:ea typeface="Arial"/>
                <a:cs typeface="Arial"/>
                <a:sym typeface="Arial"/>
              </a:rPr>
              <a:t>2.</a:t>
            </a:r>
            <a:endParaRPr sz="7200">
              <a:solidFill>
                <a:srgbClr val="133AA1"/>
              </a:solidFill>
              <a:latin typeface="Arial"/>
              <a:ea typeface="Arial"/>
              <a:cs typeface="Arial"/>
              <a:sym typeface="Arial"/>
            </a:endParaRPr>
          </a:p>
          <a:p>
            <a:pPr indent="0" lvl="0" marL="0" rtl="0" algn="l">
              <a:lnSpc>
                <a:spcPct val="100000"/>
              </a:lnSpc>
              <a:spcBef>
                <a:spcPts val="0"/>
              </a:spcBef>
              <a:spcAft>
                <a:spcPts val="0"/>
              </a:spcAft>
              <a:buSzPts val="3000"/>
              <a:buNone/>
            </a:pPr>
            <a:r>
              <a:rPr lang="en" sz="3600">
                <a:solidFill>
                  <a:srgbClr val="000000"/>
                </a:solidFill>
              </a:rPr>
              <a:t>You the entrepreneur</a:t>
            </a:r>
            <a:endParaRPr sz="3600">
              <a:solidFill>
                <a:srgbClr val="000000"/>
              </a:solidFill>
              <a:latin typeface="Arial"/>
              <a:ea typeface="Arial"/>
              <a:cs typeface="Arial"/>
              <a:sym typeface="Arial"/>
            </a:endParaRPr>
          </a:p>
        </p:txBody>
      </p:sp>
      <p:sp>
        <p:nvSpPr>
          <p:cNvPr id="580" name="Google Shape;580;p1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581" name="Google Shape;581;p14"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582" name="Google Shape;582;p1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 name="Google Shape;583;p1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89" name="Google Shape;589;p15"/>
          <p:cNvSpPr txBox="1"/>
          <p:nvPr>
            <p:ph type="title"/>
          </p:nvPr>
        </p:nvSpPr>
        <p:spPr>
          <a:xfrm>
            <a:off x="874850" y="717000"/>
            <a:ext cx="5799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Entrepreneurial characteristics</a:t>
            </a:r>
            <a:endParaRPr sz="3000">
              <a:solidFill>
                <a:srgbClr val="000000"/>
              </a:solidFill>
              <a:latin typeface="Arial"/>
              <a:ea typeface="Arial"/>
              <a:cs typeface="Arial"/>
              <a:sym typeface="Arial"/>
            </a:endParaRPr>
          </a:p>
        </p:txBody>
      </p:sp>
      <p:sp>
        <p:nvSpPr>
          <p:cNvPr id="590" name="Google Shape;590;p15"/>
          <p:cNvSpPr txBox="1"/>
          <p:nvPr>
            <p:ph idx="1" type="body"/>
          </p:nvPr>
        </p:nvSpPr>
        <p:spPr>
          <a:xfrm>
            <a:off x="841000" y="1355100"/>
            <a:ext cx="6441900" cy="19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800">
                <a:solidFill>
                  <a:srgbClr val="000000"/>
                </a:solidFill>
              </a:rPr>
              <a:t>There isn’t one type of entrepreneur but most successful entrepreneurs have the following characteristics:  </a:t>
            </a:r>
            <a:endParaRPr sz="1400">
              <a:solidFill>
                <a:srgbClr val="000000"/>
              </a:solidFill>
            </a:endParaRPr>
          </a:p>
          <a:p>
            <a:pPr indent="-317500" lvl="0" marL="457200" rtl="0" algn="l">
              <a:lnSpc>
                <a:spcPct val="115000"/>
              </a:lnSpc>
              <a:spcBef>
                <a:spcPts val="1600"/>
              </a:spcBef>
              <a:spcAft>
                <a:spcPts val="0"/>
              </a:spcAft>
              <a:buClr>
                <a:srgbClr val="000000"/>
              </a:buClr>
              <a:buSzPts val="1400"/>
              <a:buChar char="●"/>
            </a:pPr>
            <a:r>
              <a:rPr b="1" lang="en" sz="1400">
                <a:solidFill>
                  <a:srgbClr val="CD1E18"/>
                </a:solidFill>
                <a:highlight>
                  <a:srgbClr val="FFFFFF"/>
                </a:highlight>
              </a:rPr>
              <a:t>Passion</a:t>
            </a:r>
            <a:endParaRPr b="1" sz="1400">
              <a:solidFill>
                <a:srgbClr val="CD1E18"/>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b="1" lang="en" sz="1400">
                <a:solidFill>
                  <a:srgbClr val="CD1E18"/>
                </a:solidFill>
                <a:highlight>
                  <a:srgbClr val="FFFFFF"/>
                </a:highlight>
              </a:rPr>
              <a:t>Risk-taking</a:t>
            </a:r>
            <a:endParaRPr b="1" sz="1400">
              <a:solidFill>
                <a:srgbClr val="CD1E18"/>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b="1" lang="en" sz="1400">
                <a:solidFill>
                  <a:srgbClr val="CD1E18"/>
                </a:solidFill>
                <a:highlight>
                  <a:srgbClr val="FFFFFF"/>
                </a:highlight>
              </a:rPr>
              <a:t>Flexibility</a:t>
            </a:r>
            <a:endParaRPr b="1" sz="1400">
              <a:solidFill>
                <a:srgbClr val="CD1E18"/>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b="1" lang="en" sz="1400">
                <a:solidFill>
                  <a:srgbClr val="CD1E18"/>
                </a:solidFill>
                <a:highlight>
                  <a:srgbClr val="FFFFFF"/>
                </a:highlight>
              </a:rPr>
              <a:t>Self-confidence</a:t>
            </a:r>
            <a:endParaRPr b="1" sz="1400">
              <a:solidFill>
                <a:srgbClr val="CD1E18"/>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b="1" lang="en" sz="1400">
                <a:solidFill>
                  <a:srgbClr val="CD1E18"/>
                </a:solidFill>
                <a:highlight>
                  <a:srgbClr val="FFFFFF"/>
                </a:highlight>
              </a:rPr>
              <a:t>Management skills</a:t>
            </a:r>
            <a:endParaRPr b="1" sz="1400">
              <a:solidFill>
                <a:srgbClr val="CD1E18"/>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b="1" lang="en" sz="1400">
                <a:solidFill>
                  <a:srgbClr val="CD1E18"/>
                </a:solidFill>
                <a:highlight>
                  <a:srgbClr val="FFFFFF"/>
                </a:highlight>
              </a:rPr>
              <a:t>Networking skills</a:t>
            </a:r>
            <a:endParaRPr b="1" sz="1400">
              <a:solidFill>
                <a:srgbClr val="CD1E18"/>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b="1" lang="en" sz="1400">
                <a:solidFill>
                  <a:srgbClr val="CD1E18"/>
                </a:solidFill>
                <a:highlight>
                  <a:srgbClr val="FFFFFF"/>
                </a:highlight>
              </a:rPr>
              <a:t>Financial management skills</a:t>
            </a:r>
            <a:endParaRPr b="1" sz="1400">
              <a:solidFill>
                <a:srgbClr val="CD1E18"/>
              </a:solidFill>
              <a:highlight>
                <a:srgbClr val="FFFFFF"/>
              </a:highlight>
            </a:endParaRPr>
          </a:p>
          <a:p>
            <a:pPr indent="-317500" lvl="0" marL="457200" rtl="0" algn="l">
              <a:lnSpc>
                <a:spcPct val="115000"/>
              </a:lnSpc>
              <a:spcBef>
                <a:spcPts val="0"/>
              </a:spcBef>
              <a:spcAft>
                <a:spcPts val="0"/>
              </a:spcAft>
              <a:buClr>
                <a:srgbClr val="000000"/>
              </a:buClr>
              <a:buSzPts val="1400"/>
              <a:buChar char="●"/>
            </a:pPr>
            <a:r>
              <a:rPr b="1" lang="en" sz="1400">
                <a:solidFill>
                  <a:srgbClr val="CD1E18"/>
                </a:solidFill>
                <a:highlight>
                  <a:srgbClr val="FFFFFF"/>
                </a:highlight>
              </a:rPr>
              <a:t>Grit </a:t>
            </a:r>
            <a:r>
              <a:rPr lang="en" sz="1400">
                <a:solidFill>
                  <a:srgbClr val="000000"/>
                </a:solidFill>
                <a:highlight>
                  <a:srgbClr val="FFFFFF"/>
                </a:highlight>
              </a:rPr>
              <a:t>or</a:t>
            </a:r>
            <a:r>
              <a:rPr lang="en" sz="1400">
                <a:solidFill>
                  <a:srgbClr val="CD1E18"/>
                </a:solidFill>
                <a:highlight>
                  <a:srgbClr val="FFFFFF"/>
                </a:highlight>
              </a:rPr>
              <a:t> </a:t>
            </a:r>
            <a:r>
              <a:rPr b="1" lang="en" sz="1400">
                <a:solidFill>
                  <a:srgbClr val="CD1E18"/>
                </a:solidFill>
                <a:highlight>
                  <a:srgbClr val="FFFFFF"/>
                </a:highlight>
              </a:rPr>
              <a:t>Resilience</a:t>
            </a:r>
            <a:endParaRPr b="1" sz="1400">
              <a:solidFill>
                <a:srgbClr val="CD1E18"/>
              </a:solidFill>
              <a:highlight>
                <a:srgbClr val="FFFFFF"/>
              </a:highlight>
            </a:endParaRPr>
          </a:p>
          <a:p>
            <a:pPr indent="0" lvl="0" marL="457200" rtl="0" algn="l">
              <a:lnSpc>
                <a:spcPct val="115000"/>
              </a:lnSpc>
              <a:spcBef>
                <a:spcPts val="1300"/>
              </a:spcBef>
              <a:spcAft>
                <a:spcPts val="0"/>
              </a:spcAft>
              <a:buSzPts val="1600"/>
              <a:buNone/>
            </a:pPr>
            <a:r>
              <a:t/>
            </a:r>
            <a:endParaRPr sz="1800"/>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pic>
        <p:nvPicPr>
          <p:cNvPr id="591" name="Google Shape;591;p15"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592" name="Google Shape;592;p1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3" name="Google Shape;593;p1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99" name="Google Shape;599;p16"/>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Entrepreneurial Types</a:t>
            </a:r>
            <a:endParaRPr sz="3000">
              <a:solidFill>
                <a:srgbClr val="000000"/>
              </a:solidFill>
              <a:latin typeface="Arial"/>
              <a:ea typeface="Arial"/>
              <a:cs typeface="Arial"/>
              <a:sym typeface="Arial"/>
            </a:endParaRPr>
          </a:p>
        </p:txBody>
      </p:sp>
      <p:sp>
        <p:nvSpPr>
          <p:cNvPr id="600" name="Google Shape;600;p16"/>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601" name="Google Shape;601;p16"/>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There are a number of different entrepreneurial archetypes which you might identify with: </a:t>
            </a:r>
            <a:r>
              <a:rPr b="0" i="0" lang="en" sz="1400" u="none" cap="none" strike="noStrike">
                <a:solidFill>
                  <a:srgbClr val="CD1E18"/>
                </a:solidFill>
                <a:latin typeface="Arial"/>
                <a:ea typeface="Arial"/>
                <a:cs typeface="Arial"/>
                <a:sym typeface="Arial"/>
              </a:rPr>
              <a:t> </a:t>
            </a:r>
            <a:endParaRPr b="0" i="0" sz="1400" u="none" cap="none" strike="noStrike">
              <a:solidFill>
                <a:srgbClr val="CD1E18"/>
              </a:solidFill>
              <a:latin typeface="Arial"/>
              <a:ea typeface="Arial"/>
              <a:cs typeface="Arial"/>
              <a:sym typeface="Arial"/>
            </a:endParaRPr>
          </a:p>
          <a:p>
            <a:pPr indent="-317500" lvl="0" marL="457200" marR="0" rtl="0" algn="l">
              <a:lnSpc>
                <a:spcPct val="115000"/>
              </a:lnSpc>
              <a:spcBef>
                <a:spcPts val="160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Innovators</a:t>
            </a:r>
            <a:endParaRPr b="1" i="0" sz="1400" u="none" cap="none" strike="noStrike">
              <a:solidFill>
                <a:srgbClr val="CD1E18"/>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Hustlers</a:t>
            </a:r>
            <a:endParaRPr b="1" i="0" sz="1400" u="none" cap="none" strike="noStrike">
              <a:solidFill>
                <a:srgbClr val="CD1E18"/>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Imitators</a:t>
            </a:r>
            <a:endParaRPr b="1" i="0" sz="1400" u="none" cap="none" strike="noStrike">
              <a:solidFill>
                <a:srgbClr val="CD1E18"/>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Researchers</a:t>
            </a:r>
            <a:endParaRPr b="1" i="0" sz="1400" u="none" cap="none" strike="noStrike">
              <a:solidFill>
                <a:srgbClr val="CD1E18"/>
              </a:solidFill>
              <a:highlight>
                <a:srgbClr val="FFFFFF"/>
              </a:highlight>
              <a:latin typeface="Arial"/>
              <a:ea typeface="Arial"/>
              <a:cs typeface="Arial"/>
              <a:sym typeface="Arial"/>
            </a:endParaRPr>
          </a:p>
          <a:p>
            <a:pPr indent="0" lvl="0" marL="0" marR="0" rtl="0" algn="l">
              <a:lnSpc>
                <a:spcPct val="115000"/>
              </a:lnSpc>
              <a:spcBef>
                <a:spcPts val="1300"/>
              </a:spcBef>
              <a:spcAft>
                <a:spcPts val="0"/>
              </a:spcAft>
              <a:buClr>
                <a:srgbClr val="000000"/>
              </a:buClr>
              <a:buSzPts val="1400"/>
              <a:buFont typeface="Arial"/>
              <a:buNone/>
            </a:pPr>
            <a:r>
              <a:rPr b="0" i="0" lang="en" sz="1400" u="none" cap="none" strike="noStrike">
                <a:solidFill>
                  <a:srgbClr val="000000"/>
                </a:solidFill>
                <a:highlight>
                  <a:srgbClr val="FFFFFF"/>
                </a:highlight>
                <a:latin typeface="Arial"/>
                <a:ea typeface="Arial"/>
                <a:cs typeface="Arial"/>
                <a:sym typeface="Arial"/>
              </a:rPr>
              <a:t>You could be a combination of a number of these! Let’s look at them further.</a:t>
            </a:r>
            <a:endParaRPr b="0" i="0" sz="1400" u="none" cap="none" strike="noStrike">
              <a:solidFill>
                <a:srgbClr val="000000"/>
              </a:solidFill>
              <a:highlight>
                <a:srgbClr val="FFFFFF"/>
              </a:highlight>
              <a:latin typeface="Arial"/>
              <a:ea typeface="Arial"/>
              <a:cs typeface="Arial"/>
              <a:sym typeface="Arial"/>
            </a:endParaRPr>
          </a:p>
          <a:p>
            <a:pPr indent="0" lvl="0" marL="457200" marR="0" rtl="0" algn="l">
              <a:lnSpc>
                <a:spcPct val="115000"/>
              </a:lnSpc>
              <a:spcBef>
                <a:spcPts val="13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pic>
        <p:nvPicPr>
          <p:cNvPr id="602" name="Google Shape;602;p16"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03" name="Google Shape;603;p1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4" name="Google Shape;604;p1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10" name="Google Shape;610;p17"/>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The Innovator</a:t>
            </a:r>
            <a:endParaRPr sz="3000">
              <a:solidFill>
                <a:srgbClr val="000000"/>
              </a:solidFill>
              <a:latin typeface="Arial"/>
              <a:ea typeface="Arial"/>
              <a:cs typeface="Arial"/>
              <a:sym typeface="Arial"/>
            </a:endParaRPr>
          </a:p>
        </p:txBody>
      </p:sp>
      <p:sp>
        <p:nvSpPr>
          <p:cNvPr id="611" name="Google Shape;611;p17"/>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612" name="Google Shape;612;p17"/>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rgbClr val="544031"/>
              </a:buClr>
              <a:buSzPts val="1300"/>
              <a:buFont typeface="Montserrat"/>
              <a:buChar char="●"/>
            </a:pPr>
            <a:r>
              <a:rPr b="0" i="0" lang="en" sz="1400" u="none" cap="none" strike="noStrike">
                <a:solidFill>
                  <a:srgbClr val="000000"/>
                </a:solidFill>
                <a:highlight>
                  <a:srgbClr val="FFFFFF"/>
                </a:highlight>
                <a:latin typeface="Arial"/>
                <a:ea typeface="Arial"/>
                <a:cs typeface="Arial"/>
                <a:sym typeface="Arial"/>
              </a:rPr>
              <a:t>Come up with completely new ideas &amp; turn them into new businesses</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Extremely passionate</a:t>
            </a:r>
            <a:r>
              <a:rPr b="0" i="0" lang="en" sz="1400" u="none" cap="none" strike="noStrike">
                <a:solidFill>
                  <a:srgbClr val="000000"/>
                </a:solidFill>
                <a:highlight>
                  <a:srgbClr val="FFFFFF"/>
                </a:highlight>
                <a:latin typeface="Arial"/>
                <a:ea typeface="Arial"/>
                <a:cs typeface="Arial"/>
                <a:sym typeface="Arial"/>
              </a:rPr>
              <a:t> and can be obsessive</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High Risk takers</a:t>
            </a:r>
            <a:r>
              <a:rPr b="0" i="0" lang="en" sz="1400" u="none" cap="none" strike="noStrike">
                <a:solidFill>
                  <a:srgbClr val="000000"/>
                </a:solidFill>
                <a:highlight>
                  <a:srgbClr val="FFFFFF"/>
                </a:highlight>
                <a:latin typeface="Arial"/>
                <a:ea typeface="Arial"/>
                <a:cs typeface="Arial"/>
                <a:sym typeface="Arial"/>
              </a:rPr>
              <a:t>, as they embrace fear &amp; the unknown </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Look for patterns</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Obsessive note takers</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Aim for perfection, but doesn’t let it get in the way of delivery</a:t>
            </a:r>
            <a:endParaRPr b="0" i="0" sz="14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chemeClr val="dk1"/>
              </a:buClr>
              <a:buSzPts val="1100"/>
              <a:buFont typeface="Arial"/>
              <a:buNone/>
            </a:pPr>
            <a:r>
              <a:t/>
            </a:r>
            <a:endParaRPr b="0" i="0" sz="1300" u="none" cap="none" strike="noStrike">
              <a:solidFill>
                <a:srgbClr val="544031"/>
              </a:solidFill>
              <a:highlight>
                <a:srgbClr val="FFFFFF"/>
              </a:highlight>
              <a:latin typeface="Montserrat"/>
              <a:ea typeface="Montserrat"/>
              <a:cs typeface="Montserrat"/>
              <a:sym typeface="Montserrat"/>
            </a:endParaRPr>
          </a:p>
          <a:p>
            <a:pPr indent="0" lvl="0" marL="0" marR="0" rtl="0" algn="l">
              <a:lnSpc>
                <a:spcPct val="115000"/>
              </a:lnSpc>
              <a:spcBef>
                <a:spcPts val="15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13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pic>
        <p:nvPicPr>
          <p:cNvPr id="613" name="Google Shape;613;p17"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14" name="Google Shape;614;p1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5" name="Google Shape;615;p1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1288b1eddb7_0_117"/>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424" name="Google Shape;424;g1288b1eddb7_0_117"/>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8CA2A"/>
                </a:solidFill>
                <a:latin typeface="Helvetica Neue"/>
                <a:ea typeface="Helvetica Neue"/>
                <a:cs typeface="Helvetica Neue"/>
                <a:sym typeface="Helvetica Neue"/>
              </a:rPr>
              <a:t>What is Launch League?</a:t>
            </a:r>
            <a:endParaRPr b="1" i="0" sz="3000" u="none" cap="none" strike="noStrike">
              <a:solidFill>
                <a:srgbClr val="F8CA2A"/>
              </a:solidFill>
              <a:latin typeface="Helvetica Neue"/>
              <a:ea typeface="Helvetica Neue"/>
              <a:cs typeface="Helvetica Neue"/>
              <a:sym typeface="Helvetica Neue"/>
            </a:endParaRPr>
          </a:p>
        </p:txBody>
      </p:sp>
      <p:sp>
        <p:nvSpPr>
          <p:cNvPr id="425" name="Google Shape;425;g1288b1eddb7_0_117"/>
          <p:cNvSpPr txBox="1"/>
          <p:nvPr/>
        </p:nvSpPr>
        <p:spPr>
          <a:xfrm>
            <a:off x="540500" y="1332325"/>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i="0" sz="140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rtl="0" algn="l">
              <a:lnSpc>
                <a:spcPct val="150000"/>
              </a:lnSpc>
              <a:spcBef>
                <a:spcPts val="0"/>
              </a:spcBef>
              <a:spcAft>
                <a:spcPts val="0"/>
              </a:spcAft>
              <a:buClr>
                <a:schemeClr val="dk1"/>
              </a:buClr>
              <a:buSzPts val="1350"/>
              <a:buFont typeface="Arial"/>
              <a:buNone/>
            </a:pPr>
            <a:r>
              <a:rPr lang="en" sz="1350">
                <a:solidFill>
                  <a:srgbClr val="262626"/>
                </a:solidFill>
                <a:highlight>
                  <a:schemeClr val="lt1"/>
                </a:highlight>
                <a:latin typeface="Helvetica Neue"/>
                <a:ea typeface="Helvetica Neue"/>
                <a:cs typeface="Helvetica Neue"/>
                <a:sym typeface="Helvetica Neue"/>
              </a:rPr>
              <a:t>Launch League creates material, and training and networking opportunities for South African hubs and entrepreneur support organisations, so that we can better support </a:t>
            </a:r>
            <a:r>
              <a:rPr b="1" i="1" lang="en" sz="1350">
                <a:solidFill>
                  <a:srgbClr val="262626"/>
                </a:solidFill>
                <a:highlight>
                  <a:schemeClr val="lt1"/>
                </a:highlight>
                <a:latin typeface="Helvetica Neue"/>
                <a:ea typeface="Helvetica Neue"/>
                <a:cs typeface="Helvetica Neue"/>
                <a:sym typeface="Helvetica Neue"/>
              </a:rPr>
              <a:t>YOU</a:t>
            </a:r>
            <a:r>
              <a:rPr lang="en" sz="1350">
                <a:solidFill>
                  <a:srgbClr val="262626"/>
                </a:solidFill>
                <a:highlight>
                  <a:schemeClr val="lt1"/>
                </a:highlight>
                <a:latin typeface="Helvetica Neue"/>
                <a:ea typeface="Helvetica Neue"/>
                <a:cs typeface="Helvetica Neue"/>
                <a:sym typeface="Helvetica Neue"/>
              </a:rPr>
              <a:t> – promising entrepreneurs from our community!</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i="0" lang="en" sz="1600" u="none" cap="none" strike="noStrike">
                <a:solidFill>
                  <a:srgbClr val="133AA1"/>
                </a:solidFill>
                <a:highlight>
                  <a:srgbClr val="FFFFFF"/>
                </a:highlight>
                <a:latin typeface="Helvetica Neue"/>
                <a:ea typeface="Helvetica Neue"/>
                <a:cs typeface="Helvetica Neue"/>
                <a:sym typeface="Helvetica Neue"/>
              </a:rPr>
              <a:t>www.launchleague.co.za</a:t>
            </a:r>
            <a:endParaRPr b="1" i="0" sz="1600" u="none" cap="none" strike="noStrike">
              <a:solidFill>
                <a:srgbClr val="133AA1"/>
              </a:solidFill>
              <a:latin typeface="Helvetica Neue"/>
              <a:ea typeface="Helvetica Neue"/>
              <a:cs typeface="Helvetica Neue"/>
              <a:sym typeface="Helvetica Neue"/>
            </a:endParaRPr>
          </a:p>
        </p:txBody>
      </p:sp>
      <p:pic>
        <p:nvPicPr>
          <p:cNvPr id="426" name="Google Shape;426;g1288b1eddb7_0_117"/>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
        <p:nvSpPr>
          <p:cNvPr id="427" name="Google Shape;427;g1288b1eddb7_0_11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g1288b1eddb7_0_11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21" name="Google Shape;621;p18"/>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The Hustler</a:t>
            </a:r>
            <a:endParaRPr sz="3000">
              <a:solidFill>
                <a:srgbClr val="000000"/>
              </a:solidFill>
              <a:latin typeface="Arial"/>
              <a:ea typeface="Arial"/>
              <a:cs typeface="Arial"/>
              <a:sym typeface="Arial"/>
            </a:endParaRPr>
          </a:p>
        </p:txBody>
      </p:sp>
      <p:sp>
        <p:nvSpPr>
          <p:cNvPr id="622" name="Google Shape;622;p18"/>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623" name="Google Shape;623;p18"/>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rgbClr val="544031"/>
              </a:buClr>
              <a:buSzPts val="1300"/>
              <a:buFont typeface="Montserrat"/>
              <a:buChar char="●"/>
            </a:pPr>
            <a:r>
              <a:rPr b="0" i="0" lang="en" sz="1400" u="none" cap="none" strike="noStrike">
                <a:solidFill>
                  <a:srgbClr val="000000"/>
                </a:solidFill>
                <a:highlight>
                  <a:srgbClr val="FFFFFF"/>
                </a:highlight>
                <a:latin typeface="Arial"/>
                <a:ea typeface="Arial"/>
                <a:cs typeface="Arial"/>
                <a:sym typeface="Arial"/>
              </a:rPr>
              <a:t>Hard workers focusing on the opportunity and get their hands dirty</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Start small but think big</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Very focused</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Know the importance of networking</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Risk takers</a:t>
            </a:r>
            <a:r>
              <a:rPr b="0" i="0" lang="en" sz="1400" u="none" cap="none" strike="noStrike">
                <a:solidFill>
                  <a:srgbClr val="000000"/>
                </a:solidFill>
                <a:highlight>
                  <a:srgbClr val="FFFFFF"/>
                </a:highlight>
                <a:latin typeface="Arial"/>
                <a:ea typeface="Arial"/>
                <a:cs typeface="Arial"/>
                <a:sym typeface="Arial"/>
              </a:rPr>
              <a:t>, as they embrace fear &amp; the unknown </a:t>
            </a:r>
            <a:endParaRPr b="0" i="0" sz="14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rgbClr val="000000"/>
              </a:buClr>
              <a:buSzPts val="1300"/>
              <a:buFont typeface="Arial"/>
              <a:buNone/>
            </a:pPr>
            <a:r>
              <a:t/>
            </a:r>
            <a:endParaRPr b="0" i="0" sz="1300" u="none" cap="none" strike="noStrike">
              <a:solidFill>
                <a:srgbClr val="544031"/>
              </a:solidFill>
              <a:highlight>
                <a:srgbClr val="FFFFFF"/>
              </a:highlight>
              <a:latin typeface="Montserrat"/>
              <a:ea typeface="Montserrat"/>
              <a:cs typeface="Montserrat"/>
              <a:sym typeface="Montserrat"/>
            </a:endParaRPr>
          </a:p>
          <a:p>
            <a:pPr indent="0" lvl="0" marL="0" marR="0" rtl="0" algn="l">
              <a:lnSpc>
                <a:spcPct val="115000"/>
              </a:lnSpc>
              <a:spcBef>
                <a:spcPts val="15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13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pic>
        <p:nvPicPr>
          <p:cNvPr id="624" name="Google Shape;624;p18"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25" name="Google Shape;625;p1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6" name="Google Shape;626;p1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32" name="Google Shape;632;p19"/>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The Imitator</a:t>
            </a:r>
            <a:endParaRPr sz="3000">
              <a:solidFill>
                <a:srgbClr val="000000"/>
              </a:solidFill>
              <a:latin typeface="Arial"/>
              <a:ea typeface="Arial"/>
              <a:cs typeface="Arial"/>
              <a:sym typeface="Arial"/>
            </a:endParaRPr>
          </a:p>
        </p:txBody>
      </p:sp>
      <p:sp>
        <p:nvSpPr>
          <p:cNvPr id="633" name="Google Shape;633;p19"/>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634" name="Google Shape;634;p19"/>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Take a business model or something that is successful and change it slightly</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Do their research</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High self-confidence</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Risk takers</a:t>
            </a:r>
            <a:endParaRPr b="0" i="0" sz="14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rgbClr val="000000"/>
              </a:buClr>
              <a:buSzPts val="1300"/>
              <a:buFont typeface="Arial"/>
              <a:buNone/>
            </a:pPr>
            <a:r>
              <a:t/>
            </a:r>
            <a:endParaRPr b="0" i="0" sz="1300" u="none" cap="none" strike="noStrike">
              <a:solidFill>
                <a:srgbClr val="544031"/>
              </a:solidFill>
              <a:highlight>
                <a:srgbClr val="FFFFFF"/>
              </a:highlight>
              <a:latin typeface="Montserrat"/>
              <a:ea typeface="Montserrat"/>
              <a:cs typeface="Montserrat"/>
              <a:sym typeface="Montserrat"/>
            </a:endParaRPr>
          </a:p>
          <a:p>
            <a:pPr indent="0" lvl="0" marL="0" marR="0" rtl="0" algn="l">
              <a:lnSpc>
                <a:spcPct val="115000"/>
              </a:lnSpc>
              <a:spcBef>
                <a:spcPts val="15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13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pic>
        <p:nvPicPr>
          <p:cNvPr id="635" name="Google Shape;635;p19"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36" name="Google Shape;636;p1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7" name="Google Shape;637;p1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43" name="Google Shape;643;p20"/>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The Researcher</a:t>
            </a:r>
            <a:endParaRPr sz="3000">
              <a:solidFill>
                <a:srgbClr val="000000"/>
              </a:solidFill>
              <a:latin typeface="Arial"/>
              <a:ea typeface="Arial"/>
              <a:cs typeface="Arial"/>
              <a:sym typeface="Arial"/>
            </a:endParaRPr>
          </a:p>
        </p:txBody>
      </p:sp>
      <p:sp>
        <p:nvSpPr>
          <p:cNvPr id="644" name="Google Shape;644;p20"/>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645" name="Google Shape;645;p20"/>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Arial"/>
              <a:buChar char="●"/>
            </a:pPr>
            <a:r>
              <a:rPr b="0" i="0" lang="en" sz="1400" u="none" cap="none" strike="noStrike">
                <a:solidFill>
                  <a:srgbClr val="000000"/>
                </a:solidFill>
                <a:highlight>
                  <a:srgbClr val="FFFFFF"/>
                </a:highlight>
                <a:latin typeface="Arial"/>
                <a:ea typeface="Arial"/>
                <a:cs typeface="Arial"/>
                <a:sym typeface="Arial"/>
              </a:rPr>
              <a:t>Even after having an idea, researchers will take their time to gather all the relevant information about it.</a:t>
            </a:r>
            <a:endParaRPr b="0" i="0" sz="1400" u="none" cap="none" strike="noStrike">
              <a:solidFill>
                <a:srgbClr val="000000"/>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Problem solvers</a:t>
            </a:r>
            <a:endParaRPr b="1" i="0" sz="1400" u="none" cap="none" strike="noStrike">
              <a:solidFill>
                <a:srgbClr val="CD1E18"/>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Do research to limit risk</a:t>
            </a:r>
            <a:endParaRPr b="1" i="0" sz="1400" u="none" cap="none" strike="noStrike">
              <a:solidFill>
                <a:srgbClr val="CD1E18"/>
              </a:solidFill>
              <a:highlight>
                <a:srgbClr val="FFFFFF"/>
              </a:highlight>
              <a:latin typeface="Arial"/>
              <a:ea typeface="Arial"/>
              <a:cs typeface="Arial"/>
              <a:sym typeface="Arial"/>
            </a:endParaRPr>
          </a:p>
          <a:p>
            <a:pPr indent="-317500" lvl="0" marL="457200" marR="0" rtl="0" algn="l">
              <a:lnSpc>
                <a:spcPct val="115000"/>
              </a:lnSpc>
              <a:spcBef>
                <a:spcPts val="0"/>
              </a:spcBef>
              <a:spcAft>
                <a:spcPts val="0"/>
              </a:spcAft>
              <a:buClr>
                <a:srgbClr val="000000"/>
              </a:buClr>
              <a:buSzPts val="1400"/>
              <a:buFont typeface="Arial"/>
              <a:buChar char="●"/>
            </a:pPr>
            <a:r>
              <a:rPr b="1" i="0" lang="en" sz="1400" u="none" cap="none" strike="noStrike">
                <a:solidFill>
                  <a:srgbClr val="CD1E18"/>
                </a:solidFill>
                <a:highlight>
                  <a:srgbClr val="FFFFFF"/>
                </a:highlight>
                <a:latin typeface="Arial"/>
                <a:ea typeface="Arial"/>
                <a:cs typeface="Arial"/>
                <a:sym typeface="Arial"/>
              </a:rPr>
              <a:t>Good management skills</a:t>
            </a:r>
            <a:endParaRPr b="1" i="0" sz="1400" u="none" cap="none" strike="noStrike">
              <a:solidFill>
                <a:srgbClr val="CD1E18"/>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rgbClr val="000000"/>
              </a:buClr>
              <a:buSzPts val="1300"/>
              <a:buFont typeface="Arial"/>
              <a:buNone/>
            </a:pPr>
            <a:r>
              <a:t/>
            </a:r>
            <a:endParaRPr b="0" i="0" sz="1300" u="none" cap="none" strike="noStrike">
              <a:solidFill>
                <a:srgbClr val="544031"/>
              </a:solidFill>
              <a:highlight>
                <a:srgbClr val="FFFFFF"/>
              </a:highlight>
              <a:latin typeface="Montserrat"/>
              <a:ea typeface="Montserrat"/>
              <a:cs typeface="Montserrat"/>
              <a:sym typeface="Montserrat"/>
            </a:endParaRPr>
          </a:p>
          <a:p>
            <a:pPr indent="0" lvl="0" marL="0" marR="0" rtl="0" algn="l">
              <a:lnSpc>
                <a:spcPct val="115000"/>
              </a:lnSpc>
              <a:spcBef>
                <a:spcPts val="15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13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pic>
        <p:nvPicPr>
          <p:cNvPr id="646" name="Google Shape;646;p20"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47" name="Google Shape;647;p2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8" name="Google Shape;648;p2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2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54" name="Google Shape;654;p21"/>
          <p:cNvSpPr txBox="1"/>
          <p:nvPr>
            <p:ph type="title"/>
          </p:nvPr>
        </p:nvSpPr>
        <p:spPr>
          <a:xfrm>
            <a:off x="841000" y="73860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Your team</a:t>
            </a:r>
            <a:endParaRPr sz="3000">
              <a:solidFill>
                <a:srgbClr val="000000"/>
              </a:solidFill>
              <a:latin typeface="Arial"/>
              <a:ea typeface="Arial"/>
              <a:cs typeface="Arial"/>
              <a:sym typeface="Arial"/>
            </a:endParaRPr>
          </a:p>
        </p:txBody>
      </p:sp>
      <p:sp>
        <p:nvSpPr>
          <p:cNvPr id="655" name="Google Shape;655;p21"/>
          <p:cNvSpPr txBox="1"/>
          <p:nvPr>
            <p:ph idx="1" type="body"/>
          </p:nvPr>
        </p:nvSpPr>
        <p:spPr>
          <a:xfrm>
            <a:off x="841000" y="1355100"/>
            <a:ext cx="6441900" cy="129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t/>
            </a:r>
            <a:endParaRPr b="1" sz="1800">
              <a:solidFill>
                <a:srgbClr val="CD1E18"/>
              </a:solidFill>
            </a:endParaRPr>
          </a:p>
          <a:p>
            <a:pPr indent="0" lvl="0" marL="0" rtl="0" algn="l">
              <a:lnSpc>
                <a:spcPct val="115000"/>
              </a:lnSpc>
              <a:spcBef>
                <a:spcPts val="1600"/>
              </a:spcBef>
              <a:spcAft>
                <a:spcPts val="0"/>
              </a:spcAft>
              <a:buSzPts val="1600"/>
              <a:buNone/>
            </a:pPr>
            <a:r>
              <a:t/>
            </a:r>
            <a:endParaRPr b="1" sz="1800">
              <a:solidFill>
                <a:srgbClr val="CD1E18"/>
              </a:solidFill>
            </a:endParaRPr>
          </a:p>
          <a:p>
            <a:pPr indent="0" lvl="0" marL="0" rtl="0" algn="l">
              <a:lnSpc>
                <a:spcPct val="115000"/>
              </a:lnSpc>
              <a:spcBef>
                <a:spcPts val="1600"/>
              </a:spcBef>
              <a:spcAft>
                <a:spcPts val="1600"/>
              </a:spcAft>
              <a:buSzPts val="1600"/>
              <a:buNone/>
            </a:pPr>
            <a:r>
              <a:t/>
            </a:r>
            <a:endParaRPr sz="1200"/>
          </a:p>
        </p:txBody>
      </p:sp>
      <p:sp>
        <p:nvSpPr>
          <p:cNvPr id="656" name="Google Shape;656;p21"/>
          <p:cNvSpPr txBox="1"/>
          <p:nvPr/>
        </p:nvSpPr>
        <p:spPr>
          <a:xfrm>
            <a:off x="841000" y="1454725"/>
            <a:ext cx="6493500" cy="111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 sz="1400" u="none" cap="none" strike="noStrike">
                <a:solidFill>
                  <a:srgbClr val="000000"/>
                </a:solidFill>
                <a:highlight>
                  <a:srgbClr val="FFFFFF"/>
                </a:highlight>
                <a:latin typeface="Arial"/>
                <a:ea typeface="Arial"/>
                <a:cs typeface="Arial"/>
                <a:sym typeface="Arial"/>
              </a:rPr>
              <a:t>As you grow your business it’s important that you know what your </a:t>
            </a:r>
            <a:r>
              <a:rPr b="1" i="0" lang="en" sz="1400" u="none" cap="none" strike="noStrike">
                <a:solidFill>
                  <a:srgbClr val="CD1E18"/>
                </a:solidFill>
                <a:highlight>
                  <a:srgbClr val="FFFFFF"/>
                </a:highlight>
                <a:latin typeface="Arial"/>
                <a:ea typeface="Arial"/>
                <a:cs typeface="Arial"/>
                <a:sym typeface="Arial"/>
              </a:rPr>
              <a:t>strengths</a:t>
            </a:r>
            <a:r>
              <a:rPr b="0" i="0" lang="en" sz="1400" u="none" cap="none" strike="noStrike">
                <a:solidFill>
                  <a:srgbClr val="000000"/>
                </a:solidFill>
                <a:highlight>
                  <a:srgbClr val="FFFFFF"/>
                </a:highlight>
                <a:latin typeface="Arial"/>
                <a:ea typeface="Arial"/>
                <a:cs typeface="Arial"/>
                <a:sym typeface="Arial"/>
              </a:rPr>
              <a:t> are and what your </a:t>
            </a:r>
            <a:r>
              <a:rPr b="1" i="0" lang="en" sz="1400" u="none" cap="none" strike="noStrike">
                <a:solidFill>
                  <a:srgbClr val="CD1E18"/>
                </a:solidFill>
                <a:highlight>
                  <a:srgbClr val="FFFFFF"/>
                </a:highlight>
                <a:latin typeface="Arial"/>
                <a:ea typeface="Arial"/>
                <a:cs typeface="Arial"/>
                <a:sym typeface="Arial"/>
              </a:rPr>
              <a:t>weaknesses</a:t>
            </a:r>
            <a:r>
              <a:rPr b="0" i="0" lang="en" sz="1400" u="none" cap="none" strike="noStrike">
                <a:solidFill>
                  <a:srgbClr val="000000"/>
                </a:solidFill>
                <a:highlight>
                  <a:srgbClr val="FFFFFF"/>
                </a:highlight>
                <a:latin typeface="Arial"/>
                <a:ea typeface="Arial"/>
                <a:cs typeface="Arial"/>
                <a:sym typeface="Arial"/>
              </a:rPr>
              <a:t> are.</a:t>
            </a:r>
            <a:endParaRPr b="0" i="0" sz="14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rgbClr val="000000"/>
              </a:buClr>
              <a:buSzPts val="1400"/>
              <a:buFont typeface="Arial"/>
              <a:buNone/>
            </a:pPr>
            <a:r>
              <a:rPr b="0" i="0" lang="en" sz="1400" u="none" cap="none" strike="noStrike">
                <a:solidFill>
                  <a:srgbClr val="000000"/>
                </a:solidFill>
                <a:highlight>
                  <a:srgbClr val="FFFFFF"/>
                </a:highlight>
                <a:latin typeface="Arial"/>
                <a:ea typeface="Arial"/>
                <a:cs typeface="Arial"/>
                <a:sym typeface="Arial"/>
              </a:rPr>
              <a:t>It’s important that when you look for a co-founder in your business or partner, or even team members, that you choose people who have </a:t>
            </a:r>
            <a:r>
              <a:rPr b="1" i="0" lang="en" sz="1400" u="none" cap="none" strike="noStrike">
                <a:solidFill>
                  <a:srgbClr val="CD1E18"/>
                </a:solidFill>
                <a:highlight>
                  <a:srgbClr val="FFFFFF"/>
                </a:highlight>
                <a:latin typeface="Arial"/>
                <a:ea typeface="Arial"/>
                <a:cs typeface="Arial"/>
                <a:sym typeface="Arial"/>
              </a:rPr>
              <a:t>complimentary skills</a:t>
            </a:r>
            <a:r>
              <a:rPr b="0" i="0" lang="en" sz="1400" u="none" cap="none" strike="noStrike">
                <a:solidFill>
                  <a:srgbClr val="000000"/>
                </a:solidFill>
                <a:highlight>
                  <a:srgbClr val="FFFFFF"/>
                </a:highlight>
                <a:latin typeface="Arial"/>
                <a:ea typeface="Arial"/>
                <a:cs typeface="Arial"/>
                <a:sym typeface="Arial"/>
              </a:rPr>
              <a:t> to you. </a:t>
            </a:r>
            <a:endParaRPr b="0" i="0" sz="14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rgbClr val="000000"/>
              </a:buClr>
              <a:buSzPts val="1400"/>
              <a:buFont typeface="Arial"/>
              <a:buNone/>
            </a:pPr>
            <a:r>
              <a:rPr b="0" i="0" lang="en" sz="1400" u="none" cap="none" strike="noStrike">
                <a:solidFill>
                  <a:srgbClr val="000000"/>
                </a:solidFill>
                <a:highlight>
                  <a:srgbClr val="FFFFFF"/>
                </a:highlight>
                <a:latin typeface="Arial"/>
                <a:ea typeface="Arial"/>
                <a:cs typeface="Arial"/>
                <a:sym typeface="Arial"/>
              </a:rPr>
              <a:t>We can’t be perfect at everything, so rather build a </a:t>
            </a:r>
            <a:r>
              <a:rPr b="1" i="0" lang="en" sz="1400" u="none" cap="none" strike="noStrike">
                <a:solidFill>
                  <a:srgbClr val="CD1E18"/>
                </a:solidFill>
                <a:highlight>
                  <a:srgbClr val="FFFFFF"/>
                </a:highlight>
                <a:latin typeface="Arial"/>
                <a:ea typeface="Arial"/>
                <a:cs typeface="Arial"/>
                <a:sym typeface="Arial"/>
              </a:rPr>
              <a:t>diverse team</a:t>
            </a:r>
            <a:r>
              <a:rPr b="0" i="0" lang="en" sz="1400" u="none" cap="none" strike="noStrike">
                <a:solidFill>
                  <a:srgbClr val="000000"/>
                </a:solidFill>
                <a:highlight>
                  <a:srgbClr val="FFFFFF"/>
                </a:highlight>
                <a:latin typeface="Arial"/>
                <a:ea typeface="Arial"/>
                <a:cs typeface="Arial"/>
                <a:sym typeface="Arial"/>
              </a:rPr>
              <a:t> to ensure that you have a balance of all the characteristics!</a:t>
            </a:r>
            <a:endParaRPr b="0" i="0" sz="14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15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15000"/>
              </a:lnSpc>
              <a:spcBef>
                <a:spcPts val="1300"/>
              </a:spcBef>
              <a:spcAft>
                <a:spcPts val="1600"/>
              </a:spcAft>
              <a:buClr>
                <a:srgbClr val="000000"/>
              </a:buClr>
              <a:buSzPts val="1400"/>
              <a:buFont typeface="Arial"/>
              <a:buNone/>
            </a:pPr>
            <a:r>
              <a:t/>
            </a:r>
            <a:endParaRPr b="0" i="0" sz="1400" u="none" cap="none" strike="noStrike">
              <a:solidFill>
                <a:srgbClr val="CD1E18"/>
              </a:solidFill>
              <a:latin typeface="Arial"/>
              <a:ea typeface="Arial"/>
              <a:cs typeface="Arial"/>
              <a:sym typeface="Arial"/>
            </a:endParaRPr>
          </a:p>
        </p:txBody>
      </p:sp>
      <p:pic>
        <p:nvPicPr>
          <p:cNvPr id="657" name="Google Shape;657;p21"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58" name="Google Shape;658;p2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9" name="Google Shape;659;p2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3" name="Shape 663"/>
        <p:cNvGrpSpPr/>
        <p:nvPr/>
      </p:nvGrpSpPr>
      <p:grpSpPr>
        <a:xfrm>
          <a:off x="0" y="0"/>
          <a:ext cx="0" cy="0"/>
          <a:chOff x="0" y="0"/>
          <a:chExt cx="0" cy="0"/>
        </a:xfrm>
      </p:grpSpPr>
      <p:sp>
        <p:nvSpPr>
          <p:cNvPr id="664" name="Google Shape;664;p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65" name="Google Shape;665;p22"/>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Helvetica Neue"/>
                <a:ea typeface="Helvetica Neue"/>
                <a:cs typeface="Helvetica Neue"/>
                <a:sym typeface="Helvetica Neue"/>
              </a:rPr>
              <a:t>Your turn!</a:t>
            </a:r>
            <a:endParaRPr b="0" i="0" sz="3600" u="none" cap="none" strike="noStrike">
              <a:solidFill>
                <a:srgbClr val="000000"/>
              </a:solidFill>
              <a:latin typeface="Helvetica Neue"/>
              <a:ea typeface="Helvetica Neue"/>
              <a:cs typeface="Helvetica Neue"/>
              <a:sym typeface="Helvetica Neue"/>
            </a:endParaRPr>
          </a:p>
        </p:txBody>
      </p:sp>
      <p:pic>
        <p:nvPicPr>
          <p:cNvPr id="666" name="Google Shape;666;p22" title="LL Green logo - white.png"/>
          <p:cNvPicPr preferRelativeResize="0"/>
          <p:nvPr/>
        </p:nvPicPr>
        <p:blipFill>
          <a:blip r:embed="rId4">
            <a:alphaModFix/>
          </a:blip>
          <a:stretch>
            <a:fillRect/>
          </a:stretch>
        </p:blipFill>
        <p:spPr>
          <a:xfrm>
            <a:off x="7102155" y="-476775"/>
            <a:ext cx="2041851" cy="2041851"/>
          </a:xfrm>
          <a:prstGeom prst="rect">
            <a:avLst/>
          </a:prstGeom>
          <a:noFill/>
          <a:ln>
            <a:noFill/>
          </a:ln>
        </p:spPr>
      </p:pic>
      <p:sp>
        <p:nvSpPr>
          <p:cNvPr id="667" name="Google Shape;667;p2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8" name="Google Shape;668;p2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2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74" name="Google Shape;674;p23"/>
          <p:cNvSpPr txBox="1"/>
          <p:nvPr>
            <p:ph type="title"/>
          </p:nvPr>
        </p:nvSpPr>
        <p:spPr>
          <a:xfrm>
            <a:off x="841000" y="7299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Tools &amp; resources</a:t>
            </a:r>
            <a:endParaRPr sz="3000">
              <a:solidFill>
                <a:srgbClr val="000000"/>
              </a:solidFill>
              <a:latin typeface="Arial"/>
              <a:ea typeface="Arial"/>
              <a:cs typeface="Arial"/>
              <a:sym typeface="Arial"/>
            </a:endParaRPr>
          </a:p>
        </p:txBody>
      </p:sp>
      <p:sp>
        <p:nvSpPr>
          <p:cNvPr id="675" name="Google Shape;675;p23"/>
          <p:cNvSpPr txBox="1"/>
          <p:nvPr>
            <p:ph idx="1" type="body"/>
          </p:nvPr>
        </p:nvSpPr>
        <p:spPr>
          <a:xfrm>
            <a:off x="841000" y="1754575"/>
            <a:ext cx="5867700" cy="2433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AutoNum type="arabicPeriod"/>
            </a:pPr>
            <a:r>
              <a:rPr lang="en" sz="1400"/>
              <a:t>Using the tools and resources worksheet, look at the tools resources and partnerships that you have in your business. </a:t>
            </a:r>
            <a:endParaRPr sz="1400"/>
          </a:p>
          <a:p>
            <a:pPr indent="-317500" lvl="0" marL="457200" marR="0" rtl="0" algn="l">
              <a:lnSpc>
                <a:spcPct val="115000"/>
              </a:lnSpc>
              <a:spcBef>
                <a:spcPts val="0"/>
              </a:spcBef>
              <a:spcAft>
                <a:spcPts val="0"/>
              </a:spcAft>
              <a:buSzPts val="1400"/>
              <a:buAutoNum type="arabicPeriod"/>
            </a:pPr>
            <a:r>
              <a:rPr lang="en" sz="1400"/>
              <a:t>Think about what partnerships your might need in the future too. </a:t>
            </a:r>
            <a:endParaRPr sz="1400"/>
          </a:p>
          <a:p>
            <a:pPr indent="-317500" lvl="0" marL="457200" marR="0" rtl="0" algn="l">
              <a:lnSpc>
                <a:spcPct val="115000"/>
              </a:lnSpc>
              <a:spcBef>
                <a:spcPts val="0"/>
              </a:spcBef>
              <a:spcAft>
                <a:spcPts val="0"/>
              </a:spcAft>
              <a:buSzPts val="1400"/>
              <a:buAutoNum type="arabicPeriod"/>
            </a:pPr>
            <a:r>
              <a:rPr lang="en" sz="1400"/>
              <a:t>Once you have a first version, discuss this with someone else in the programme.</a:t>
            </a:r>
            <a:endParaRPr sz="1400"/>
          </a:p>
          <a:p>
            <a:pPr indent="-317500" lvl="0" marL="457200" marR="0" rtl="0" algn="l">
              <a:lnSpc>
                <a:spcPct val="115000"/>
              </a:lnSpc>
              <a:spcBef>
                <a:spcPts val="0"/>
              </a:spcBef>
              <a:spcAft>
                <a:spcPts val="0"/>
              </a:spcAft>
              <a:buSzPts val="1400"/>
              <a:buAutoNum type="arabicPeriod"/>
            </a:pPr>
            <a:r>
              <a:rPr lang="en" sz="1400"/>
              <a:t>Once you understand the essential tools for your business, complete the last section in your canvas -- </a:t>
            </a:r>
            <a:r>
              <a:rPr b="1" lang="en" sz="1400"/>
              <a:t>tools</a:t>
            </a:r>
            <a:r>
              <a:rPr lang="en" sz="1400"/>
              <a:t>! </a:t>
            </a:r>
            <a:endParaRPr sz="1400"/>
          </a:p>
        </p:txBody>
      </p:sp>
      <p:pic>
        <p:nvPicPr>
          <p:cNvPr id="676" name="Google Shape;676;p23"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77" name="Google Shape;677;p2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p2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2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84" name="Google Shape;684;p24"/>
          <p:cNvSpPr txBox="1"/>
          <p:nvPr>
            <p:ph type="title"/>
          </p:nvPr>
        </p:nvSpPr>
        <p:spPr>
          <a:xfrm>
            <a:off x="841000" y="7299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You as an entrepreneur</a:t>
            </a:r>
            <a:endParaRPr sz="3000">
              <a:solidFill>
                <a:srgbClr val="000000"/>
              </a:solidFill>
              <a:latin typeface="Arial"/>
              <a:ea typeface="Arial"/>
              <a:cs typeface="Arial"/>
              <a:sym typeface="Arial"/>
            </a:endParaRPr>
          </a:p>
        </p:txBody>
      </p:sp>
      <p:sp>
        <p:nvSpPr>
          <p:cNvPr id="685" name="Google Shape;685;p24"/>
          <p:cNvSpPr txBox="1"/>
          <p:nvPr>
            <p:ph idx="1" type="body"/>
          </p:nvPr>
        </p:nvSpPr>
        <p:spPr>
          <a:xfrm>
            <a:off x="841000" y="1675950"/>
            <a:ext cx="5867700" cy="2433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AutoNum type="arabicPeriod"/>
            </a:pPr>
            <a:r>
              <a:rPr lang="en" sz="1400"/>
              <a:t>Using the entrepreneurial characteristics worksheet, describe your main entrepreneurial characteristics and which entrepreneurial type you identify with. Think about the type of person you might need in your business to compliment you. </a:t>
            </a:r>
            <a:endParaRPr sz="1400"/>
          </a:p>
          <a:p>
            <a:pPr indent="-317500" lvl="0" marL="457200" marR="0" rtl="0" algn="l">
              <a:lnSpc>
                <a:spcPct val="115000"/>
              </a:lnSpc>
              <a:spcBef>
                <a:spcPts val="0"/>
              </a:spcBef>
              <a:spcAft>
                <a:spcPts val="0"/>
              </a:spcAft>
              <a:buSzPts val="1400"/>
              <a:buAutoNum type="arabicPeriod"/>
            </a:pPr>
            <a:r>
              <a:rPr lang="en" sz="1400"/>
              <a:t>Use the time to right a brief bio for yourself as an entrepreneur.</a:t>
            </a:r>
            <a:endParaRPr sz="1400"/>
          </a:p>
          <a:p>
            <a:pPr indent="-317500" lvl="0" marL="457200" marR="0" rtl="0" algn="l">
              <a:lnSpc>
                <a:spcPct val="115000"/>
              </a:lnSpc>
              <a:spcBef>
                <a:spcPts val="0"/>
              </a:spcBef>
              <a:spcAft>
                <a:spcPts val="0"/>
              </a:spcAft>
              <a:buSzPts val="1400"/>
              <a:buAutoNum type="arabicPeriod"/>
            </a:pPr>
            <a:r>
              <a:rPr lang="en" sz="1400"/>
              <a:t>Once you have a first version, test it by reading it out to someone. Ask them if they have any suggestions to how you could improve your </a:t>
            </a:r>
            <a:r>
              <a:rPr b="1" lang="en" sz="1400"/>
              <a:t>profile</a:t>
            </a:r>
            <a:r>
              <a:rPr lang="en" sz="1400"/>
              <a:t>.</a:t>
            </a:r>
            <a:endParaRPr sz="1400"/>
          </a:p>
          <a:p>
            <a:pPr indent="0" lvl="0" marL="457200" marR="0" rtl="0" algn="l">
              <a:lnSpc>
                <a:spcPct val="115000"/>
              </a:lnSpc>
              <a:spcBef>
                <a:spcPts val="1600"/>
              </a:spcBef>
              <a:spcAft>
                <a:spcPts val="1600"/>
              </a:spcAft>
              <a:buSzPts val="1600"/>
              <a:buNone/>
            </a:pPr>
            <a:r>
              <a:t/>
            </a:r>
            <a:endParaRPr sz="1400"/>
          </a:p>
        </p:txBody>
      </p:sp>
      <p:pic>
        <p:nvPicPr>
          <p:cNvPr id="686" name="Google Shape;686;p24"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687" name="Google Shape;687;p2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p2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2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94" name="Google Shape;694;p25"/>
          <p:cNvPicPr preferRelativeResize="0"/>
          <p:nvPr/>
        </p:nvPicPr>
        <p:blipFill rotWithShape="1">
          <a:blip r:embed="rId3">
            <a:alphaModFix/>
          </a:blip>
          <a:srcRect b="3235" l="0" r="1312" t="7142"/>
          <a:stretch/>
        </p:blipFill>
        <p:spPr>
          <a:xfrm>
            <a:off x="1196800" y="222675"/>
            <a:ext cx="7216226" cy="4609751"/>
          </a:xfrm>
          <a:prstGeom prst="rect">
            <a:avLst/>
          </a:prstGeom>
          <a:noFill/>
          <a:ln>
            <a:noFill/>
          </a:ln>
        </p:spPr>
      </p:pic>
      <p:sp>
        <p:nvSpPr>
          <p:cNvPr id="695" name="Google Shape;695;p25"/>
          <p:cNvSpPr txBox="1"/>
          <p:nvPr/>
        </p:nvSpPr>
        <p:spPr>
          <a:xfrm>
            <a:off x="1248775" y="888075"/>
            <a:ext cx="1380300" cy="2451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Many SA households and organisations use or rely on burning coal, wood, perofene, or gas to cook.</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These are unhealthy, unsustainable, and set to become less affordable.</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 existing alternative are typically pricy, such as eco-friendly briquettes at high-end grocery stores.</a:t>
            </a:r>
            <a:endParaRPr sz="800">
              <a:solidFill>
                <a:srgbClr val="B7B7B7"/>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Meanwhile, maize crops create a lot of unused waste which can be turned into briquettes.</a:t>
            </a:r>
            <a:endParaRPr sz="800">
              <a:solidFill>
                <a:srgbClr val="B7B7B7"/>
              </a:solidFill>
              <a:latin typeface="Helvetica Neue"/>
              <a:ea typeface="Helvetica Neue"/>
              <a:cs typeface="Helvetica Neue"/>
              <a:sym typeface="Helvetica Neue"/>
            </a:endParaRPr>
          </a:p>
        </p:txBody>
      </p:sp>
      <p:sp>
        <p:nvSpPr>
          <p:cNvPr id="696" name="Google Shape;696;p25"/>
          <p:cNvSpPr txBox="1"/>
          <p:nvPr/>
        </p:nvSpPr>
        <p:spPr>
          <a:xfrm>
            <a:off x="2682775" y="888075"/>
            <a:ext cx="1380300" cy="11598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Amaizing Briquettes sources maize waste from 15 local farmers, processes it into briquettes, and then sells it to retailers and a local school feeding scheme.</a:t>
            </a:r>
            <a:endParaRPr b="0" i="0" sz="800" u="none" cap="none" strike="noStrike">
              <a:solidFill>
                <a:srgbClr val="B7B7B7"/>
              </a:solidFill>
              <a:latin typeface="Helvetica Neue"/>
              <a:ea typeface="Helvetica Neue"/>
              <a:cs typeface="Helvetica Neue"/>
              <a:sym typeface="Helvetica Neue"/>
            </a:endParaRPr>
          </a:p>
          <a:p>
            <a:pPr indent="0" lvl="0" marL="0" marR="40585" rtl="0" algn="l">
              <a:lnSpc>
                <a:spcPct val="100000"/>
              </a:lnSpc>
              <a:spcBef>
                <a:spcPts val="1600"/>
              </a:spcBef>
              <a:spcAft>
                <a:spcPts val="1600"/>
              </a:spcAft>
              <a:buClr>
                <a:srgbClr val="000000"/>
              </a:buClr>
              <a:buSzPts val="800"/>
              <a:buFont typeface="Arial"/>
              <a:buNone/>
            </a:pPr>
            <a:r>
              <a:t/>
            </a:r>
            <a:endParaRPr b="0" i="0" sz="800" u="none" cap="none" strike="noStrike">
              <a:solidFill>
                <a:srgbClr val="B7B7B7"/>
              </a:solidFill>
              <a:latin typeface="Helvetica Neue"/>
              <a:ea typeface="Helvetica Neue"/>
              <a:cs typeface="Helvetica Neue"/>
              <a:sym typeface="Helvetica Neue"/>
            </a:endParaRPr>
          </a:p>
        </p:txBody>
      </p:sp>
      <p:sp>
        <p:nvSpPr>
          <p:cNvPr id="697" name="Google Shape;697;p25"/>
          <p:cNvSpPr txBox="1"/>
          <p:nvPr/>
        </p:nvSpPr>
        <p:spPr>
          <a:xfrm rot="-5400000">
            <a:off x="-1575750" y="2258375"/>
            <a:ext cx="4563600" cy="5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lang="en" sz="3600">
                <a:solidFill>
                  <a:schemeClr val="lt1"/>
                </a:solidFill>
              </a:rPr>
              <a:t>Amaizing Briquettes</a:t>
            </a:r>
            <a:endParaRPr b="0" i="0" sz="3600" u="none" cap="none" strike="noStrike">
              <a:solidFill>
                <a:schemeClr val="lt1"/>
              </a:solidFill>
              <a:latin typeface="Arial"/>
              <a:ea typeface="Arial"/>
              <a:cs typeface="Arial"/>
              <a:sym typeface="Arial"/>
            </a:endParaRPr>
          </a:p>
        </p:txBody>
      </p:sp>
      <p:sp>
        <p:nvSpPr>
          <p:cNvPr id="698" name="Google Shape;698;p25"/>
          <p:cNvSpPr txBox="1"/>
          <p:nvPr/>
        </p:nvSpPr>
        <p:spPr>
          <a:xfrm>
            <a:off x="7054363"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Retailers, such as spaza shops, grocery stores, and petrol station shops. All located in or around Mbombela.</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Organisations such as school feeding schemes who service vulnerable groups. All located in or around Mbombela.</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u="sng">
                <a:solidFill>
                  <a:srgbClr val="999999"/>
                </a:solidFill>
                <a:latin typeface="Helvetica Neue"/>
                <a:ea typeface="Helvetica Neue"/>
                <a:cs typeface="Helvetica Neue"/>
                <a:sym typeface="Helvetica Neue"/>
              </a:rPr>
              <a:t>Users</a:t>
            </a:r>
            <a:r>
              <a:rPr lang="en" sz="800">
                <a:solidFill>
                  <a:srgbClr val="999999"/>
                </a:solidFill>
                <a:latin typeface="Helvetica Neue"/>
                <a:ea typeface="Helvetica Neue"/>
                <a:cs typeface="Helvetica Neue"/>
                <a:sym typeface="Helvetica Neue"/>
              </a:rPr>
              <a:t>: Households and chefs of various income groups, through primarily those who want affordable, healthy briquettes.</a:t>
            </a:r>
            <a:endParaRPr b="0" i="0" sz="800" u="none" cap="none" strike="noStrike">
              <a:solidFill>
                <a:srgbClr val="999999"/>
              </a:solidFill>
              <a:latin typeface="Helvetica Neue"/>
              <a:ea typeface="Helvetica Neue"/>
              <a:cs typeface="Helvetica Neue"/>
              <a:sym typeface="Helvetica Neue"/>
            </a:endParaRPr>
          </a:p>
        </p:txBody>
      </p:sp>
      <p:sp>
        <p:nvSpPr>
          <p:cNvPr id="699" name="Google Shape;699;p25"/>
          <p:cNvSpPr txBox="1"/>
          <p:nvPr/>
        </p:nvSpPr>
        <p:spPr>
          <a:xfrm>
            <a:off x="4143363" y="785650"/>
            <a:ext cx="1380300" cy="15087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Sourcing maize waste allows the business to create affordable briquettes.</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It is better for the health of households and chefs, which people value due to the prevalence of respiratory problems in South Africa.</a:t>
            </a:r>
            <a:endParaRPr sz="800">
              <a:solidFill>
                <a:srgbClr val="999999"/>
              </a:solidFill>
              <a:latin typeface="Helvetica Neue"/>
              <a:ea typeface="Helvetica Neue"/>
              <a:cs typeface="Helvetica Neue"/>
              <a:sym typeface="Helvetica Neue"/>
            </a:endParaRPr>
          </a:p>
        </p:txBody>
      </p:sp>
      <p:sp>
        <p:nvSpPr>
          <p:cNvPr id="700" name="Google Shape;700;p25"/>
          <p:cNvSpPr txBox="1"/>
          <p:nvPr/>
        </p:nvSpPr>
        <p:spPr>
          <a:xfrm>
            <a:off x="2723550" y="2688325"/>
            <a:ext cx="2726700" cy="7491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Direct competitors are either unsustainable/ unhealthy or expensive</a:t>
            </a:r>
            <a:r>
              <a:rPr b="0" i="0" lang="en" sz="800" u="none" cap="none" strike="noStrike">
                <a:solidFill>
                  <a:srgbClr val="999999"/>
                </a:solidFill>
                <a:latin typeface="Helvetica Neue"/>
                <a:ea typeface="Helvetica Neue"/>
                <a:cs typeface="Helvetica Neue"/>
                <a:sym typeface="Helvetica Neue"/>
              </a:rPr>
              <a:t>.</a:t>
            </a:r>
            <a:endParaRPr b="0" i="0" sz="800" u="none" cap="none" strike="noStrike">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b="0" i="0" lang="en" sz="800" u="none" cap="none" strike="noStrike">
                <a:solidFill>
                  <a:srgbClr val="999999"/>
                </a:solidFill>
                <a:latin typeface="Helvetica Neue"/>
                <a:ea typeface="Helvetica Neue"/>
                <a:cs typeface="Helvetica Neue"/>
                <a:sym typeface="Helvetica Neue"/>
              </a:rPr>
              <a:t>Substitutes or indirect competitors include </a:t>
            </a:r>
            <a:r>
              <a:rPr lang="en" sz="800">
                <a:solidFill>
                  <a:srgbClr val="999999"/>
                </a:solidFill>
                <a:latin typeface="Helvetica Neue"/>
                <a:ea typeface="Helvetica Neue"/>
                <a:cs typeface="Helvetica Neue"/>
                <a:sym typeface="Helvetica Neue"/>
              </a:rPr>
              <a:t>electricity services, though these are currently expected to become more expensive and less accessible.</a:t>
            </a:r>
            <a:endParaRPr b="0" i="0" sz="800" u="none" cap="none" strike="noStrike">
              <a:solidFill>
                <a:srgbClr val="999999"/>
              </a:solidFill>
              <a:latin typeface="Helvetica Neue"/>
              <a:ea typeface="Helvetica Neue"/>
              <a:cs typeface="Helvetica Neue"/>
              <a:sym typeface="Helvetica Neue"/>
            </a:endParaRPr>
          </a:p>
        </p:txBody>
      </p:sp>
      <p:sp>
        <p:nvSpPr>
          <p:cNvPr id="701" name="Google Shape;701;p25"/>
          <p:cNvSpPr txBox="1"/>
          <p:nvPr/>
        </p:nvSpPr>
        <p:spPr>
          <a:xfrm>
            <a:off x="5603938"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Free social media platforms, especially Facebook, Twitter, and Instagram.</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Setting up meetings with store owners &amp; school principals to discuss how they can work together.</a:t>
            </a:r>
            <a:endParaRPr sz="800">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Advertising on and in taxis, as well as posters in train stations and taxi ranks - it's likely that your target audience will use these to travel and will be stuck in queues.</a:t>
            </a:r>
            <a:endParaRPr b="0" i="0" sz="800" u="none" cap="none" strike="noStrike">
              <a:solidFill>
                <a:srgbClr val="999999"/>
              </a:solidFill>
              <a:latin typeface="Helvetica Neue"/>
              <a:ea typeface="Helvetica Neue"/>
              <a:cs typeface="Helvetica Neue"/>
              <a:sym typeface="Helvetica Neue"/>
            </a:endParaRPr>
          </a:p>
        </p:txBody>
      </p:sp>
      <p:sp>
        <p:nvSpPr>
          <p:cNvPr id="702" name="Google Shape;702;p25"/>
          <p:cNvSpPr txBox="1"/>
          <p:nvPr/>
        </p:nvSpPr>
        <p:spPr>
          <a:xfrm>
            <a:off x="6346675" y="4072825"/>
            <a:ext cx="2004300" cy="666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b="0" i="0" lang="en" sz="800" u="none" cap="none" strike="noStrike">
                <a:solidFill>
                  <a:srgbClr val="999999"/>
                </a:solidFill>
                <a:latin typeface="Helvetica Neue"/>
                <a:ea typeface="Helvetica Neue"/>
                <a:cs typeface="Helvetica Neue"/>
                <a:sym typeface="Helvetica Neue"/>
              </a:rPr>
              <a:t>I</a:t>
            </a:r>
            <a:r>
              <a:rPr lang="en" sz="800">
                <a:solidFill>
                  <a:srgbClr val="999999"/>
                </a:solidFill>
                <a:latin typeface="Helvetica Neue"/>
                <a:ea typeface="Helvetica Neue"/>
                <a:cs typeface="Helvetica Neue"/>
                <a:sym typeface="Helvetica Neue"/>
                <a:extLst>
                  <a:ext uri="http://customooxmlschemas.google.com/">
                    <go:slidesCustomData xmlns:go="http://customooxmlschemas.google.com/" textRoundtripDataId="1"/>
                  </a:ext>
                </a:extLst>
              </a:rPr>
              <a:t>ncome is generated through selling bags of briquettes to customers.</a:t>
            </a:r>
            <a:endParaRPr b="0" i="0" sz="800" u="none" cap="none" strike="noStrike">
              <a:solidFill>
                <a:srgbClr val="999999"/>
              </a:solidFill>
              <a:latin typeface="Helvetica Neue"/>
              <a:ea typeface="Helvetica Neue"/>
              <a:cs typeface="Helvetica Neue"/>
              <a:sym typeface="Helvetica Neue"/>
            </a:endParaRPr>
          </a:p>
          <a:p>
            <a:pPr indent="0" lvl="0" marL="457200" marR="40585" rtl="0" algn="l">
              <a:lnSpc>
                <a:spcPct val="100000"/>
              </a:lnSpc>
              <a:spcBef>
                <a:spcPts val="1600"/>
              </a:spcBef>
              <a:spcAft>
                <a:spcPts val="1600"/>
              </a:spcAft>
              <a:buClr>
                <a:srgbClr val="000000"/>
              </a:buClr>
              <a:buSzPts val="800"/>
              <a:buFont typeface="Arial"/>
              <a:buNone/>
            </a:pPr>
            <a:r>
              <a:t/>
            </a:r>
            <a:endParaRPr b="0" i="0" sz="800" u="none" cap="none" strike="noStrike">
              <a:solidFill>
                <a:srgbClr val="999999"/>
              </a:solidFill>
              <a:latin typeface="Helvetica Neue"/>
              <a:ea typeface="Helvetica Neue"/>
              <a:cs typeface="Helvetica Neue"/>
              <a:sym typeface="Helvetica Neue"/>
            </a:endParaRPr>
          </a:p>
        </p:txBody>
      </p:sp>
      <p:sp>
        <p:nvSpPr>
          <p:cNvPr id="703" name="Google Shape;703;p25"/>
          <p:cNvSpPr txBox="1"/>
          <p:nvPr/>
        </p:nvSpPr>
        <p:spPr>
          <a:xfrm>
            <a:off x="4200850" y="4072825"/>
            <a:ext cx="2004300" cy="666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Cost of sales include sourcing maize waste, processing it, and packaging it.</a:t>
            </a:r>
            <a:endParaRPr b="0" i="0" sz="800" u="none" cap="none" strike="noStrike">
              <a:solidFill>
                <a:srgbClr val="999999"/>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999999"/>
              </a:buClr>
              <a:buSzPts val="800"/>
              <a:buFont typeface="Helvetica Neue"/>
              <a:buChar char="●"/>
            </a:pPr>
            <a:r>
              <a:rPr lang="en" sz="800">
                <a:solidFill>
                  <a:srgbClr val="999999"/>
                </a:solidFill>
                <a:latin typeface="Helvetica Neue"/>
                <a:ea typeface="Helvetica Neue"/>
                <a:cs typeface="Helvetica Neue"/>
                <a:sym typeface="Helvetica Neue"/>
              </a:rPr>
              <a:t>Overhead costs include salaries, insurance, travel expenses...</a:t>
            </a:r>
            <a:endParaRPr b="0" i="0" sz="800" u="none" cap="none" strike="noStrike">
              <a:solidFill>
                <a:srgbClr val="999999"/>
              </a:solidFill>
              <a:latin typeface="Helvetica Neue"/>
              <a:ea typeface="Helvetica Neue"/>
              <a:cs typeface="Helvetica Neue"/>
              <a:sym typeface="Helvetica Neue"/>
            </a:endParaRPr>
          </a:p>
          <a:p>
            <a:pPr indent="0" lvl="0" marL="457200" marR="40585" rtl="0" algn="l">
              <a:lnSpc>
                <a:spcPct val="100000"/>
              </a:lnSpc>
              <a:spcBef>
                <a:spcPts val="1600"/>
              </a:spcBef>
              <a:spcAft>
                <a:spcPts val="1600"/>
              </a:spcAft>
              <a:buClr>
                <a:srgbClr val="000000"/>
              </a:buClr>
              <a:buSzPts val="800"/>
              <a:buFont typeface="Arial"/>
              <a:buNone/>
            </a:pPr>
            <a:r>
              <a:t/>
            </a:r>
            <a:endParaRPr b="0" i="0" sz="800" u="none" cap="none" strike="noStrike">
              <a:solidFill>
                <a:srgbClr val="999999"/>
              </a:solidFill>
              <a:latin typeface="Helvetica Neue"/>
              <a:ea typeface="Helvetica Neue"/>
              <a:cs typeface="Helvetica Neue"/>
              <a:sym typeface="Helvetica Neue"/>
            </a:endParaRPr>
          </a:p>
        </p:txBody>
      </p:sp>
      <p:sp>
        <p:nvSpPr>
          <p:cNvPr id="704" name="Google Shape;704;p25"/>
          <p:cNvSpPr txBox="1"/>
          <p:nvPr/>
        </p:nvSpPr>
        <p:spPr>
          <a:xfrm>
            <a:off x="1346425" y="4077875"/>
            <a:ext cx="2712900" cy="710700"/>
          </a:xfrm>
          <a:prstGeom prst="rect">
            <a:avLst/>
          </a:prstGeom>
          <a:solidFill>
            <a:srgbClr val="FFFFFF"/>
          </a:solid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lang="en" sz="800">
                <a:solidFill>
                  <a:srgbClr val="000000"/>
                </a:solidFill>
                <a:latin typeface="Helvetica Neue"/>
                <a:ea typeface="Helvetica Neue"/>
                <a:cs typeface="Helvetica Neue"/>
                <a:sym typeface="Helvetica Neue"/>
              </a:rPr>
              <a:t>Online tools: WhatsApp, Facebook, Instagram…</a:t>
            </a:r>
            <a:endParaRPr sz="800">
              <a:solidFill>
                <a:srgbClr val="000000"/>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solidFill>
                  <a:srgbClr val="000000"/>
                </a:solidFill>
                <a:latin typeface="Helvetica Neue"/>
                <a:ea typeface="Helvetica Neue"/>
                <a:cs typeface="Helvetica Neue"/>
                <a:sym typeface="Helvetica Neue"/>
              </a:rPr>
              <a:t>Resources: maize waste, packaging, petrol…</a:t>
            </a:r>
            <a:endParaRPr sz="800">
              <a:solidFill>
                <a:srgbClr val="000000"/>
              </a:solidFill>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solidFill>
                  <a:srgbClr val="000000"/>
                </a:solidFill>
                <a:latin typeface="Helvetica Neue"/>
                <a:ea typeface="Helvetica Neue"/>
                <a:cs typeface="Helvetica Neue"/>
                <a:sym typeface="Helvetica Neue"/>
              </a:rPr>
              <a:t>Partnerships: municipality, national government departments, NGOs, universities…</a:t>
            </a:r>
            <a:endParaRPr sz="800">
              <a:solidFill>
                <a:srgbClr val="000000"/>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710" name="Google Shape;710;p26"/>
          <p:cNvPicPr preferRelativeResize="0"/>
          <p:nvPr/>
        </p:nvPicPr>
        <p:blipFill rotWithShape="1">
          <a:blip r:embed="rId3">
            <a:alphaModFix/>
          </a:blip>
          <a:srcRect b="3134" l="0" r="1312" t="7042"/>
          <a:stretch/>
        </p:blipFill>
        <p:spPr>
          <a:xfrm>
            <a:off x="903125" y="212300"/>
            <a:ext cx="7216226" cy="4620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cxnSp>
        <p:nvCxnSpPr>
          <p:cNvPr id="715" name="Google Shape;715;p27"/>
          <p:cNvCxnSpPr/>
          <p:nvPr/>
        </p:nvCxnSpPr>
        <p:spPr>
          <a:xfrm flipH="1" rot="10800000">
            <a:off x="5206829" y="1612654"/>
            <a:ext cx="1020300" cy="151500"/>
          </a:xfrm>
          <a:prstGeom prst="curvedConnector3">
            <a:avLst>
              <a:gd fmla="val 50000" name="adj1"/>
            </a:avLst>
          </a:prstGeom>
          <a:noFill/>
          <a:ln cap="flat" cmpd="sng" w="19050">
            <a:solidFill>
              <a:srgbClr val="FFFFFF"/>
            </a:solidFill>
            <a:prstDash val="dot"/>
            <a:round/>
            <a:headEnd len="sm" w="sm" type="none"/>
            <a:tailEnd len="sm" w="sm" type="none"/>
          </a:ln>
        </p:spPr>
      </p:cxnSp>
      <p:cxnSp>
        <p:nvCxnSpPr>
          <p:cNvPr id="716" name="Google Shape;716;p27"/>
          <p:cNvCxnSpPr>
            <a:endCxn id="717" idx="6"/>
          </p:cNvCxnSpPr>
          <p:nvPr/>
        </p:nvCxnSpPr>
        <p:spPr>
          <a:xfrm flipH="1">
            <a:off x="4295650" y="1823125"/>
            <a:ext cx="698700" cy="263700"/>
          </a:xfrm>
          <a:prstGeom prst="curvedConnector3">
            <a:avLst>
              <a:gd fmla="val 50000" name="adj1"/>
            </a:avLst>
          </a:prstGeom>
          <a:noFill/>
          <a:ln cap="flat" cmpd="sng" w="19050">
            <a:solidFill>
              <a:srgbClr val="FFFFFF"/>
            </a:solidFill>
            <a:prstDash val="dot"/>
            <a:round/>
            <a:headEnd len="sm" w="sm" type="none"/>
            <a:tailEnd len="sm" w="sm" type="none"/>
          </a:ln>
        </p:spPr>
      </p:cxnSp>
      <p:cxnSp>
        <p:nvCxnSpPr>
          <p:cNvPr id="718" name="Google Shape;718;p27"/>
          <p:cNvCxnSpPr/>
          <p:nvPr/>
        </p:nvCxnSpPr>
        <p:spPr>
          <a:xfrm flipH="1" rot="10800000">
            <a:off x="3356600" y="2086725"/>
            <a:ext cx="546000" cy="371700"/>
          </a:xfrm>
          <a:prstGeom prst="curvedConnector3">
            <a:avLst>
              <a:gd fmla="val 46603" name="adj1"/>
            </a:avLst>
          </a:prstGeom>
          <a:noFill/>
          <a:ln cap="flat" cmpd="sng" w="19050">
            <a:solidFill>
              <a:srgbClr val="FFFFFF"/>
            </a:solidFill>
            <a:prstDash val="dot"/>
            <a:round/>
            <a:headEnd len="sm" w="sm" type="none"/>
            <a:tailEnd len="sm" w="sm" type="none"/>
          </a:ln>
        </p:spPr>
      </p:cxnSp>
      <p:cxnSp>
        <p:nvCxnSpPr>
          <p:cNvPr id="719" name="Google Shape;719;p27"/>
          <p:cNvCxnSpPr/>
          <p:nvPr/>
        </p:nvCxnSpPr>
        <p:spPr>
          <a:xfrm rot="-5400000">
            <a:off x="2772150" y="2761850"/>
            <a:ext cx="725100" cy="190800"/>
          </a:xfrm>
          <a:prstGeom prst="curvedConnector3">
            <a:avLst>
              <a:gd fmla="val 50000" name="adj1"/>
            </a:avLst>
          </a:prstGeom>
          <a:noFill/>
          <a:ln cap="flat" cmpd="sng" w="19050">
            <a:solidFill>
              <a:srgbClr val="FFFFFF"/>
            </a:solidFill>
            <a:prstDash val="dot"/>
            <a:round/>
            <a:headEnd len="sm" w="sm" type="none"/>
            <a:tailEnd len="sm" w="sm" type="none"/>
          </a:ln>
        </p:spPr>
      </p:cxnSp>
      <p:cxnSp>
        <p:nvCxnSpPr>
          <p:cNvPr id="720" name="Google Shape;720;p27"/>
          <p:cNvCxnSpPr/>
          <p:nvPr/>
        </p:nvCxnSpPr>
        <p:spPr>
          <a:xfrm rot="-5400000">
            <a:off x="2470050" y="3428275"/>
            <a:ext cx="711000" cy="427500"/>
          </a:xfrm>
          <a:prstGeom prst="curvedConnector3">
            <a:avLst>
              <a:gd fmla="val 24494" name="adj1"/>
            </a:avLst>
          </a:prstGeom>
          <a:noFill/>
          <a:ln cap="flat" cmpd="sng" w="19050">
            <a:solidFill>
              <a:srgbClr val="FFFFFF"/>
            </a:solidFill>
            <a:prstDash val="dot"/>
            <a:round/>
            <a:headEnd len="sm" w="sm" type="none"/>
            <a:tailEnd len="sm" w="sm" type="none"/>
          </a:ln>
        </p:spPr>
      </p:cxnSp>
      <p:sp>
        <p:nvSpPr>
          <p:cNvPr id="721" name="Google Shape;721;p27"/>
          <p:cNvSpPr/>
          <p:nvPr/>
        </p:nvSpPr>
        <p:spPr>
          <a:xfrm rot="-2443874">
            <a:off x="8033533" y="422321"/>
            <a:ext cx="416085" cy="715157"/>
          </a:xfrm>
          <a:prstGeom prst="moon">
            <a:avLst>
              <a:gd fmla="val 37671"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7"/>
          <p:cNvSpPr/>
          <p:nvPr/>
        </p:nvSpPr>
        <p:spPr>
          <a:xfrm rot="1794330">
            <a:off x="4872427" y="7781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7"/>
          <p:cNvSpPr/>
          <p:nvPr/>
        </p:nvSpPr>
        <p:spPr>
          <a:xfrm>
            <a:off x="4254689" y="372066"/>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4" name="Google Shape;724;p27"/>
          <p:cNvGrpSpPr/>
          <p:nvPr/>
        </p:nvGrpSpPr>
        <p:grpSpPr>
          <a:xfrm>
            <a:off x="473436" y="4370920"/>
            <a:ext cx="393060" cy="393060"/>
            <a:chOff x="5941025" y="3634400"/>
            <a:chExt cx="467650" cy="467650"/>
          </a:xfrm>
        </p:grpSpPr>
        <p:sp>
          <p:nvSpPr>
            <p:cNvPr id="725" name="Google Shape;725;p27"/>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27"/>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27"/>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27"/>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7"/>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27"/>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31" name="Google Shape;731;p27"/>
          <p:cNvCxnSpPr/>
          <p:nvPr/>
        </p:nvCxnSpPr>
        <p:spPr>
          <a:xfrm flipH="1" rot="10800000">
            <a:off x="909425" y="4330425"/>
            <a:ext cx="969900" cy="343500"/>
          </a:xfrm>
          <a:prstGeom prst="curvedConnector3">
            <a:avLst>
              <a:gd fmla="val 66958" name="adj1"/>
            </a:avLst>
          </a:prstGeom>
          <a:noFill/>
          <a:ln cap="flat" cmpd="sng" w="19050">
            <a:solidFill>
              <a:srgbClr val="FFFFFF"/>
            </a:solidFill>
            <a:prstDash val="dot"/>
            <a:round/>
            <a:headEnd len="sm" w="sm" type="none"/>
            <a:tailEnd len="sm" w="sm" type="none"/>
          </a:ln>
        </p:spPr>
      </p:cxnSp>
      <p:sp>
        <p:nvSpPr>
          <p:cNvPr id="732" name="Google Shape;732;p27"/>
          <p:cNvSpPr/>
          <p:nvPr/>
        </p:nvSpPr>
        <p:spPr>
          <a:xfrm>
            <a:off x="1487400" y="4165825"/>
            <a:ext cx="3930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mbria"/>
                <a:ea typeface="Cambria"/>
                <a:cs typeface="Cambria"/>
                <a:sym typeface="Cambria"/>
              </a:rPr>
              <a:t>i</a:t>
            </a:r>
            <a:endParaRPr b="1" i="0" sz="1800" u="none" cap="none" strike="noStrike">
              <a:solidFill>
                <a:srgbClr val="000000"/>
              </a:solidFill>
              <a:latin typeface="Cambria"/>
              <a:ea typeface="Cambria"/>
              <a:cs typeface="Cambria"/>
              <a:sym typeface="Cambria"/>
            </a:endParaRPr>
          </a:p>
        </p:txBody>
      </p:sp>
      <p:sp>
        <p:nvSpPr>
          <p:cNvPr id="733" name="Google Shape;733;p27"/>
          <p:cNvSpPr/>
          <p:nvPr/>
        </p:nvSpPr>
        <p:spPr>
          <a:xfrm rot="1794330">
            <a:off x="7292152" y="4151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7"/>
          <p:cNvSpPr/>
          <p:nvPr/>
        </p:nvSpPr>
        <p:spPr>
          <a:xfrm rot="1794330">
            <a:off x="5764677" y="41569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27"/>
          <p:cNvSpPr/>
          <p:nvPr/>
        </p:nvSpPr>
        <p:spPr>
          <a:xfrm rot="1794330">
            <a:off x="905477" y="6291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27"/>
          <p:cNvSpPr/>
          <p:nvPr/>
        </p:nvSpPr>
        <p:spPr>
          <a:xfrm rot="1794330">
            <a:off x="8450752" y="275585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7"/>
          <p:cNvSpPr/>
          <p:nvPr/>
        </p:nvSpPr>
        <p:spPr>
          <a:xfrm rot="1794330">
            <a:off x="557139" y="31680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7"/>
          <p:cNvSpPr/>
          <p:nvPr/>
        </p:nvSpPr>
        <p:spPr>
          <a:xfrm rot="1794330">
            <a:off x="3395577" y="47157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7"/>
          <p:cNvSpPr/>
          <p:nvPr/>
        </p:nvSpPr>
        <p:spPr>
          <a:xfrm>
            <a:off x="8504514" y="14248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7"/>
          <p:cNvSpPr/>
          <p:nvPr/>
        </p:nvSpPr>
        <p:spPr>
          <a:xfrm>
            <a:off x="2805489" y="5329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7"/>
          <p:cNvSpPr/>
          <p:nvPr/>
        </p:nvSpPr>
        <p:spPr>
          <a:xfrm>
            <a:off x="7034214" y="32865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7"/>
          <p:cNvSpPr/>
          <p:nvPr/>
        </p:nvSpPr>
        <p:spPr>
          <a:xfrm>
            <a:off x="4826589" y="45040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27"/>
          <p:cNvSpPr/>
          <p:nvPr/>
        </p:nvSpPr>
        <p:spPr>
          <a:xfrm>
            <a:off x="1170089" y="166035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44" name="Google Shape;744;p27"/>
          <p:cNvCxnSpPr/>
          <p:nvPr/>
        </p:nvCxnSpPr>
        <p:spPr>
          <a:xfrm flipH="1" rot="10800000">
            <a:off x="1741075" y="4009650"/>
            <a:ext cx="969900" cy="343500"/>
          </a:xfrm>
          <a:prstGeom prst="curvedConnector3">
            <a:avLst>
              <a:gd fmla="val 26773" name="adj1"/>
            </a:avLst>
          </a:prstGeom>
          <a:noFill/>
          <a:ln cap="flat" cmpd="sng" w="19050">
            <a:solidFill>
              <a:srgbClr val="FFFFFF"/>
            </a:solidFill>
            <a:prstDash val="dot"/>
            <a:round/>
            <a:headEnd len="sm" w="sm" type="none"/>
            <a:tailEnd len="sm" w="sm" type="none"/>
          </a:ln>
        </p:spPr>
      </p:cxnSp>
      <p:sp>
        <p:nvSpPr>
          <p:cNvPr id="745" name="Google Shape;745;p27"/>
          <p:cNvSpPr/>
          <p:nvPr/>
        </p:nvSpPr>
        <p:spPr>
          <a:xfrm>
            <a:off x="2453750" y="3833300"/>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1</a:t>
            </a:r>
            <a:endParaRPr b="1" i="0" sz="1800" u="none" cap="none" strike="noStrike">
              <a:solidFill>
                <a:srgbClr val="000000"/>
              </a:solidFill>
              <a:latin typeface="Arial"/>
              <a:ea typeface="Arial"/>
              <a:cs typeface="Arial"/>
              <a:sym typeface="Arial"/>
            </a:endParaRPr>
          </a:p>
        </p:txBody>
      </p:sp>
      <p:sp>
        <p:nvSpPr>
          <p:cNvPr id="746" name="Google Shape;746;p27"/>
          <p:cNvSpPr/>
          <p:nvPr/>
        </p:nvSpPr>
        <p:spPr>
          <a:xfrm>
            <a:off x="2891900" y="3014600"/>
            <a:ext cx="393000" cy="393000"/>
          </a:xfrm>
          <a:prstGeom prst="ellipse">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2</a:t>
            </a:r>
            <a:endParaRPr b="1" i="0" sz="1800" u="none" cap="none" strike="noStrike">
              <a:solidFill>
                <a:srgbClr val="000000"/>
              </a:solidFill>
              <a:latin typeface="Arial"/>
              <a:ea typeface="Arial"/>
              <a:cs typeface="Arial"/>
              <a:sym typeface="Arial"/>
            </a:endParaRPr>
          </a:p>
        </p:txBody>
      </p:sp>
      <p:sp>
        <p:nvSpPr>
          <p:cNvPr id="747" name="Google Shape;747;p27"/>
          <p:cNvSpPr/>
          <p:nvPr/>
        </p:nvSpPr>
        <p:spPr>
          <a:xfrm>
            <a:off x="3122800" y="2283325"/>
            <a:ext cx="3930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tt</a:t>
            </a:r>
            <a:endParaRPr b="1" i="0" sz="1800" u="none" cap="none" strike="noStrike">
              <a:solidFill>
                <a:srgbClr val="000000"/>
              </a:solidFill>
              <a:latin typeface="Arial"/>
              <a:ea typeface="Arial"/>
              <a:cs typeface="Arial"/>
              <a:sym typeface="Arial"/>
            </a:endParaRPr>
          </a:p>
        </p:txBody>
      </p:sp>
      <p:sp>
        <p:nvSpPr>
          <p:cNvPr id="717" name="Google Shape;717;p27"/>
          <p:cNvSpPr/>
          <p:nvPr/>
        </p:nvSpPr>
        <p:spPr>
          <a:xfrm>
            <a:off x="3902650" y="1890325"/>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3</a:t>
            </a:r>
            <a:endParaRPr b="1" i="0" sz="1800" u="none" cap="none" strike="noStrike">
              <a:solidFill>
                <a:srgbClr val="000000"/>
              </a:solidFill>
              <a:latin typeface="Arial"/>
              <a:ea typeface="Arial"/>
              <a:cs typeface="Arial"/>
              <a:sym typeface="Arial"/>
            </a:endParaRPr>
          </a:p>
        </p:txBody>
      </p:sp>
      <p:sp>
        <p:nvSpPr>
          <p:cNvPr id="748" name="Google Shape;748;p27"/>
          <p:cNvSpPr/>
          <p:nvPr/>
        </p:nvSpPr>
        <p:spPr>
          <a:xfrm>
            <a:off x="4880050" y="1615338"/>
            <a:ext cx="393000" cy="393000"/>
          </a:xfrm>
          <a:prstGeom prst="ellipse">
            <a:avLst/>
          </a:prstGeom>
          <a:solidFill>
            <a:srgbClr val="133AA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Arial"/>
                <a:ea typeface="Arial"/>
                <a:cs typeface="Arial"/>
                <a:sym typeface="Arial"/>
              </a:rPr>
              <a:t>4</a:t>
            </a:r>
            <a:endParaRPr b="1" i="0" sz="1800" u="none" cap="none" strike="noStrike">
              <a:solidFill>
                <a:schemeClr val="lt1"/>
              </a:solidFill>
              <a:latin typeface="Arial"/>
              <a:ea typeface="Arial"/>
              <a:cs typeface="Arial"/>
              <a:sym typeface="Arial"/>
            </a:endParaRPr>
          </a:p>
        </p:txBody>
      </p:sp>
      <p:sp>
        <p:nvSpPr>
          <p:cNvPr id="749" name="Google Shape;749;p27"/>
          <p:cNvSpPr/>
          <p:nvPr/>
        </p:nvSpPr>
        <p:spPr>
          <a:xfrm>
            <a:off x="5950525" y="1491888"/>
            <a:ext cx="393000" cy="393000"/>
          </a:xfrm>
          <a:prstGeom prst="ellipse">
            <a:avLst/>
          </a:prstGeom>
          <a:solidFill>
            <a:srgbClr val="133AA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Arial"/>
                <a:ea typeface="Arial"/>
                <a:cs typeface="Arial"/>
                <a:sym typeface="Arial"/>
              </a:rPr>
              <a:t>5</a:t>
            </a:r>
            <a:endParaRPr b="1" i="0" sz="1800" u="none" cap="none" strike="noStrike">
              <a:solidFill>
                <a:schemeClr val="lt1"/>
              </a:solidFill>
              <a:latin typeface="Arial"/>
              <a:ea typeface="Arial"/>
              <a:cs typeface="Arial"/>
              <a:sym typeface="Arial"/>
            </a:endParaRPr>
          </a:p>
        </p:txBody>
      </p:sp>
      <p:grpSp>
        <p:nvGrpSpPr>
          <p:cNvPr id="750" name="Google Shape;750;p27"/>
          <p:cNvGrpSpPr/>
          <p:nvPr/>
        </p:nvGrpSpPr>
        <p:grpSpPr>
          <a:xfrm rot="2410273">
            <a:off x="5824676" y="985061"/>
            <a:ext cx="477181" cy="481291"/>
            <a:chOff x="576250" y="4319400"/>
            <a:chExt cx="442075" cy="442050"/>
          </a:xfrm>
        </p:grpSpPr>
        <p:sp>
          <p:nvSpPr>
            <p:cNvPr id="751" name="Google Shape;751;p27"/>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27"/>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27"/>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27"/>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5" name="Google Shape;755;p27"/>
          <p:cNvSpPr/>
          <p:nvPr/>
        </p:nvSpPr>
        <p:spPr>
          <a:xfrm rot="1794330">
            <a:off x="373827" y="4891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27"/>
          <p:cNvSpPr/>
          <p:nvPr/>
        </p:nvSpPr>
        <p:spPr>
          <a:xfrm rot="1794330">
            <a:off x="7390502"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27"/>
          <p:cNvSpPr/>
          <p:nvPr/>
        </p:nvSpPr>
        <p:spPr>
          <a:xfrm rot="1794330">
            <a:off x="4817677" y="114501"/>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27"/>
          <p:cNvSpPr/>
          <p:nvPr/>
        </p:nvSpPr>
        <p:spPr>
          <a:xfrm rot="1794330">
            <a:off x="2189127" y="274139"/>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27"/>
          <p:cNvSpPr/>
          <p:nvPr/>
        </p:nvSpPr>
        <p:spPr>
          <a:xfrm rot="1794330">
            <a:off x="4872427"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27"/>
          <p:cNvSpPr/>
          <p:nvPr/>
        </p:nvSpPr>
        <p:spPr>
          <a:xfrm rot="1794330">
            <a:off x="2712727" y="15170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27"/>
          <p:cNvSpPr/>
          <p:nvPr/>
        </p:nvSpPr>
        <p:spPr>
          <a:xfrm rot="1794330">
            <a:off x="222627" y="28674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703f709fc0_2_110"/>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434" name="Google Shape;434;g3703f709fc0_2_110"/>
          <p:cNvSpPr txBox="1"/>
          <p:nvPr/>
        </p:nvSpPr>
        <p:spPr>
          <a:xfrm>
            <a:off x="540500" y="6615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262626"/>
                </a:solidFill>
                <a:latin typeface="Helvetica Neue"/>
                <a:ea typeface="Helvetica Neue"/>
                <a:cs typeface="Helvetica Neue"/>
                <a:sym typeface="Helvetica Neue"/>
              </a:rPr>
              <a:t>What is Launch League</a:t>
            </a:r>
            <a:r>
              <a:rPr b="1" i="0" lang="en" sz="3000" u="none" cap="none" strike="noStrike">
                <a:solidFill>
                  <a:srgbClr val="007E45"/>
                </a:solidFill>
                <a:latin typeface="Helvetica Neue"/>
                <a:ea typeface="Helvetica Neue"/>
                <a:cs typeface="Helvetica Neue"/>
                <a:sym typeface="Helvetica Neue"/>
              </a:rPr>
              <a:t> Green?</a:t>
            </a:r>
            <a:endParaRPr b="1" i="0" sz="3000" u="none" cap="none" strike="noStrike">
              <a:solidFill>
                <a:srgbClr val="007E45"/>
              </a:solidFill>
              <a:latin typeface="Helvetica Neue"/>
              <a:ea typeface="Helvetica Neue"/>
              <a:cs typeface="Helvetica Neue"/>
              <a:sym typeface="Helvetica Neue"/>
            </a:endParaRPr>
          </a:p>
        </p:txBody>
      </p:sp>
      <p:sp>
        <p:nvSpPr>
          <p:cNvPr id="435" name="Google Shape;435;g3703f709fc0_2_110"/>
          <p:cNvSpPr txBox="1"/>
          <p:nvPr/>
        </p:nvSpPr>
        <p:spPr>
          <a:xfrm>
            <a:off x="603425" y="1347900"/>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lang="en" sz="1200">
                <a:solidFill>
                  <a:srgbClr val="262626"/>
                </a:solidFill>
                <a:highlight>
                  <a:srgbClr val="FFFFFF"/>
                </a:highlight>
                <a:latin typeface="Helvetica Neue"/>
                <a:ea typeface="Helvetica Neue"/>
                <a:cs typeface="Helvetica Neue"/>
                <a:sym typeface="Helvetica Neue"/>
              </a:rPr>
              <a:t>Businesses that have environmental sustainability at the heart of their model can not only create significant impact in our communities by solving pressing challenges, but they also have significant potential for growth and job creation due to investment interest and allocation.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lang="en" sz="1200">
                <a:solidFill>
                  <a:srgbClr val="262626"/>
                </a:solidFill>
                <a:highlight>
                  <a:srgbClr val="FFFFFF"/>
                </a:highlight>
                <a:latin typeface="Helvetica Neue"/>
                <a:ea typeface="Helvetica Neue"/>
                <a:cs typeface="Helvetica Neue"/>
                <a:sym typeface="Helvetica Neue"/>
              </a:rPr>
              <a:t>Launch League Green is a programme Viridian </a:t>
            </a:r>
            <a:r>
              <a:rPr b="1" lang="en" sz="1200">
                <a:solidFill>
                  <a:srgbClr val="262626"/>
                </a:solidFill>
                <a:highlight>
                  <a:srgbClr val="FFFFFF"/>
                </a:highlight>
                <a:latin typeface="Helvetica Neue"/>
                <a:ea typeface="Helvetica Neue"/>
                <a:cs typeface="Helvetica Neue"/>
                <a:sym typeface="Helvetica Neue"/>
              </a:rPr>
              <a:t>ran </a:t>
            </a:r>
            <a:r>
              <a:rPr b="1" lang="en" sz="1200">
                <a:solidFill>
                  <a:srgbClr val="262626"/>
                </a:solidFill>
                <a:highlight>
                  <a:srgbClr val="FFFFFF"/>
                </a:highlight>
                <a:latin typeface="Helvetica Neue"/>
                <a:ea typeface="Helvetica Neue"/>
                <a:cs typeface="Helvetica Neue"/>
                <a:sym typeface="Helvetica Neue"/>
              </a:rPr>
              <a:t>in mid-2025 for entrepreneur support teams to increase their knowledge and networks to run specialised programmes for green entrepreneurs in their communities. </a:t>
            </a:r>
            <a:r>
              <a:rPr b="1" lang="en" sz="1200">
                <a:solidFill>
                  <a:schemeClr val="accent4"/>
                </a:solidFill>
                <a:highlight>
                  <a:srgbClr val="FFFFFF"/>
                </a:highlight>
                <a:latin typeface="Helvetica Neue"/>
                <a:ea typeface="Helvetica Neue"/>
                <a:cs typeface="Helvetica Neue"/>
                <a:sym typeface="Helvetica Neue"/>
              </a:rPr>
              <a:t>This version of the Launch League idea-stage programme uses an example of a green business to inspire entrepreneurs in the green </a:t>
            </a:r>
            <a:r>
              <a:rPr b="1" lang="en" sz="1200">
                <a:solidFill>
                  <a:schemeClr val="accent4"/>
                </a:solidFill>
                <a:highlight>
                  <a:srgbClr val="FFFFFF"/>
                </a:highlight>
                <a:latin typeface="Helvetica Neue"/>
                <a:ea typeface="Helvetica Neue"/>
                <a:cs typeface="Helvetica Neue"/>
                <a:sym typeface="Helvetica Neue"/>
              </a:rPr>
              <a:t>economy</a:t>
            </a:r>
            <a:r>
              <a:rPr b="1" lang="en" sz="1200">
                <a:solidFill>
                  <a:schemeClr val="accent4"/>
                </a:solidFill>
                <a:highlight>
                  <a:srgbClr val="FFFFFF"/>
                </a:highlight>
                <a:latin typeface="Helvetica Neue"/>
                <a:ea typeface="Helvetica Neue"/>
                <a:cs typeface="Helvetica Neue"/>
                <a:sym typeface="Helvetica Neue"/>
              </a:rPr>
              <a:t>!</a:t>
            </a:r>
            <a:endParaRPr b="1" sz="1200">
              <a:solidFill>
                <a:schemeClr val="accent4"/>
              </a:solidFill>
              <a:highlight>
                <a:srgbClr val="FFFFFF"/>
              </a:highlight>
              <a:latin typeface="Helvetica Neue"/>
              <a:ea typeface="Helvetica Neue"/>
              <a:cs typeface="Helvetica Neue"/>
              <a:sym typeface="Helvetica Neue"/>
            </a:endParaRPr>
          </a:p>
        </p:txBody>
      </p:sp>
      <p:pic>
        <p:nvPicPr>
          <p:cNvPr id="436" name="Google Shape;436;g3703f709fc0_2_110" title="Untitled design (12).png"/>
          <p:cNvPicPr preferRelativeResize="0"/>
          <p:nvPr/>
        </p:nvPicPr>
        <p:blipFill>
          <a:blip r:embed="rId3">
            <a:alphaModFix/>
          </a:blip>
          <a:stretch>
            <a:fillRect/>
          </a:stretch>
        </p:blipFill>
        <p:spPr>
          <a:xfrm flipH="1">
            <a:off x="5029975" y="1329175"/>
            <a:ext cx="2648201" cy="3310251"/>
          </a:xfrm>
          <a:prstGeom prst="rect">
            <a:avLst/>
          </a:prstGeom>
          <a:noFill/>
          <a:ln>
            <a:noFill/>
          </a:ln>
        </p:spPr>
      </p:pic>
      <p:sp>
        <p:nvSpPr>
          <p:cNvPr id="437" name="Google Shape;437;g3703f709fc0_2_1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8" name="Google Shape;438;g3703f709fc0_2_1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28"/>
          <p:cNvSpPr txBox="1"/>
          <p:nvPr>
            <p:ph type="ctrTitle"/>
          </p:nvPr>
        </p:nvSpPr>
        <p:spPr>
          <a:xfrm>
            <a:off x="468800" y="1928850"/>
            <a:ext cx="3917100" cy="1591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rgbClr val="000000"/>
                </a:solidFill>
              </a:rPr>
              <a:t>MODULE 5: </a:t>
            </a:r>
            <a:endParaRPr sz="3000">
              <a:solidFill>
                <a:srgbClr val="000000"/>
              </a:solidFill>
            </a:endParaRPr>
          </a:p>
          <a:p>
            <a:pPr indent="0" lvl="0" marL="0" rtl="0" algn="l">
              <a:lnSpc>
                <a:spcPct val="100000"/>
              </a:lnSpc>
              <a:spcBef>
                <a:spcPts val="0"/>
              </a:spcBef>
              <a:spcAft>
                <a:spcPts val="0"/>
              </a:spcAft>
              <a:buSzPts val="3600"/>
              <a:buNone/>
            </a:pPr>
            <a:r>
              <a:rPr lang="en" sz="3000">
                <a:solidFill>
                  <a:srgbClr val="000000"/>
                </a:solidFill>
              </a:rPr>
              <a:t>What do I need to  </a:t>
            </a:r>
            <a:r>
              <a:rPr lang="en" sz="3000">
                <a:solidFill>
                  <a:srgbClr val="133AA1"/>
                </a:solidFill>
              </a:rPr>
              <a:t>run </a:t>
            </a:r>
            <a:r>
              <a:rPr lang="en" sz="3000">
                <a:solidFill>
                  <a:srgbClr val="000000"/>
                </a:solidFill>
              </a:rPr>
              <a:t>m</a:t>
            </a:r>
            <a:r>
              <a:rPr lang="en" sz="3000">
                <a:solidFill>
                  <a:srgbClr val="000000"/>
                </a:solidFill>
              </a:rPr>
              <a:t>y business?</a:t>
            </a:r>
            <a:endParaRPr sz="3000">
              <a:solidFill>
                <a:srgbClr val="000000"/>
              </a:solidFill>
              <a:latin typeface="Arial"/>
              <a:ea typeface="Arial"/>
              <a:cs typeface="Arial"/>
              <a:sym typeface="Arial"/>
            </a:endParaRPr>
          </a:p>
        </p:txBody>
      </p:sp>
      <p:sp>
        <p:nvSpPr>
          <p:cNvPr id="768" name="Google Shape;768;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769" name="Google Shape;769;p28" title="LL Green logo - white.png"/>
          <p:cNvPicPr preferRelativeResize="0"/>
          <p:nvPr/>
        </p:nvPicPr>
        <p:blipFill>
          <a:blip r:embed="rId3">
            <a:alphaModFix/>
          </a:blip>
          <a:stretch>
            <a:fillRect/>
          </a:stretch>
        </p:blipFill>
        <p:spPr>
          <a:xfrm>
            <a:off x="4524825" y="-34525"/>
            <a:ext cx="4533476" cy="4533476"/>
          </a:xfrm>
          <a:prstGeom prst="rect">
            <a:avLst/>
          </a:prstGeom>
          <a:noFill/>
          <a:ln>
            <a:noFill/>
          </a:ln>
        </p:spPr>
      </p:pic>
      <p:sp>
        <p:nvSpPr>
          <p:cNvPr id="770" name="Google Shape;770;p2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1" name="Google Shape;771;p2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
          <p:cNvSpPr txBox="1"/>
          <p:nvPr>
            <p:ph type="ctrTitle"/>
          </p:nvPr>
        </p:nvSpPr>
        <p:spPr>
          <a:xfrm>
            <a:off x="411425" y="1017625"/>
            <a:ext cx="30318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133AA1"/>
                </a:solidFill>
                <a:latin typeface="Arial"/>
                <a:ea typeface="Arial"/>
                <a:cs typeface="Arial"/>
                <a:sym typeface="Arial"/>
              </a:rPr>
              <a:t>1.</a:t>
            </a:r>
            <a:endParaRPr sz="7200">
              <a:solidFill>
                <a:srgbClr val="133AA1"/>
              </a:solidFill>
              <a:latin typeface="Arial"/>
              <a:ea typeface="Arial"/>
              <a:cs typeface="Arial"/>
              <a:sym typeface="Arial"/>
            </a:endParaRPr>
          </a:p>
          <a:p>
            <a:pPr indent="0" lvl="0" marL="0" rtl="0" algn="l">
              <a:lnSpc>
                <a:spcPct val="100000"/>
              </a:lnSpc>
              <a:spcBef>
                <a:spcPts val="0"/>
              </a:spcBef>
              <a:spcAft>
                <a:spcPts val="0"/>
              </a:spcAft>
              <a:buSzPts val="3000"/>
              <a:buNone/>
            </a:pPr>
            <a:r>
              <a:rPr lang="en" sz="3600">
                <a:solidFill>
                  <a:srgbClr val="000000"/>
                </a:solidFill>
              </a:rPr>
              <a:t>Tools &amp; resources</a:t>
            </a:r>
            <a:endParaRPr sz="3600">
              <a:solidFill>
                <a:srgbClr val="000000"/>
              </a:solidFill>
              <a:latin typeface="Arial"/>
              <a:ea typeface="Arial"/>
              <a:cs typeface="Arial"/>
              <a:sym typeface="Arial"/>
            </a:endParaRPr>
          </a:p>
        </p:txBody>
      </p:sp>
      <p:sp>
        <p:nvSpPr>
          <p:cNvPr id="444" name="Google Shape;444;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445" name="Google Shape;445;p2" title="LL Green logo - white.png"/>
          <p:cNvPicPr preferRelativeResize="0"/>
          <p:nvPr/>
        </p:nvPicPr>
        <p:blipFill>
          <a:blip r:embed="rId3">
            <a:alphaModFix/>
          </a:blip>
          <a:stretch>
            <a:fillRect/>
          </a:stretch>
        </p:blipFill>
        <p:spPr>
          <a:xfrm>
            <a:off x="6977105" y="-468900"/>
            <a:ext cx="2041851" cy="2041851"/>
          </a:xfrm>
          <a:prstGeom prst="rect">
            <a:avLst/>
          </a:prstGeom>
          <a:noFill/>
          <a:ln>
            <a:noFill/>
          </a:ln>
        </p:spPr>
      </p:pic>
      <p:pic>
        <p:nvPicPr>
          <p:cNvPr id="446" name="Google Shape;446;p2" title="hand-graphic (1).png"/>
          <p:cNvPicPr preferRelativeResize="0"/>
          <p:nvPr/>
        </p:nvPicPr>
        <p:blipFill>
          <a:blip r:embed="rId4">
            <a:alphaModFix/>
          </a:blip>
          <a:stretch>
            <a:fillRect/>
          </a:stretch>
        </p:blipFill>
        <p:spPr>
          <a:xfrm>
            <a:off x="5036000" y="976650"/>
            <a:ext cx="2224225" cy="4166800"/>
          </a:xfrm>
          <a:prstGeom prst="rect">
            <a:avLst/>
          </a:prstGeom>
          <a:noFill/>
          <a:ln>
            <a:noFill/>
          </a:ln>
        </p:spPr>
      </p:pic>
      <p:sp>
        <p:nvSpPr>
          <p:cNvPr id="447" name="Google Shape;447;p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8" name="Google Shape;448;p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solidFill>
                  <a:srgbClr val="000000"/>
                </a:solidFill>
                <a:latin typeface="Arial"/>
                <a:ea typeface="Arial"/>
                <a:cs typeface="Arial"/>
                <a:sym typeface="Arial"/>
              </a:rPr>
              <a:t>It is almost impossible to build a business on your own. You will </a:t>
            </a:r>
            <a:r>
              <a:rPr b="1" lang="en">
                <a:solidFill>
                  <a:srgbClr val="CD1E18"/>
                </a:solidFill>
                <a:latin typeface="Arial"/>
                <a:ea typeface="Arial"/>
                <a:cs typeface="Arial"/>
                <a:sym typeface="Arial"/>
              </a:rPr>
              <a:t>need tools, resources and partners</a:t>
            </a:r>
            <a:r>
              <a:rPr lang="en">
                <a:solidFill>
                  <a:srgbClr val="000000"/>
                </a:solidFill>
                <a:latin typeface="Arial"/>
                <a:ea typeface="Arial"/>
                <a:cs typeface="Arial"/>
                <a:sym typeface="Arial"/>
              </a:rPr>
              <a:t> to make your business a </a:t>
            </a:r>
            <a:r>
              <a:rPr b="1" lang="en">
                <a:solidFill>
                  <a:srgbClr val="CD1E18"/>
                </a:solidFill>
                <a:latin typeface="Arial"/>
                <a:ea typeface="Arial"/>
                <a:cs typeface="Arial"/>
                <a:sym typeface="Arial"/>
              </a:rPr>
              <a:t>success</a:t>
            </a:r>
            <a:r>
              <a:rPr lang="en">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lnSpc>
                <a:spcPct val="100000"/>
              </a:lnSpc>
              <a:spcBef>
                <a:spcPts val="1600"/>
              </a:spcBef>
              <a:spcAft>
                <a:spcPts val="0"/>
              </a:spcAft>
              <a:buSzPts val="2400"/>
              <a:buNone/>
            </a:pPr>
            <a:r>
              <a:t/>
            </a:r>
            <a:endParaRPr>
              <a:solidFill>
                <a:srgbClr val="000000"/>
              </a:solidFill>
              <a:latin typeface="Arial"/>
              <a:ea typeface="Arial"/>
              <a:cs typeface="Arial"/>
              <a:sym typeface="Arial"/>
            </a:endParaRPr>
          </a:p>
          <a:p>
            <a:pPr indent="0" lvl="0" marL="0" rtl="0" algn="l">
              <a:lnSpc>
                <a:spcPct val="100000"/>
              </a:lnSpc>
              <a:spcBef>
                <a:spcPts val="1600"/>
              </a:spcBef>
              <a:spcAft>
                <a:spcPts val="1600"/>
              </a:spcAft>
              <a:buSzPts val="2400"/>
              <a:buNone/>
            </a:pPr>
            <a:r>
              <a:rPr lang="en">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
        <p:nvSpPr>
          <p:cNvPr id="454" name="Google Shape;454;p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55" name="Google Shape;455;p3"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456" name="Google Shape;456;p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7" name="Google Shape;457;p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63" name="Google Shape;463;p4"/>
          <p:cNvSpPr txBox="1"/>
          <p:nvPr>
            <p:ph idx="1" type="body"/>
          </p:nvPr>
        </p:nvSpPr>
        <p:spPr>
          <a:xfrm>
            <a:off x="803700" y="965425"/>
            <a:ext cx="6288300" cy="243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Clr>
                <a:schemeClr val="dk1"/>
              </a:buClr>
              <a:buSzPts val="1600"/>
              <a:buFont typeface="Arial"/>
              <a:buNone/>
            </a:pPr>
            <a:r>
              <a:rPr lang="en" sz="1800">
                <a:solidFill>
                  <a:schemeClr val="dk1"/>
                </a:solidFill>
              </a:rPr>
              <a:t>Think about the </a:t>
            </a:r>
            <a:r>
              <a:rPr b="1" lang="en" sz="1800">
                <a:solidFill>
                  <a:srgbClr val="133AA1"/>
                </a:solidFill>
              </a:rPr>
              <a:t>activities </a:t>
            </a:r>
            <a:r>
              <a:rPr lang="en" sz="1800">
                <a:solidFill>
                  <a:srgbClr val="000000"/>
                </a:solidFill>
              </a:rPr>
              <a:t>in your business and how you want to </a:t>
            </a:r>
            <a:r>
              <a:rPr b="1" lang="en" sz="1800">
                <a:solidFill>
                  <a:srgbClr val="133AA1"/>
                </a:solidFill>
              </a:rPr>
              <a:t>run or</a:t>
            </a:r>
            <a:r>
              <a:rPr lang="en" sz="1800">
                <a:solidFill>
                  <a:srgbClr val="000000"/>
                </a:solidFill>
              </a:rPr>
              <a:t> </a:t>
            </a:r>
            <a:r>
              <a:rPr b="1" lang="en" sz="1800">
                <a:solidFill>
                  <a:srgbClr val="133AA1"/>
                </a:solidFill>
              </a:rPr>
              <a:t>grow</a:t>
            </a:r>
            <a:r>
              <a:rPr lang="en" sz="1800">
                <a:solidFill>
                  <a:srgbClr val="000000"/>
                </a:solidFill>
              </a:rPr>
              <a:t> your business.</a:t>
            </a:r>
            <a:endParaRPr sz="1800">
              <a:solidFill>
                <a:srgbClr val="000000"/>
              </a:solidFill>
            </a:endParaRPr>
          </a:p>
          <a:p>
            <a:pPr indent="0" lvl="0" marL="0" rtl="0" algn="l">
              <a:lnSpc>
                <a:spcPct val="100000"/>
              </a:lnSpc>
              <a:spcBef>
                <a:spcPts val="1000"/>
              </a:spcBef>
              <a:spcAft>
                <a:spcPts val="0"/>
              </a:spcAft>
              <a:buClr>
                <a:schemeClr val="dk1"/>
              </a:buClr>
              <a:buSzPts val="1600"/>
              <a:buFont typeface="Arial"/>
              <a:buNone/>
            </a:pPr>
            <a:r>
              <a:t/>
            </a:r>
            <a:endParaRPr sz="1800">
              <a:solidFill>
                <a:srgbClr val="000000"/>
              </a:solidFill>
            </a:endParaRPr>
          </a:p>
          <a:p>
            <a:pPr indent="0" lvl="0" marL="0" rtl="0" algn="l">
              <a:lnSpc>
                <a:spcPct val="100000"/>
              </a:lnSpc>
              <a:spcBef>
                <a:spcPts val="1000"/>
              </a:spcBef>
              <a:spcAft>
                <a:spcPts val="0"/>
              </a:spcAft>
              <a:buClr>
                <a:schemeClr val="dk1"/>
              </a:buClr>
              <a:buSzPts val="1600"/>
              <a:buFont typeface="Arial"/>
              <a:buNone/>
            </a:pPr>
            <a:r>
              <a:rPr lang="en" sz="1800">
                <a:solidFill>
                  <a:srgbClr val="000000"/>
                </a:solidFill>
              </a:rPr>
              <a:t>What </a:t>
            </a:r>
            <a:r>
              <a:rPr b="1" lang="en" sz="1800">
                <a:solidFill>
                  <a:srgbClr val="CD1E18"/>
                </a:solidFill>
              </a:rPr>
              <a:t>resources</a:t>
            </a:r>
            <a:r>
              <a:rPr lang="en" sz="1800">
                <a:solidFill>
                  <a:srgbClr val="000000"/>
                </a:solidFill>
              </a:rPr>
              <a:t> do you need to do this?</a:t>
            </a:r>
            <a:endParaRPr sz="1800">
              <a:solidFill>
                <a:srgbClr val="000000"/>
              </a:solidFill>
            </a:endParaRPr>
          </a:p>
          <a:p>
            <a:pPr indent="0" lvl="0" marL="0" rtl="0" algn="l">
              <a:lnSpc>
                <a:spcPct val="100000"/>
              </a:lnSpc>
              <a:spcBef>
                <a:spcPts val="1000"/>
              </a:spcBef>
              <a:spcAft>
                <a:spcPts val="0"/>
              </a:spcAft>
              <a:buClr>
                <a:schemeClr val="dk1"/>
              </a:buClr>
              <a:buSzPts val="1600"/>
              <a:buFont typeface="Arial"/>
              <a:buNone/>
            </a:pPr>
            <a:r>
              <a:rPr lang="en" sz="1800">
                <a:solidFill>
                  <a:srgbClr val="000000"/>
                </a:solidFill>
              </a:rPr>
              <a:t>What </a:t>
            </a:r>
            <a:r>
              <a:rPr b="1" lang="en" sz="1800">
                <a:solidFill>
                  <a:srgbClr val="CD1E18"/>
                </a:solidFill>
              </a:rPr>
              <a:t>tools</a:t>
            </a:r>
            <a:r>
              <a:rPr lang="en" sz="1800">
                <a:solidFill>
                  <a:srgbClr val="000000"/>
                </a:solidFill>
              </a:rPr>
              <a:t> could you use to do this?</a:t>
            </a:r>
            <a:endParaRPr sz="1800">
              <a:solidFill>
                <a:srgbClr val="000000"/>
              </a:solidFill>
            </a:endParaRPr>
          </a:p>
          <a:p>
            <a:pPr indent="0" lvl="0" marL="0" rtl="0" algn="l">
              <a:lnSpc>
                <a:spcPct val="100000"/>
              </a:lnSpc>
              <a:spcBef>
                <a:spcPts val="1000"/>
              </a:spcBef>
              <a:spcAft>
                <a:spcPts val="0"/>
              </a:spcAft>
              <a:buClr>
                <a:schemeClr val="dk1"/>
              </a:buClr>
              <a:buSzPts val="1600"/>
              <a:buFont typeface="Arial"/>
              <a:buNone/>
            </a:pPr>
            <a:r>
              <a:rPr lang="en" sz="1800">
                <a:solidFill>
                  <a:srgbClr val="000000"/>
                </a:solidFill>
              </a:rPr>
              <a:t>What </a:t>
            </a:r>
            <a:r>
              <a:rPr b="1" lang="en" sz="1800">
                <a:solidFill>
                  <a:srgbClr val="CD1E18"/>
                </a:solidFill>
              </a:rPr>
              <a:t>partnerships</a:t>
            </a:r>
            <a:r>
              <a:rPr lang="en" sz="1800">
                <a:solidFill>
                  <a:srgbClr val="000000"/>
                </a:solidFill>
              </a:rPr>
              <a:t> would you like to do this?</a:t>
            </a:r>
            <a:endParaRPr sz="1800">
              <a:solidFill>
                <a:srgbClr val="000000"/>
              </a:solidFill>
            </a:endParaRPr>
          </a:p>
        </p:txBody>
      </p:sp>
      <p:pic>
        <p:nvPicPr>
          <p:cNvPr id="464" name="Google Shape;464;p4"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465" name="Google Shape;465;p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72" name="Google Shape;472;p5"/>
          <p:cNvSpPr txBox="1"/>
          <p:nvPr>
            <p:ph type="title"/>
          </p:nvPr>
        </p:nvSpPr>
        <p:spPr>
          <a:xfrm>
            <a:off x="806350" y="80567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Resources</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473" name="Google Shape;473;p5"/>
          <p:cNvSpPr txBox="1"/>
          <p:nvPr/>
        </p:nvSpPr>
        <p:spPr>
          <a:xfrm>
            <a:off x="1783975" y="2030075"/>
            <a:ext cx="4875000" cy="18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 resource is a </a:t>
            </a:r>
            <a:r>
              <a:rPr b="1" i="0" lang="en" sz="1800" u="none" cap="none" strike="noStrike">
                <a:solidFill>
                  <a:srgbClr val="CD1E18"/>
                </a:solidFill>
              </a:rPr>
              <a:t>stock or supply</a:t>
            </a:r>
            <a:r>
              <a:rPr b="0" i="0" lang="en" sz="1800" u="none" cap="none" strike="noStrike">
                <a:solidFill>
                  <a:srgbClr val="000000"/>
                </a:solidFill>
                <a:latin typeface="Arial"/>
                <a:ea typeface="Arial"/>
                <a:cs typeface="Arial"/>
                <a:sym typeface="Arial"/>
              </a:rPr>
              <a:t> of money, materia</a:t>
            </a:r>
            <a:r>
              <a:rPr lang="en" sz="1800"/>
              <a:t>l, you as the entrepreneur, </a:t>
            </a:r>
            <a:r>
              <a:rPr b="0" i="0" lang="en" sz="1800" u="none" cap="none" strike="noStrike">
                <a:solidFill>
                  <a:srgbClr val="000000"/>
                </a:solidFill>
                <a:latin typeface="Arial"/>
                <a:ea typeface="Arial"/>
                <a:cs typeface="Arial"/>
                <a:sym typeface="Arial"/>
              </a:rPr>
              <a:t>staff and other assets.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Resources are used by a business </a:t>
            </a:r>
            <a:r>
              <a:rPr b="1" i="0" lang="en" sz="1800" u="none" cap="none" strike="noStrike">
                <a:solidFill>
                  <a:srgbClr val="CD1E18"/>
                </a:solidFill>
                <a:latin typeface="Arial"/>
                <a:ea typeface="Arial"/>
                <a:cs typeface="Arial"/>
                <a:sym typeface="Arial"/>
              </a:rPr>
              <a:t>when needed, to perform the activities of the business.</a:t>
            </a:r>
            <a:endParaRPr b="1" i="0" sz="1800" u="none" cap="none" strike="noStrike">
              <a:solidFill>
                <a:srgbClr val="CD1E18"/>
              </a:solidFill>
              <a:latin typeface="Arial"/>
              <a:ea typeface="Arial"/>
              <a:cs typeface="Arial"/>
              <a:sym typeface="Arial"/>
            </a:endParaRPr>
          </a:p>
        </p:txBody>
      </p:sp>
      <p:pic>
        <p:nvPicPr>
          <p:cNvPr id="474" name="Google Shape;474;p5"/>
          <p:cNvPicPr preferRelativeResize="0"/>
          <p:nvPr/>
        </p:nvPicPr>
        <p:blipFill rotWithShape="1">
          <a:blip r:embed="rId3">
            <a:alphaModFix/>
          </a:blip>
          <a:srcRect b="0" l="0" r="0" t="0"/>
          <a:stretch/>
        </p:blipFill>
        <p:spPr>
          <a:xfrm>
            <a:off x="806338" y="2104950"/>
            <a:ext cx="757725" cy="757725"/>
          </a:xfrm>
          <a:prstGeom prst="rect">
            <a:avLst/>
          </a:prstGeom>
          <a:noFill/>
          <a:ln>
            <a:noFill/>
          </a:ln>
        </p:spPr>
      </p:pic>
      <p:pic>
        <p:nvPicPr>
          <p:cNvPr id="475" name="Google Shape;475;p5"/>
          <p:cNvPicPr preferRelativeResize="0"/>
          <p:nvPr/>
        </p:nvPicPr>
        <p:blipFill rotWithShape="1">
          <a:blip r:embed="rId4">
            <a:alphaModFix/>
          </a:blip>
          <a:srcRect b="0" l="0" r="0" t="0"/>
          <a:stretch/>
        </p:blipFill>
        <p:spPr>
          <a:xfrm>
            <a:off x="730586" y="3036300"/>
            <a:ext cx="909250" cy="909250"/>
          </a:xfrm>
          <a:prstGeom prst="rect">
            <a:avLst/>
          </a:prstGeom>
          <a:noFill/>
          <a:ln>
            <a:noFill/>
          </a:ln>
        </p:spPr>
      </p:pic>
      <p:pic>
        <p:nvPicPr>
          <p:cNvPr id="476" name="Google Shape;476;p5" title="LL Green logo - white.png"/>
          <p:cNvPicPr preferRelativeResize="0"/>
          <p:nvPr/>
        </p:nvPicPr>
        <p:blipFill>
          <a:blip r:embed="rId5">
            <a:alphaModFix/>
          </a:blip>
          <a:stretch>
            <a:fillRect/>
          </a:stretch>
        </p:blipFill>
        <p:spPr>
          <a:xfrm>
            <a:off x="7102155" y="-476775"/>
            <a:ext cx="2041851" cy="2041851"/>
          </a:xfrm>
          <a:prstGeom prst="rect">
            <a:avLst/>
          </a:prstGeom>
          <a:noFill/>
          <a:ln>
            <a:noFill/>
          </a:ln>
        </p:spPr>
      </p:pic>
      <p:sp>
        <p:nvSpPr>
          <p:cNvPr id="477" name="Google Shape;477;p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 name="Google Shape;478;p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84" name="Google Shape;484;p6"/>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Tools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485" name="Google Shape;485;p6"/>
          <p:cNvSpPr txBox="1"/>
          <p:nvPr/>
        </p:nvSpPr>
        <p:spPr>
          <a:xfrm>
            <a:off x="1948500" y="2083925"/>
            <a:ext cx="4641300" cy="18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 tool is device or object that is </a:t>
            </a:r>
            <a:r>
              <a:rPr b="1" i="0" lang="en" sz="1800" u="none" cap="none" strike="noStrike">
                <a:solidFill>
                  <a:srgbClr val="CD1E18"/>
                </a:solidFill>
                <a:latin typeface="Arial"/>
                <a:ea typeface="Arial"/>
                <a:cs typeface="Arial"/>
                <a:sym typeface="Arial"/>
              </a:rPr>
              <a:t>used to make something or accomplish a task.</a:t>
            </a:r>
            <a:r>
              <a:rPr b="0" i="0" lang="en"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A tool can be a </a:t>
            </a:r>
            <a:r>
              <a:rPr b="1" i="0" lang="en" sz="1800" u="none" cap="none" strike="noStrike">
                <a:solidFill>
                  <a:srgbClr val="CD1E18"/>
                </a:solidFill>
                <a:latin typeface="Arial"/>
                <a:ea typeface="Arial"/>
                <a:cs typeface="Arial"/>
                <a:sym typeface="Arial"/>
              </a:rPr>
              <a:t>physical </a:t>
            </a:r>
            <a:r>
              <a:rPr b="0" i="0" lang="en" sz="1800" u="none" cap="none" strike="noStrike">
                <a:solidFill>
                  <a:srgbClr val="000000"/>
                </a:solidFill>
                <a:latin typeface="Arial"/>
                <a:ea typeface="Arial"/>
                <a:cs typeface="Arial"/>
                <a:sym typeface="Arial"/>
              </a:rPr>
              <a:t>device like a piece of equipment, smartphone or laptop, or </a:t>
            </a:r>
            <a:r>
              <a:rPr b="1" i="0" lang="en" sz="1800" u="none" cap="none" strike="noStrike">
                <a:solidFill>
                  <a:srgbClr val="CD1E18"/>
                </a:solidFill>
                <a:latin typeface="Arial"/>
                <a:ea typeface="Arial"/>
                <a:cs typeface="Arial"/>
                <a:sym typeface="Arial"/>
              </a:rPr>
              <a:t>digital</a:t>
            </a:r>
            <a:r>
              <a:rPr b="0" i="0" lang="en" sz="1800" u="none" cap="none" strike="noStrike">
                <a:solidFill>
                  <a:srgbClr val="000000"/>
                </a:solidFill>
                <a:latin typeface="Arial"/>
                <a:ea typeface="Arial"/>
                <a:cs typeface="Arial"/>
                <a:sym typeface="Arial"/>
              </a:rPr>
              <a:t>, for example a spreadsheet template, website or piece of software. </a:t>
            </a:r>
            <a:endParaRPr b="0" i="0" sz="1800" u="none" cap="none" strike="noStrike">
              <a:solidFill>
                <a:srgbClr val="000000"/>
              </a:solidFill>
              <a:latin typeface="Arial"/>
              <a:ea typeface="Arial"/>
              <a:cs typeface="Arial"/>
              <a:sym typeface="Arial"/>
            </a:endParaRPr>
          </a:p>
        </p:txBody>
      </p:sp>
      <p:pic>
        <p:nvPicPr>
          <p:cNvPr id="486" name="Google Shape;486;p6"/>
          <p:cNvPicPr preferRelativeResize="0"/>
          <p:nvPr/>
        </p:nvPicPr>
        <p:blipFill rotWithShape="1">
          <a:blip r:embed="rId3">
            <a:alphaModFix/>
          </a:blip>
          <a:srcRect b="0" l="0" r="0" t="0"/>
          <a:stretch/>
        </p:blipFill>
        <p:spPr>
          <a:xfrm>
            <a:off x="931263" y="2953550"/>
            <a:ext cx="861650" cy="861650"/>
          </a:xfrm>
          <a:prstGeom prst="rect">
            <a:avLst/>
          </a:prstGeom>
          <a:noFill/>
          <a:ln>
            <a:noFill/>
          </a:ln>
        </p:spPr>
      </p:pic>
      <p:pic>
        <p:nvPicPr>
          <p:cNvPr id="487" name="Google Shape;487;p6"/>
          <p:cNvPicPr preferRelativeResize="0"/>
          <p:nvPr/>
        </p:nvPicPr>
        <p:blipFill rotWithShape="1">
          <a:blip r:embed="rId4">
            <a:alphaModFix/>
          </a:blip>
          <a:srcRect b="0" l="0" r="0" t="0"/>
          <a:stretch/>
        </p:blipFill>
        <p:spPr>
          <a:xfrm>
            <a:off x="982949" y="2044350"/>
            <a:ext cx="758275" cy="758275"/>
          </a:xfrm>
          <a:prstGeom prst="rect">
            <a:avLst/>
          </a:prstGeom>
          <a:noFill/>
          <a:ln>
            <a:noFill/>
          </a:ln>
        </p:spPr>
      </p:pic>
      <p:pic>
        <p:nvPicPr>
          <p:cNvPr id="488" name="Google Shape;488;p6" title="LL Green logo - white.png"/>
          <p:cNvPicPr preferRelativeResize="0"/>
          <p:nvPr/>
        </p:nvPicPr>
        <p:blipFill>
          <a:blip r:embed="rId5">
            <a:alphaModFix/>
          </a:blip>
          <a:stretch>
            <a:fillRect/>
          </a:stretch>
        </p:blipFill>
        <p:spPr>
          <a:xfrm>
            <a:off x="7102155" y="-476775"/>
            <a:ext cx="2041851" cy="2041851"/>
          </a:xfrm>
          <a:prstGeom prst="rect">
            <a:avLst/>
          </a:prstGeom>
          <a:noFill/>
          <a:ln>
            <a:noFill/>
          </a:ln>
        </p:spPr>
      </p:pic>
      <p:sp>
        <p:nvSpPr>
          <p:cNvPr id="489" name="Google Shape;489;p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 name="Google Shape;490;p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96" name="Google Shape;496;p7"/>
          <p:cNvSpPr txBox="1"/>
          <p:nvPr>
            <p:ph type="title"/>
          </p:nvPr>
        </p:nvSpPr>
        <p:spPr>
          <a:xfrm>
            <a:off x="838350" y="6575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Tools &amp; resources</a:t>
            </a:r>
            <a:endParaRPr sz="3000">
              <a:solidFill>
                <a:srgbClr val="000000"/>
              </a:solidFill>
              <a:latin typeface="Arial"/>
              <a:ea typeface="Arial"/>
              <a:cs typeface="Arial"/>
              <a:sym typeface="Arial"/>
            </a:endParaRPr>
          </a:p>
        </p:txBody>
      </p:sp>
      <p:sp>
        <p:nvSpPr>
          <p:cNvPr id="497" name="Google Shape;497;p7"/>
          <p:cNvSpPr txBox="1"/>
          <p:nvPr>
            <p:ph idx="1" type="body"/>
          </p:nvPr>
        </p:nvSpPr>
        <p:spPr>
          <a:xfrm>
            <a:off x="838350" y="1355100"/>
            <a:ext cx="58677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400">
                <a:solidFill>
                  <a:srgbClr val="000000"/>
                </a:solidFill>
              </a:rPr>
              <a:t>Tools and resources can take various forms, and while some might be paid, many are free. These can be:</a:t>
            </a:r>
            <a:endParaRPr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b="1" lang="en" sz="1400">
                <a:solidFill>
                  <a:srgbClr val="CD1E18"/>
                </a:solidFill>
              </a:rPr>
              <a:t>Digital </a:t>
            </a:r>
            <a:r>
              <a:rPr lang="en" sz="1400">
                <a:solidFill>
                  <a:srgbClr val="000000"/>
                </a:solidFill>
              </a:rPr>
              <a:t>or</a:t>
            </a:r>
            <a:r>
              <a:rPr b="1" lang="en" sz="1400">
                <a:solidFill>
                  <a:srgbClr val="CD1E18"/>
                </a:solidFill>
              </a:rPr>
              <a:t> online</a:t>
            </a:r>
            <a:endParaRPr sz="1400">
              <a:solidFill>
                <a:schemeClr val="dk1"/>
              </a:solidFill>
            </a:endParaRPr>
          </a:p>
          <a:p>
            <a:pPr indent="-317500" lvl="0" marL="457200" rtl="0" algn="l">
              <a:lnSpc>
                <a:spcPct val="100000"/>
              </a:lnSpc>
              <a:spcBef>
                <a:spcPts val="0"/>
              </a:spcBef>
              <a:spcAft>
                <a:spcPts val="0"/>
              </a:spcAft>
              <a:buClr>
                <a:srgbClr val="000000"/>
              </a:buClr>
              <a:buSzPts val="1400"/>
              <a:buChar char="●"/>
            </a:pPr>
            <a:r>
              <a:rPr b="1" lang="en" sz="1400">
                <a:solidFill>
                  <a:srgbClr val="CD1E18"/>
                </a:solidFill>
              </a:rPr>
              <a:t>Physical</a:t>
            </a:r>
            <a:r>
              <a:rPr lang="en" sz="1400">
                <a:solidFill>
                  <a:schemeClr val="dk1"/>
                </a:solidFill>
              </a:rPr>
              <a:t> </a:t>
            </a:r>
            <a:endParaRPr sz="1400">
              <a:solidFill>
                <a:schemeClr val="dk1"/>
              </a:solidFill>
            </a:endParaRPr>
          </a:p>
          <a:p>
            <a:pPr indent="-317500" lvl="0" marL="457200" rtl="0" algn="l">
              <a:lnSpc>
                <a:spcPct val="100000"/>
              </a:lnSpc>
              <a:spcBef>
                <a:spcPts val="0"/>
              </a:spcBef>
              <a:spcAft>
                <a:spcPts val="0"/>
              </a:spcAft>
              <a:buClr>
                <a:srgbClr val="000000"/>
              </a:buClr>
              <a:buSzPts val="1400"/>
              <a:buChar char="●"/>
            </a:pPr>
            <a:r>
              <a:rPr b="1" lang="en" sz="1400">
                <a:solidFill>
                  <a:srgbClr val="CD1E18"/>
                </a:solidFill>
              </a:rPr>
              <a:t>Paid for</a:t>
            </a:r>
            <a:r>
              <a:rPr lang="en" sz="1400">
                <a:solidFill>
                  <a:schemeClr val="dk1"/>
                </a:solidFill>
              </a:rPr>
              <a:t> or </a:t>
            </a:r>
            <a:r>
              <a:rPr b="1" lang="en" sz="1400">
                <a:solidFill>
                  <a:srgbClr val="CD1E18"/>
                </a:solidFill>
              </a:rPr>
              <a:t>free</a:t>
            </a:r>
            <a:r>
              <a:rPr lang="en" sz="1400">
                <a:solidFill>
                  <a:schemeClr val="dk1"/>
                </a:solidFill>
              </a:rPr>
              <a:t> or </a:t>
            </a:r>
            <a:r>
              <a:rPr b="1" lang="en" sz="1400">
                <a:solidFill>
                  <a:srgbClr val="CD1E18"/>
                </a:solidFill>
              </a:rPr>
              <a:t>in-kind</a:t>
            </a:r>
            <a:endParaRPr b="1" sz="1400">
              <a:solidFill>
                <a:srgbClr val="CD1E18"/>
              </a:solidFill>
            </a:endParaRPr>
          </a:p>
          <a:p>
            <a:pPr indent="-317500" lvl="0" marL="457200" rtl="0" algn="l">
              <a:lnSpc>
                <a:spcPct val="100000"/>
              </a:lnSpc>
              <a:spcBef>
                <a:spcPts val="0"/>
              </a:spcBef>
              <a:spcAft>
                <a:spcPts val="0"/>
              </a:spcAft>
              <a:buClr>
                <a:srgbClr val="000000"/>
              </a:buClr>
              <a:buSzPts val="1400"/>
              <a:buChar char="●"/>
            </a:pPr>
            <a:r>
              <a:rPr b="1" lang="en" sz="1400">
                <a:solidFill>
                  <a:srgbClr val="CD1E18"/>
                </a:solidFill>
              </a:rPr>
              <a:t>Shared </a:t>
            </a:r>
            <a:r>
              <a:rPr lang="en" sz="1400">
                <a:solidFill>
                  <a:srgbClr val="000000"/>
                </a:solidFill>
              </a:rPr>
              <a:t>or </a:t>
            </a:r>
            <a:r>
              <a:rPr b="1" lang="en" sz="1400">
                <a:solidFill>
                  <a:srgbClr val="CD1E18"/>
                </a:solidFill>
              </a:rPr>
              <a:t>owned</a:t>
            </a:r>
            <a:endParaRPr b="1" sz="1400">
              <a:solidFill>
                <a:srgbClr val="CD1E18"/>
              </a:solidFill>
            </a:endParaRPr>
          </a:p>
          <a:p>
            <a:pPr indent="-317500" lvl="0" marL="457200" rtl="0" algn="l">
              <a:lnSpc>
                <a:spcPct val="100000"/>
              </a:lnSpc>
              <a:spcBef>
                <a:spcPts val="0"/>
              </a:spcBef>
              <a:spcAft>
                <a:spcPts val="0"/>
              </a:spcAft>
              <a:buClr>
                <a:srgbClr val="000000"/>
              </a:buClr>
              <a:buSzPts val="1400"/>
              <a:buChar char="●"/>
            </a:pPr>
            <a:r>
              <a:rPr b="1" lang="en" sz="1400">
                <a:solidFill>
                  <a:srgbClr val="CD1E18"/>
                </a:solidFill>
              </a:rPr>
              <a:t>Protected </a:t>
            </a:r>
            <a:r>
              <a:rPr lang="en" sz="1400">
                <a:solidFill>
                  <a:srgbClr val="000000"/>
                </a:solidFill>
              </a:rPr>
              <a:t>or</a:t>
            </a:r>
            <a:r>
              <a:rPr b="1" lang="en" sz="1400">
                <a:solidFill>
                  <a:srgbClr val="000000"/>
                </a:solidFill>
              </a:rPr>
              <a:t> </a:t>
            </a:r>
            <a:r>
              <a:rPr b="1" lang="en" sz="1400">
                <a:solidFill>
                  <a:srgbClr val="CD1E18"/>
                </a:solidFill>
              </a:rPr>
              <a:t>secret</a:t>
            </a:r>
            <a:endParaRPr b="1" sz="1400">
              <a:solidFill>
                <a:srgbClr val="CD1E18"/>
              </a:solidFill>
            </a:endParaRPr>
          </a:p>
          <a:p>
            <a:pPr indent="-317500" lvl="0" marL="457200" rtl="0" algn="l">
              <a:lnSpc>
                <a:spcPct val="100000"/>
              </a:lnSpc>
              <a:spcBef>
                <a:spcPts val="0"/>
              </a:spcBef>
              <a:spcAft>
                <a:spcPts val="0"/>
              </a:spcAft>
              <a:buClr>
                <a:srgbClr val="000000"/>
              </a:buClr>
              <a:buSzPts val="1400"/>
              <a:buChar char="●"/>
            </a:pPr>
            <a:r>
              <a:rPr b="1" lang="en" sz="1400">
                <a:solidFill>
                  <a:srgbClr val="CD1E18"/>
                </a:solidFill>
              </a:rPr>
              <a:t>Networks </a:t>
            </a:r>
            <a:r>
              <a:rPr lang="en" sz="1400">
                <a:solidFill>
                  <a:srgbClr val="000000"/>
                </a:solidFill>
              </a:rPr>
              <a:t>or </a:t>
            </a:r>
            <a:r>
              <a:rPr b="1" lang="en" sz="1400">
                <a:solidFill>
                  <a:srgbClr val="CD1E18"/>
                </a:solidFill>
              </a:rPr>
              <a:t>communities</a:t>
            </a:r>
            <a:endParaRPr b="1" sz="1400">
              <a:solidFill>
                <a:srgbClr val="CD1E18"/>
              </a:solidFill>
            </a:endParaRPr>
          </a:p>
          <a:p>
            <a:pPr indent="0" lvl="0" marL="0" rtl="0" algn="l">
              <a:lnSpc>
                <a:spcPct val="100000"/>
              </a:lnSpc>
              <a:spcBef>
                <a:spcPts val="1000"/>
              </a:spcBef>
              <a:spcAft>
                <a:spcPts val="0"/>
              </a:spcAft>
              <a:buSzPts val="1600"/>
              <a:buNone/>
            </a:pPr>
            <a:r>
              <a:t/>
            </a:r>
            <a:endParaRPr sz="1400">
              <a:solidFill>
                <a:srgbClr val="000000"/>
              </a:solidFill>
            </a:endParaRPr>
          </a:p>
          <a:p>
            <a:pPr indent="0" lvl="0" marL="0" rtl="0" algn="l">
              <a:lnSpc>
                <a:spcPct val="100000"/>
              </a:lnSpc>
              <a:spcBef>
                <a:spcPts val="1000"/>
              </a:spcBef>
              <a:spcAft>
                <a:spcPts val="0"/>
              </a:spcAft>
              <a:buSzPts val="1600"/>
              <a:buNone/>
            </a:pPr>
            <a:r>
              <a:rPr lang="en" sz="1400">
                <a:solidFill>
                  <a:srgbClr val="000000"/>
                </a:solidFill>
              </a:rPr>
              <a:t>It’s </a:t>
            </a:r>
            <a:r>
              <a:rPr b="1" lang="en" sz="1400">
                <a:solidFill>
                  <a:srgbClr val="F8CA2A"/>
                </a:solidFill>
              </a:rPr>
              <a:t>now cheaper</a:t>
            </a:r>
            <a:r>
              <a:rPr lang="en" sz="1400">
                <a:solidFill>
                  <a:srgbClr val="000000"/>
                </a:solidFill>
              </a:rPr>
              <a:t> to start and grow a business than ever before, because there are so many free tools and resources available. </a:t>
            </a:r>
            <a:endParaRPr sz="1400">
              <a:solidFill>
                <a:srgbClr val="000000"/>
              </a:solidFill>
            </a:endParaRPr>
          </a:p>
          <a:p>
            <a:pPr indent="0" lvl="0" marL="457200" rtl="0" algn="l">
              <a:lnSpc>
                <a:spcPct val="115000"/>
              </a:lnSpc>
              <a:spcBef>
                <a:spcPts val="0"/>
              </a:spcBef>
              <a:spcAft>
                <a:spcPts val="0"/>
              </a:spcAft>
              <a:buSzPts val="1600"/>
              <a:buNone/>
            </a:pPr>
            <a:r>
              <a:t/>
            </a:r>
            <a:endParaRPr sz="1400"/>
          </a:p>
          <a:p>
            <a:pPr indent="0" lvl="0" marL="457200" rtl="0" algn="l">
              <a:lnSpc>
                <a:spcPct val="115000"/>
              </a:lnSpc>
              <a:spcBef>
                <a:spcPts val="1600"/>
              </a:spcBef>
              <a:spcAft>
                <a:spcPts val="0"/>
              </a:spcAft>
              <a:buSzPts val="1600"/>
              <a:buNone/>
            </a:pPr>
            <a:r>
              <a:t/>
            </a:r>
            <a:endParaRPr sz="1400"/>
          </a:p>
          <a:p>
            <a:pPr indent="0" lvl="0" marL="457200" rtl="0" algn="l">
              <a:lnSpc>
                <a:spcPct val="115000"/>
              </a:lnSpc>
              <a:spcBef>
                <a:spcPts val="1600"/>
              </a:spcBef>
              <a:spcAft>
                <a:spcPts val="0"/>
              </a:spcAft>
              <a:buSzPts val="1600"/>
              <a:buNone/>
            </a:pPr>
            <a:r>
              <a:t/>
            </a:r>
            <a:endParaRPr sz="1400"/>
          </a:p>
          <a:p>
            <a:pPr indent="0" lvl="0" marL="0" rtl="0" algn="l">
              <a:lnSpc>
                <a:spcPct val="115000"/>
              </a:lnSpc>
              <a:spcBef>
                <a:spcPts val="1600"/>
              </a:spcBef>
              <a:spcAft>
                <a:spcPts val="0"/>
              </a:spcAft>
              <a:buSzPts val="1600"/>
              <a:buNone/>
            </a:pPr>
            <a:r>
              <a:t/>
            </a:r>
            <a:endParaRPr sz="1400"/>
          </a:p>
          <a:p>
            <a:pPr indent="0" lvl="0" marL="0" rtl="0" algn="l">
              <a:lnSpc>
                <a:spcPct val="115000"/>
              </a:lnSpc>
              <a:spcBef>
                <a:spcPts val="1600"/>
              </a:spcBef>
              <a:spcAft>
                <a:spcPts val="1600"/>
              </a:spcAft>
              <a:buClr>
                <a:schemeClr val="dk1"/>
              </a:buClr>
              <a:buSzPts val="1100"/>
              <a:buFont typeface="Arial"/>
              <a:buNone/>
            </a:pPr>
            <a:r>
              <a:t/>
            </a:r>
            <a:endParaRPr b="1" sz="1400">
              <a:solidFill>
                <a:srgbClr val="F8CA2A"/>
              </a:solidFill>
            </a:endParaRPr>
          </a:p>
        </p:txBody>
      </p:sp>
      <p:pic>
        <p:nvPicPr>
          <p:cNvPr id="498" name="Google Shape;498;p7" title="LL Green logo - white.png"/>
          <p:cNvPicPr preferRelativeResize="0"/>
          <p:nvPr/>
        </p:nvPicPr>
        <p:blipFill>
          <a:blip r:embed="rId3">
            <a:alphaModFix/>
          </a:blip>
          <a:stretch>
            <a:fillRect/>
          </a:stretch>
        </p:blipFill>
        <p:spPr>
          <a:xfrm>
            <a:off x="7102155" y="-476775"/>
            <a:ext cx="2041851" cy="2041851"/>
          </a:xfrm>
          <a:prstGeom prst="rect">
            <a:avLst/>
          </a:prstGeom>
          <a:noFill/>
          <a:ln>
            <a:noFill/>
          </a:ln>
        </p:spPr>
      </p:pic>
      <p:sp>
        <p:nvSpPr>
          <p:cNvPr id="499" name="Google Shape;499;p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0" name="Google Shape;500;p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